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95" r:id="rId2"/>
    <p:sldId id="278" r:id="rId3"/>
    <p:sldId id="1344" r:id="rId4"/>
    <p:sldId id="1342" r:id="rId5"/>
    <p:sldId id="1343" r:id="rId6"/>
    <p:sldId id="1345" r:id="rId7"/>
    <p:sldId id="1340" r:id="rId8"/>
    <p:sldId id="1339" r:id="rId9"/>
    <p:sldId id="282" r:id="rId10"/>
    <p:sldId id="134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ezhda largina" initials="nl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7" autoAdjust="0"/>
    <p:restoredTop sz="95928"/>
  </p:normalViewPr>
  <p:slideViewPr>
    <p:cSldViewPr snapToGrid="0">
      <p:cViewPr varScale="1">
        <p:scale>
          <a:sx n="79" d="100"/>
          <a:sy n="79" d="100"/>
        </p:scale>
        <p:origin x="93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user\Downloads\&#1054;&#1090;&#1095;&#1077;&#1090;%20&#1085;&#1072;%2001.09.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46934193466806E-2"/>
          <c:y val="8.1506124562500296E-2"/>
          <c:w val="0.90777440470543602"/>
          <c:h val="0.52239669292674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Таблица!$A$74</c:f>
              <c:strCache>
                <c:ptCount val="1"/>
                <c:pt idx="0">
                  <c:v>Количество субъектов МСП, РФ в целом, получивших кредит в отчетном месяце, ед.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Таблица!$AL$74:$BV$74</c:f>
              <c:numCache>
                <c:formatCode>#,###;\-#,###;0</c:formatCode>
                <c:ptCount val="37"/>
                <c:pt idx="0">
                  <c:v>163871</c:v>
                </c:pt>
                <c:pt idx="1">
                  <c:v>179660</c:v>
                </c:pt>
                <c:pt idx="2">
                  <c:v>157676</c:v>
                </c:pt>
                <c:pt idx="3">
                  <c:v>151661</c:v>
                </c:pt>
                <c:pt idx="4">
                  <c:v>152422</c:v>
                </c:pt>
                <c:pt idx="5">
                  <c:v>163929</c:v>
                </c:pt>
                <c:pt idx="6">
                  <c:v>159886</c:v>
                </c:pt>
                <c:pt idx="7">
                  <c:v>166101</c:v>
                </c:pt>
                <c:pt idx="8">
                  <c:v>169874</c:v>
                </c:pt>
                <c:pt idx="9">
                  <c:v>166647</c:v>
                </c:pt>
                <c:pt idx="10">
                  <c:v>181139</c:v>
                </c:pt>
                <c:pt idx="11">
                  <c:v>190411</c:v>
                </c:pt>
                <c:pt idx="12">
                  <c:v>163396</c:v>
                </c:pt>
                <c:pt idx="13">
                  <c:v>179608</c:v>
                </c:pt>
                <c:pt idx="14">
                  <c:v>208853</c:v>
                </c:pt>
                <c:pt idx="15">
                  <c:v>211746</c:v>
                </c:pt>
                <c:pt idx="16">
                  <c:v>217693</c:v>
                </c:pt>
                <c:pt idx="17">
                  <c:v>223201</c:v>
                </c:pt>
                <c:pt idx="18">
                  <c:v>222852</c:v>
                </c:pt>
                <c:pt idx="19">
                  <c:v>233219</c:v>
                </c:pt>
                <c:pt idx="20">
                  <c:v>236259</c:v>
                </c:pt>
                <c:pt idx="21">
                  <c:v>247555</c:v>
                </c:pt>
                <c:pt idx="22">
                  <c:v>246382</c:v>
                </c:pt>
                <c:pt idx="23">
                  <c:v>255742</c:v>
                </c:pt>
                <c:pt idx="24">
                  <c:v>229674</c:v>
                </c:pt>
                <c:pt idx="25">
                  <c:v>244686</c:v>
                </c:pt>
                <c:pt idx="26">
                  <c:v>262866</c:v>
                </c:pt>
                <c:pt idx="27">
                  <c:v>261748</c:v>
                </c:pt>
                <c:pt idx="28">
                  <c:v>263164</c:v>
                </c:pt>
                <c:pt idx="29">
                  <c:v>249793</c:v>
                </c:pt>
                <c:pt idx="30">
                  <c:v>223943</c:v>
                </c:pt>
                <c:pt idx="31">
                  <c:v>224936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81-4714-B704-6ECE1DEC1168}"/>
            </c:ext>
          </c:extLst>
        </c:ser>
        <c:ser>
          <c:idx val="1"/>
          <c:order val="1"/>
          <c:tx>
            <c:strRef>
              <c:f>Таблица!$A$73</c:f>
              <c:strCache>
                <c:ptCount val="1"/>
                <c:pt idx="0">
                  <c:v>в том числе количество субъектов МСП, РФ в целом, имеющих просроченную задолженность, ед.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Таблица!$AL$73:$BV$73</c:f>
              <c:numCache>
                <c:formatCode>#,###;\-#,###;0</c:formatCode>
                <c:ptCount val="37"/>
                <c:pt idx="0">
                  <c:v>40628</c:v>
                </c:pt>
                <c:pt idx="1">
                  <c:v>47688</c:v>
                </c:pt>
                <c:pt idx="2">
                  <c:v>44441</c:v>
                </c:pt>
                <c:pt idx="3">
                  <c:v>43130</c:v>
                </c:pt>
                <c:pt idx="4">
                  <c:v>44605</c:v>
                </c:pt>
                <c:pt idx="5">
                  <c:v>45957</c:v>
                </c:pt>
                <c:pt idx="6">
                  <c:v>39776</c:v>
                </c:pt>
                <c:pt idx="7">
                  <c:v>40345</c:v>
                </c:pt>
                <c:pt idx="8">
                  <c:v>43507</c:v>
                </c:pt>
                <c:pt idx="9">
                  <c:v>47255</c:v>
                </c:pt>
                <c:pt idx="10">
                  <c:v>48739</c:v>
                </c:pt>
                <c:pt idx="11">
                  <c:v>46084</c:v>
                </c:pt>
                <c:pt idx="12">
                  <c:v>51052</c:v>
                </c:pt>
                <c:pt idx="13">
                  <c:v>58463</c:v>
                </c:pt>
                <c:pt idx="14">
                  <c:v>52401</c:v>
                </c:pt>
                <c:pt idx="15">
                  <c:v>53946</c:v>
                </c:pt>
                <c:pt idx="16">
                  <c:v>55811</c:v>
                </c:pt>
                <c:pt idx="17">
                  <c:v>57755</c:v>
                </c:pt>
                <c:pt idx="18">
                  <c:v>52419</c:v>
                </c:pt>
                <c:pt idx="19">
                  <c:v>53353</c:v>
                </c:pt>
                <c:pt idx="20">
                  <c:v>55798</c:v>
                </c:pt>
                <c:pt idx="21">
                  <c:v>59890</c:v>
                </c:pt>
                <c:pt idx="22">
                  <c:v>64339</c:v>
                </c:pt>
                <c:pt idx="23">
                  <c:v>61505</c:v>
                </c:pt>
                <c:pt idx="24">
                  <c:v>71127</c:v>
                </c:pt>
                <c:pt idx="25">
                  <c:v>79055</c:v>
                </c:pt>
                <c:pt idx="26">
                  <c:v>77509</c:v>
                </c:pt>
                <c:pt idx="27">
                  <c:v>81407</c:v>
                </c:pt>
                <c:pt idx="28">
                  <c:v>85115</c:v>
                </c:pt>
                <c:pt idx="29">
                  <c:v>88601</c:v>
                </c:pt>
                <c:pt idx="30">
                  <c:v>79924</c:v>
                </c:pt>
                <c:pt idx="31">
                  <c:v>84042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81-4714-B704-6ECE1DEC1168}"/>
            </c:ext>
          </c:extLst>
        </c:ser>
        <c:ser>
          <c:idx val="2"/>
          <c:order val="2"/>
          <c:tx>
            <c:strRef>
              <c:f>Таблица!$A$72</c:f>
              <c:strCache>
                <c:ptCount val="1"/>
                <c:pt idx="0">
                  <c:v>Количество субъектов МСП, РФ в целом, имеющих задолженность (включая просроченную), ед.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Таблица!$AL$72:$BV$72</c:f>
              <c:numCache>
                <c:formatCode>#,###;\-#,###;0</c:formatCode>
                <c:ptCount val="37"/>
                <c:pt idx="0">
                  <c:v>430949</c:v>
                </c:pt>
                <c:pt idx="1">
                  <c:v>445415</c:v>
                </c:pt>
                <c:pt idx="2">
                  <c:v>439795</c:v>
                </c:pt>
                <c:pt idx="3">
                  <c:v>439517</c:v>
                </c:pt>
                <c:pt idx="4">
                  <c:v>440526</c:v>
                </c:pt>
                <c:pt idx="5">
                  <c:v>447777</c:v>
                </c:pt>
                <c:pt idx="6">
                  <c:v>441620</c:v>
                </c:pt>
                <c:pt idx="7">
                  <c:v>450754</c:v>
                </c:pt>
                <c:pt idx="8">
                  <c:v>462520</c:v>
                </c:pt>
                <c:pt idx="9">
                  <c:v>467887</c:v>
                </c:pt>
                <c:pt idx="10">
                  <c:v>480277</c:v>
                </c:pt>
                <c:pt idx="11">
                  <c:v>482239</c:v>
                </c:pt>
                <c:pt idx="12">
                  <c:v>488166</c:v>
                </c:pt>
                <c:pt idx="13">
                  <c:v>499061</c:v>
                </c:pt>
                <c:pt idx="14">
                  <c:v>515654</c:v>
                </c:pt>
                <c:pt idx="15">
                  <c:v>531293</c:v>
                </c:pt>
                <c:pt idx="16">
                  <c:v>535801</c:v>
                </c:pt>
                <c:pt idx="17">
                  <c:v>545373</c:v>
                </c:pt>
                <c:pt idx="18">
                  <c:v>540351</c:v>
                </c:pt>
                <c:pt idx="19">
                  <c:v>554490</c:v>
                </c:pt>
                <c:pt idx="20">
                  <c:v>568576</c:v>
                </c:pt>
                <c:pt idx="21">
                  <c:v>581455</c:v>
                </c:pt>
                <c:pt idx="22">
                  <c:v>589814</c:v>
                </c:pt>
                <c:pt idx="23">
                  <c:v>591251</c:v>
                </c:pt>
                <c:pt idx="24">
                  <c:v>601231</c:v>
                </c:pt>
                <c:pt idx="25">
                  <c:v>610373</c:v>
                </c:pt>
                <c:pt idx="26">
                  <c:v>623575</c:v>
                </c:pt>
                <c:pt idx="27">
                  <c:v>632536</c:v>
                </c:pt>
                <c:pt idx="28">
                  <c:v>636522</c:v>
                </c:pt>
                <c:pt idx="29">
                  <c:v>641105</c:v>
                </c:pt>
                <c:pt idx="30">
                  <c:v>619189</c:v>
                </c:pt>
                <c:pt idx="31">
                  <c:v>629518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81-4714-B704-6ECE1DEC1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8310176"/>
        <c:axId val="-2128305968"/>
      </c:barChart>
      <c:lineChart>
        <c:grouping val="standard"/>
        <c:varyColors val="0"/>
        <c:ser>
          <c:idx val="3"/>
          <c:order val="3"/>
          <c:tx>
            <c:strRef>
              <c:f>Таблица!$A$75</c:f>
              <c:strCache>
                <c:ptCount val="1"/>
                <c:pt idx="0">
                  <c:v>Доля субъектов МСП имеющих просроченную задолженность от имеющих задолженность, 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Таблица!$AL$75:$BV$75</c:f>
              <c:numCache>
                <c:formatCode>0.0%</c:formatCode>
                <c:ptCount val="37"/>
                <c:pt idx="0">
                  <c:v>9.4275656748246298E-2</c:v>
                </c:pt>
                <c:pt idx="1">
                  <c:v>0.10706419855640199</c:v>
                </c:pt>
                <c:pt idx="2">
                  <c:v>0.101049352539251</c:v>
                </c:pt>
                <c:pt idx="3">
                  <c:v>9.8130447741497998E-2</c:v>
                </c:pt>
                <c:pt idx="4">
                  <c:v>0.101253955498654</c:v>
                </c:pt>
                <c:pt idx="5">
                  <c:v>0.10263367703120101</c:v>
                </c:pt>
                <c:pt idx="6">
                  <c:v>9.0068384584031505E-2</c:v>
                </c:pt>
                <c:pt idx="7">
                  <c:v>8.9505583977069494E-2</c:v>
                </c:pt>
                <c:pt idx="8">
                  <c:v>9.4065121508259103E-2</c:v>
                </c:pt>
                <c:pt idx="9">
                  <c:v>0.100996608155388</c:v>
                </c:pt>
                <c:pt idx="10">
                  <c:v>0.101481020327852</c:v>
                </c:pt>
                <c:pt idx="11">
                  <c:v>9.5562573744554E-2</c:v>
                </c:pt>
                <c:pt idx="12">
                  <c:v>0.104579180033022</c:v>
                </c:pt>
                <c:pt idx="13">
                  <c:v>0.117146000188354</c:v>
                </c:pt>
                <c:pt idx="14">
                  <c:v>0.10162046643679699</c:v>
                </c:pt>
                <c:pt idx="15">
                  <c:v>0.101537193224831</c:v>
                </c:pt>
                <c:pt idx="16">
                  <c:v>0.104163672706845</c:v>
                </c:pt>
                <c:pt idx="17">
                  <c:v>0.105899998716475</c:v>
                </c:pt>
                <c:pt idx="18">
                  <c:v>9.7009166264150501E-2</c:v>
                </c:pt>
                <c:pt idx="19">
                  <c:v>9.6219949863838805E-2</c:v>
                </c:pt>
                <c:pt idx="20">
                  <c:v>9.8136396893291303E-2</c:v>
                </c:pt>
                <c:pt idx="21">
                  <c:v>0.103000232176179</c:v>
                </c:pt>
                <c:pt idx="22">
                  <c:v>0.109083541591078</c:v>
                </c:pt>
                <c:pt idx="23">
                  <c:v>0.104025194037727</c:v>
                </c:pt>
                <c:pt idx="24">
                  <c:v>0.118302283149072</c:v>
                </c:pt>
                <c:pt idx="25">
                  <c:v>0.12951916287253901</c:v>
                </c:pt>
                <c:pt idx="26">
                  <c:v>0.124297798981678</c:v>
                </c:pt>
                <c:pt idx="27">
                  <c:v>0.12869939418467899</c:v>
                </c:pt>
                <c:pt idx="28">
                  <c:v>0.133718865962213</c:v>
                </c:pt>
                <c:pt idx="29">
                  <c:v>0.13820045078419299</c:v>
                </c:pt>
                <c:pt idx="30">
                  <c:v>0.129078520451752</c:v>
                </c:pt>
                <c:pt idx="31">
                  <c:v>0.13350213973230299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81-4714-B704-6ECE1DEC1168}"/>
            </c:ext>
          </c:extLst>
        </c:ser>
        <c:ser>
          <c:idx val="4"/>
          <c:order val="4"/>
          <c:tx>
            <c:strRef>
              <c:f>Таблица!$A$76</c:f>
              <c:strCache>
                <c:ptCount val="1"/>
                <c:pt idx="0">
                  <c:v>Доля субъектов МСП имеющих задолженность, %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Таблица!$AL$76:$BV$76</c:f>
              <c:numCache>
                <c:formatCode>0.0%</c:formatCode>
                <c:ptCount val="37"/>
                <c:pt idx="0">
                  <c:v>7.3053322353131001E-2</c:v>
                </c:pt>
                <c:pt idx="1">
                  <c:v>7.4785896063194093E-2</c:v>
                </c:pt>
                <c:pt idx="2">
                  <c:v>7.3591238025182304E-2</c:v>
                </c:pt>
                <c:pt idx="3">
                  <c:v>7.3167118054532396E-2</c:v>
                </c:pt>
                <c:pt idx="4">
                  <c:v>7.3006916934964403E-2</c:v>
                </c:pt>
                <c:pt idx="5">
                  <c:v>7.9114249459087294E-2</c:v>
                </c:pt>
                <c:pt idx="6">
                  <c:v>7.6820672731444398E-2</c:v>
                </c:pt>
                <c:pt idx="7">
                  <c:v>7.7340717712059706E-2</c:v>
                </c:pt>
                <c:pt idx="8">
                  <c:v>7.8646127623627604E-2</c:v>
                </c:pt>
                <c:pt idx="9">
                  <c:v>7.9187254542731206E-2</c:v>
                </c:pt>
                <c:pt idx="10">
                  <c:v>8.0461266339713206E-2</c:v>
                </c:pt>
                <c:pt idx="11">
                  <c:v>8.0489218705169702E-2</c:v>
                </c:pt>
                <c:pt idx="12">
                  <c:v>8.0678513560950099E-2</c:v>
                </c:pt>
                <c:pt idx="13">
                  <c:v>8.1616182298125603E-2</c:v>
                </c:pt>
                <c:pt idx="14">
                  <c:v>8.3378513524548101E-2</c:v>
                </c:pt>
                <c:pt idx="15">
                  <c:v>8.5013966764269394E-2</c:v>
                </c:pt>
                <c:pt idx="16">
                  <c:v>8.4952644300707703E-2</c:v>
                </c:pt>
                <c:pt idx="17">
                  <c:v>9.2057060648418301E-2</c:v>
                </c:pt>
                <c:pt idx="18">
                  <c:v>8.9884064991207005E-2</c:v>
                </c:pt>
                <c:pt idx="19">
                  <c:v>9.0889733930052799E-2</c:v>
                </c:pt>
                <c:pt idx="20">
                  <c:v>9.2104604533662301E-2</c:v>
                </c:pt>
                <c:pt idx="21">
                  <c:v>9.3207866743632503E-2</c:v>
                </c:pt>
                <c:pt idx="22">
                  <c:v>9.3468767387305696E-2</c:v>
                </c:pt>
                <c:pt idx="23">
                  <c:v>9.3143089125300796E-2</c:v>
                </c:pt>
                <c:pt idx="24">
                  <c:v>9.4077079767679705E-2</c:v>
                </c:pt>
                <c:pt idx="25">
                  <c:v>9.4612506361127904E-2</c:v>
                </c:pt>
                <c:pt idx="26">
                  <c:v>9.5880789384543905E-2</c:v>
                </c:pt>
                <c:pt idx="27">
                  <c:v>9.6399923067333401E-2</c:v>
                </c:pt>
                <c:pt idx="28">
                  <c:v>9.6811564665684594E-2</c:v>
                </c:pt>
                <c:pt idx="29">
                  <c:v>0.103759878434703</c:v>
                </c:pt>
                <c:pt idx="30">
                  <c:v>9.8368237043702303E-2</c:v>
                </c:pt>
                <c:pt idx="31">
                  <c:v>9.8764188611457499E-2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81-4714-B704-6ECE1DEC1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8298928"/>
        <c:axId val="-2128302400"/>
      </c:lineChart>
      <c:catAx>
        <c:axId val="-2128310176"/>
        <c:scaling>
          <c:orientation val="minMax"/>
        </c:scaling>
        <c:delete val="0"/>
        <c:axPos val="b"/>
        <c:numFmt formatCode="d/m/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28305968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28305968"/>
        <c:scaling>
          <c:orientation val="minMax"/>
          <c:max val="94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28310176"/>
        <c:crosses val="autoZero"/>
        <c:crossBetween val="between"/>
        <c:majorUnit val="300000"/>
      </c:valAx>
      <c:valAx>
        <c:axId val="-2128302400"/>
        <c:scaling>
          <c:orientation val="minMax"/>
          <c:max val="0.155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28298928"/>
        <c:crosses val="max"/>
        <c:crossBetween val="between"/>
        <c:majorUnit val="0.05"/>
      </c:valAx>
      <c:catAx>
        <c:axId val="-212829892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28302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3893168575006E-2"/>
          <c:y val="0.71709131465023601"/>
          <c:w val="0.97612449799196799"/>
          <c:h val="0.27678763237493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r>
              <a:rPr lang="ru-RU" b="1"/>
              <a:t>Выдача</a:t>
            </a:r>
            <a:r>
              <a:rPr lang="ru-RU" b="1" baseline="0"/>
              <a:t> кредитов Микропредприятиям</a:t>
            </a:r>
            <a:endParaRPr lang="ru-RU" b="1"/>
          </a:p>
        </c:rich>
      </c:tx>
      <c:layout>
        <c:manualLayout>
          <c:xMode val="edge"/>
          <c:yMode val="edge"/>
          <c:x val="0.25032325355671697"/>
          <c:y val="1.8018018018018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2923166258127E-2"/>
          <c:y val="7.6270021633159102E-2"/>
          <c:w val="0.88448194644468303"/>
          <c:h val="0.700949499778866"/>
        </c:manualLayout>
      </c:layout>
      <c:lineChart>
        <c:grouping val="standard"/>
        <c:varyColors val="0"/>
        <c:ser>
          <c:idx val="3"/>
          <c:order val="1"/>
          <c:tx>
            <c:strRef>
              <c:f>Таблица!$A$149</c:f>
              <c:strCache>
                <c:ptCount val="1"/>
                <c:pt idx="0">
                  <c:v>Количество Микропредприятий, имеющих задолженность (включая просроченную), ед.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Таблица!$AL$57:$BV$57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Таблица!$AL$149:$BV$149</c:f>
              <c:numCache>
                <c:formatCode>#,###;\-#,###;0</c:formatCode>
                <c:ptCount val="37"/>
                <c:pt idx="0">
                  <c:v>379576</c:v>
                </c:pt>
                <c:pt idx="1">
                  <c:v>393293</c:v>
                </c:pt>
                <c:pt idx="2">
                  <c:v>388381</c:v>
                </c:pt>
                <c:pt idx="3">
                  <c:v>388358</c:v>
                </c:pt>
                <c:pt idx="4">
                  <c:v>389920</c:v>
                </c:pt>
                <c:pt idx="5">
                  <c:v>397130</c:v>
                </c:pt>
                <c:pt idx="6">
                  <c:v>387904</c:v>
                </c:pt>
                <c:pt idx="7">
                  <c:v>397254</c:v>
                </c:pt>
                <c:pt idx="8">
                  <c:v>408694</c:v>
                </c:pt>
                <c:pt idx="9">
                  <c:v>414628</c:v>
                </c:pt>
                <c:pt idx="10">
                  <c:v>427167</c:v>
                </c:pt>
                <c:pt idx="11">
                  <c:v>429947</c:v>
                </c:pt>
                <c:pt idx="12">
                  <c:v>436242</c:v>
                </c:pt>
                <c:pt idx="13">
                  <c:v>446637</c:v>
                </c:pt>
                <c:pt idx="14">
                  <c:v>462512</c:v>
                </c:pt>
                <c:pt idx="15">
                  <c:v>478045</c:v>
                </c:pt>
                <c:pt idx="16">
                  <c:v>483676</c:v>
                </c:pt>
                <c:pt idx="17">
                  <c:v>493998</c:v>
                </c:pt>
                <c:pt idx="18">
                  <c:v>484712</c:v>
                </c:pt>
                <c:pt idx="19">
                  <c:v>498699</c:v>
                </c:pt>
                <c:pt idx="20">
                  <c:v>512055</c:v>
                </c:pt>
                <c:pt idx="21">
                  <c:v>525007</c:v>
                </c:pt>
                <c:pt idx="22">
                  <c:v>533919</c:v>
                </c:pt>
                <c:pt idx="23">
                  <c:v>536355</c:v>
                </c:pt>
                <c:pt idx="24">
                  <c:v>546291</c:v>
                </c:pt>
                <c:pt idx="25">
                  <c:v>555160</c:v>
                </c:pt>
                <c:pt idx="26">
                  <c:v>567749</c:v>
                </c:pt>
                <c:pt idx="27">
                  <c:v>577002</c:v>
                </c:pt>
                <c:pt idx="28">
                  <c:v>581161</c:v>
                </c:pt>
                <c:pt idx="29">
                  <c:v>585614</c:v>
                </c:pt>
                <c:pt idx="30">
                  <c:v>558617</c:v>
                </c:pt>
                <c:pt idx="31">
                  <c:v>569520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6C-4740-8D08-5489162E2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151808"/>
        <c:axId val="-2120624448"/>
      </c:lineChart>
      <c:lineChart>
        <c:grouping val="standard"/>
        <c:varyColors val="0"/>
        <c:ser>
          <c:idx val="1"/>
          <c:order val="0"/>
          <c:tx>
            <c:strRef>
              <c:f>Таблица!$A$153</c:f>
              <c:strCache>
                <c:ptCount val="1"/>
                <c:pt idx="0">
                  <c:v>Доля Микропредприятий, имеющих просроченную задолженность, % (правая шкала)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Таблица!$AL$153:$BV$153</c:f>
              <c:numCache>
                <c:formatCode>0.0%</c:formatCode>
                <c:ptCount val="37"/>
                <c:pt idx="0">
                  <c:v>9.9922018251944203E-2</c:v>
                </c:pt>
                <c:pt idx="1">
                  <c:v>0.11352096274279</c:v>
                </c:pt>
                <c:pt idx="2">
                  <c:v>0.107160236983787</c:v>
                </c:pt>
                <c:pt idx="3">
                  <c:v>0.104120424968714</c:v>
                </c:pt>
                <c:pt idx="4">
                  <c:v>0.107150184653262</c:v>
                </c:pt>
                <c:pt idx="5">
                  <c:v>0.108546319844887</c:v>
                </c:pt>
                <c:pt idx="6">
                  <c:v>9.6627000494967794E-2</c:v>
                </c:pt>
                <c:pt idx="7">
                  <c:v>9.5639062161740299E-2</c:v>
                </c:pt>
                <c:pt idx="8">
                  <c:v>0.10016540492397701</c:v>
                </c:pt>
                <c:pt idx="9">
                  <c:v>0.107264825337411</c:v>
                </c:pt>
                <c:pt idx="10">
                  <c:v>0.107545760791447</c:v>
                </c:pt>
                <c:pt idx="11">
                  <c:v>0.101184564609126</c:v>
                </c:pt>
                <c:pt idx="12">
                  <c:v>0.11057394748786201</c:v>
                </c:pt>
                <c:pt idx="13">
                  <c:v>0.123897034952321</c:v>
                </c:pt>
                <c:pt idx="14">
                  <c:v>0.10723829868198</c:v>
                </c:pt>
                <c:pt idx="15">
                  <c:v>0.10688951876915399</c:v>
                </c:pt>
                <c:pt idx="16">
                  <c:v>0.109385208279923</c:v>
                </c:pt>
                <c:pt idx="17">
                  <c:v>0.111044983987789</c:v>
                </c:pt>
                <c:pt idx="18">
                  <c:v>0.102557807522818</c:v>
                </c:pt>
                <c:pt idx="19">
                  <c:v>0.101522160662043</c:v>
                </c:pt>
                <c:pt idx="20">
                  <c:v>0.103623634179922</c:v>
                </c:pt>
                <c:pt idx="21">
                  <c:v>0.108526172031992</c:v>
                </c:pt>
                <c:pt idx="22">
                  <c:v>0.114792693273699</c:v>
                </c:pt>
                <c:pt idx="23">
                  <c:v>0.109524475394095</c:v>
                </c:pt>
                <c:pt idx="24">
                  <c:v>0.124497749368011</c:v>
                </c:pt>
                <c:pt idx="25">
                  <c:v>0.136191368254197</c:v>
                </c:pt>
                <c:pt idx="26">
                  <c:v>0.13066513547359801</c:v>
                </c:pt>
                <c:pt idx="27">
                  <c:v>0.1351277811862</c:v>
                </c:pt>
                <c:pt idx="28">
                  <c:v>0.140257174862043</c:v>
                </c:pt>
                <c:pt idx="29">
                  <c:v>0.14496238136383399</c:v>
                </c:pt>
                <c:pt idx="30">
                  <c:v>0.136830780302067</c:v>
                </c:pt>
                <c:pt idx="31">
                  <c:v>0.14135061104087701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6C-4740-8D08-5489162E2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9290544"/>
        <c:axId val="-2120084960"/>
      </c:lineChart>
      <c:catAx>
        <c:axId val="-212015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20624448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20624448"/>
        <c:scaling>
          <c:orientation val="minMax"/>
          <c:max val="64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20151808"/>
        <c:crosses val="autoZero"/>
        <c:crossBetween val="between"/>
        <c:majorUnit val="130000"/>
      </c:valAx>
      <c:valAx>
        <c:axId val="-2120084960"/>
        <c:scaling>
          <c:orientation val="minMax"/>
          <c:max val="0.19500000000000001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19290544"/>
        <c:crosses val="max"/>
        <c:crossBetween val="between"/>
        <c:majorUnit val="0.04"/>
      </c:valAx>
      <c:dateAx>
        <c:axId val="-2119290544"/>
        <c:scaling>
          <c:orientation val="minMax"/>
        </c:scaling>
        <c:delete val="1"/>
        <c:axPos val="b"/>
        <c:numFmt formatCode="d/m/yy;@" sourceLinked="1"/>
        <c:majorTickMark val="out"/>
        <c:minorTickMark val="none"/>
        <c:tickLblPos val="nextTo"/>
        <c:crossAx val="-212008496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02442359375737E-2"/>
          <c:y val="0.87883592253670995"/>
          <c:w val="0.98452468216247802"/>
          <c:h val="0.12116407746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aseline="0">
          <a:latin typeface="Verdan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r>
              <a:rPr lang="ru-RU" b="1"/>
              <a:t>Выдача</a:t>
            </a:r>
            <a:r>
              <a:rPr lang="ru-RU" b="1" baseline="0"/>
              <a:t> кредитов Малым предприятиям</a:t>
            </a:r>
            <a:endParaRPr lang="ru-RU" b="1"/>
          </a:p>
        </c:rich>
      </c:tx>
      <c:layout>
        <c:manualLayout>
          <c:xMode val="edge"/>
          <c:yMode val="edge"/>
          <c:x val="0.25032325355671697"/>
          <c:y val="1.8018018018018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2923166258127E-2"/>
          <c:y val="0.11162339504859201"/>
          <c:w val="0.88448194644468303"/>
          <c:h val="0.66559587146201304"/>
        </c:manualLayout>
      </c:layout>
      <c:lineChart>
        <c:grouping val="standard"/>
        <c:varyColors val="0"/>
        <c:ser>
          <c:idx val="3"/>
          <c:order val="1"/>
          <c:tx>
            <c:strRef>
              <c:f>Таблица!$A$150</c:f>
              <c:strCache>
                <c:ptCount val="1"/>
                <c:pt idx="0">
                  <c:v>Количество Малых предприятий, имеющих задолженность (включая просроченную), ед. 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Таблица!$AL$57:$BV$57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Таблица!$AL$150:$BV$150</c:f>
              <c:numCache>
                <c:formatCode>#,###;\-#,###;0</c:formatCode>
                <c:ptCount val="37"/>
                <c:pt idx="0">
                  <c:v>45195</c:v>
                </c:pt>
                <c:pt idx="1">
                  <c:v>45838</c:v>
                </c:pt>
                <c:pt idx="2">
                  <c:v>45240</c:v>
                </c:pt>
                <c:pt idx="3">
                  <c:v>44998</c:v>
                </c:pt>
                <c:pt idx="4">
                  <c:v>44550</c:v>
                </c:pt>
                <c:pt idx="5">
                  <c:v>44656</c:v>
                </c:pt>
                <c:pt idx="6">
                  <c:v>47712</c:v>
                </c:pt>
                <c:pt idx="7">
                  <c:v>47522</c:v>
                </c:pt>
                <c:pt idx="8">
                  <c:v>47815</c:v>
                </c:pt>
                <c:pt idx="9">
                  <c:v>47272</c:v>
                </c:pt>
                <c:pt idx="10">
                  <c:v>47130</c:v>
                </c:pt>
                <c:pt idx="11">
                  <c:v>46432</c:v>
                </c:pt>
                <c:pt idx="12">
                  <c:v>46083</c:v>
                </c:pt>
                <c:pt idx="13">
                  <c:v>46522</c:v>
                </c:pt>
                <c:pt idx="14">
                  <c:v>47196</c:v>
                </c:pt>
                <c:pt idx="15">
                  <c:v>47304</c:v>
                </c:pt>
                <c:pt idx="16">
                  <c:v>46154</c:v>
                </c:pt>
                <c:pt idx="17">
                  <c:v>45423</c:v>
                </c:pt>
                <c:pt idx="18">
                  <c:v>49250</c:v>
                </c:pt>
                <c:pt idx="19">
                  <c:v>49398</c:v>
                </c:pt>
                <c:pt idx="20">
                  <c:v>50075</c:v>
                </c:pt>
                <c:pt idx="21">
                  <c:v>50012</c:v>
                </c:pt>
                <c:pt idx="22">
                  <c:v>49480</c:v>
                </c:pt>
                <c:pt idx="23">
                  <c:v>48639</c:v>
                </c:pt>
                <c:pt idx="24">
                  <c:v>48662</c:v>
                </c:pt>
                <c:pt idx="25">
                  <c:v>48924</c:v>
                </c:pt>
                <c:pt idx="26">
                  <c:v>49488</c:v>
                </c:pt>
                <c:pt idx="27">
                  <c:v>49230</c:v>
                </c:pt>
                <c:pt idx="28">
                  <c:v>49017</c:v>
                </c:pt>
                <c:pt idx="29">
                  <c:v>49130</c:v>
                </c:pt>
                <c:pt idx="30">
                  <c:v>53730</c:v>
                </c:pt>
                <c:pt idx="31">
                  <c:v>53179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84-4A3D-B47E-E689675C0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6912432"/>
        <c:axId val="-2107084192"/>
      </c:lineChart>
      <c:lineChart>
        <c:grouping val="standard"/>
        <c:varyColors val="0"/>
        <c:ser>
          <c:idx val="1"/>
          <c:order val="0"/>
          <c:tx>
            <c:strRef>
              <c:f>Таблица!$A$154</c:f>
              <c:strCache>
                <c:ptCount val="1"/>
                <c:pt idx="0">
                  <c:v>Доля Малых предприятий, имеющих просроченную задолженность, %  (правая шкала)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Таблица!$AL$154:$BV$154</c:f>
              <c:numCache>
                <c:formatCode>0.0%</c:formatCode>
                <c:ptCount val="37"/>
                <c:pt idx="0">
                  <c:v>5.1399491094147598E-2</c:v>
                </c:pt>
                <c:pt idx="1">
                  <c:v>5.7485056067018599E-2</c:v>
                </c:pt>
                <c:pt idx="2">
                  <c:v>5.3691423519009698E-2</c:v>
                </c:pt>
                <c:pt idx="3">
                  <c:v>5.1402284545979803E-2</c:v>
                </c:pt>
                <c:pt idx="4">
                  <c:v>5.4657687991021303E-2</c:v>
                </c:pt>
                <c:pt idx="5">
                  <c:v>5.5087782156933003E-2</c:v>
                </c:pt>
                <c:pt idx="6">
                  <c:v>4.1855298457411101E-2</c:v>
                </c:pt>
                <c:pt idx="7">
                  <c:v>4.3011657758511797E-2</c:v>
                </c:pt>
                <c:pt idx="8">
                  <c:v>4.7307330335668703E-2</c:v>
                </c:pt>
                <c:pt idx="9">
                  <c:v>5.2039262142494498E-2</c:v>
                </c:pt>
                <c:pt idx="10">
                  <c:v>5.19202206662423E-2</c:v>
                </c:pt>
                <c:pt idx="11">
                  <c:v>4.84579600275672E-2</c:v>
                </c:pt>
                <c:pt idx="12">
                  <c:v>5.3533841112774802E-2</c:v>
                </c:pt>
                <c:pt idx="13">
                  <c:v>5.9627703022226003E-2</c:v>
                </c:pt>
                <c:pt idx="14">
                  <c:v>5.2313755403000199E-2</c:v>
                </c:pt>
                <c:pt idx="15">
                  <c:v>5.3061051919499398E-2</c:v>
                </c:pt>
                <c:pt idx="16">
                  <c:v>5.5618147939506903E-2</c:v>
                </c:pt>
                <c:pt idx="17">
                  <c:v>5.6425159060387899E-2</c:v>
                </c:pt>
                <c:pt idx="18">
                  <c:v>4.8812182741116698E-2</c:v>
                </c:pt>
                <c:pt idx="19">
                  <c:v>4.9030325114377098E-2</c:v>
                </c:pt>
                <c:pt idx="20">
                  <c:v>4.8607089365951102E-2</c:v>
                </c:pt>
                <c:pt idx="21">
                  <c:v>5.1887546988722701E-2</c:v>
                </c:pt>
                <c:pt idx="22">
                  <c:v>5.4890864995957897E-2</c:v>
                </c:pt>
                <c:pt idx="23">
                  <c:v>5.0432780279199799E-2</c:v>
                </c:pt>
                <c:pt idx="24">
                  <c:v>5.7231515350787097E-2</c:v>
                </c:pt>
                <c:pt idx="25">
                  <c:v>6.3833701250919805E-2</c:v>
                </c:pt>
                <c:pt idx="26">
                  <c:v>6.0762204978984803E-2</c:v>
                </c:pt>
                <c:pt idx="27">
                  <c:v>6.3254113345521001E-2</c:v>
                </c:pt>
                <c:pt idx="28">
                  <c:v>6.6854356651773902E-2</c:v>
                </c:pt>
                <c:pt idx="29">
                  <c:v>6.8817423163036795E-2</c:v>
                </c:pt>
                <c:pt idx="30">
                  <c:v>5.8980085613251403E-2</c:v>
                </c:pt>
                <c:pt idx="31">
                  <c:v>6.0719456928486799E-2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984-4A3D-B47E-E689675C0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7175296"/>
        <c:axId val="-2107088560"/>
      </c:lineChart>
      <c:catAx>
        <c:axId val="-210691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7084192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07084192"/>
        <c:scaling>
          <c:orientation val="minMax"/>
          <c:max val="8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6912432"/>
        <c:crosses val="autoZero"/>
        <c:crossBetween val="between"/>
        <c:majorUnit val="25000"/>
      </c:valAx>
      <c:valAx>
        <c:axId val="-2107088560"/>
        <c:scaling>
          <c:orientation val="minMax"/>
          <c:max val="0.11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7175296"/>
        <c:crosses val="max"/>
        <c:crossBetween val="between"/>
        <c:majorUnit val="0.03"/>
      </c:valAx>
      <c:dateAx>
        <c:axId val="-2107175296"/>
        <c:scaling>
          <c:orientation val="minMax"/>
        </c:scaling>
        <c:delete val="1"/>
        <c:axPos val="b"/>
        <c:numFmt formatCode="d/m/yy;@" sourceLinked="1"/>
        <c:majorTickMark val="out"/>
        <c:minorTickMark val="none"/>
        <c:tickLblPos val="nextTo"/>
        <c:crossAx val="-210708856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02442359375737E-2"/>
          <c:y val="0.87883592253670995"/>
          <c:w val="0.98452468216247802"/>
          <c:h val="0.12116407746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aseline="0">
          <a:latin typeface="Verdan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r>
              <a:rPr lang="ru-RU" b="1"/>
              <a:t>Выдача</a:t>
            </a:r>
            <a:r>
              <a:rPr lang="ru-RU" b="1" baseline="0"/>
              <a:t> кредитов Средним предприятиям</a:t>
            </a:r>
            <a:endParaRPr lang="ru-RU" b="1"/>
          </a:p>
        </c:rich>
      </c:tx>
      <c:layout>
        <c:manualLayout>
          <c:xMode val="edge"/>
          <c:yMode val="edge"/>
          <c:x val="0.25032325355671697"/>
          <c:y val="1.8018018018018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2923166258127E-2"/>
          <c:y val="0.11162339504859201"/>
          <c:w val="0.88448194644468303"/>
          <c:h val="0.68361388948003099"/>
        </c:manualLayout>
      </c:layout>
      <c:lineChart>
        <c:grouping val="standard"/>
        <c:varyColors val="0"/>
        <c:ser>
          <c:idx val="3"/>
          <c:order val="1"/>
          <c:tx>
            <c:strRef>
              <c:f>Таблица!$A$151</c:f>
              <c:strCache>
                <c:ptCount val="1"/>
                <c:pt idx="0">
                  <c:v>Количество Средних предприятий, имеющих задолженность (включая просроченную), ед. 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Таблица!$AL$57:$BV$57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Таблица!$AL$151:$BV$151</c:f>
              <c:numCache>
                <c:formatCode>#,###;\-#,###;0</c:formatCode>
                <c:ptCount val="37"/>
                <c:pt idx="0">
                  <c:v>6178</c:v>
                </c:pt>
                <c:pt idx="1">
                  <c:v>6284</c:v>
                </c:pt>
                <c:pt idx="2">
                  <c:v>6174</c:v>
                </c:pt>
                <c:pt idx="3">
                  <c:v>6161</c:v>
                </c:pt>
                <c:pt idx="4">
                  <c:v>6056</c:v>
                </c:pt>
                <c:pt idx="5">
                  <c:v>5991</c:v>
                </c:pt>
                <c:pt idx="6">
                  <c:v>6004</c:v>
                </c:pt>
                <c:pt idx="7">
                  <c:v>5978</c:v>
                </c:pt>
                <c:pt idx="8">
                  <c:v>6011</c:v>
                </c:pt>
                <c:pt idx="9">
                  <c:v>5987</c:v>
                </c:pt>
                <c:pt idx="10">
                  <c:v>5980</c:v>
                </c:pt>
                <c:pt idx="11">
                  <c:v>5860</c:v>
                </c:pt>
                <c:pt idx="12">
                  <c:v>5841</c:v>
                </c:pt>
                <c:pt idx="13">
                  <c:v>5902</c:v>
                </c:pt>
                <c:pt idx="14">
                  <c:v>5946</c:v>
                </c:pt>
                <c:pt idx="15">
                  <c:v>5944</c:v>
                </c:pt>
                <c:pt idx="16">
                  <c:v>5971</c:v>
                </c:pt>
                <c:pt idx="17">
                  <c:v>5952</c:v>
                </c:pt>
                <c:pt idx="18">
                  <c:v>6389</c:v>
                </c:pt>
                <c:pt idx="19">
                  <c:v>6393</c:v>
                </c:pt>
                <c:pt idx="20">
                  <c:v>6446</c:v>
                </c:pt>
                <c:pt idx="21">
                  <c:v>6436</c:v>
                </c:pt>
                <c:pt idx="22">
                  <c:v>6415</c:v>
                </c:pt>
                <c:pt idx="23">
                  <c:v>6257</c:v>
                </c:pt>
                <c:pt idx="24">
                  <c:v>6278</c:v>
                </c:pt>
                <c:pt idx="25">
                  <c:v>6289</c:v>
                </c:pt>
                <c:pt idx="26">
                  <c:v>6338</c:v>
                </c:pt>
                <c:pt idx="27">
                  <c:v>6304</c:v>
                </c:pt>
                <c:pt idx="28">
                  <c:v>6344</c:v>
                </c:pt>
                <c:pt idx="29">
                  <c:v>6361</c:v>
                </c:pt>
                <c:pt idx="30">
                  <c:v>6842</c:v>
                </c:pt>
                <c:pt idx="31">
                  <c:v>6819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22-4894-80D7-EF5AB3AF2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5670384"/>
        <c:axId val="-2113566944"/>
      </c:lineChart>
      <c:lineChart>
        <c:grouping val="standard"/>
        <c:varyColors val="0"/>
        <c:ser>
          <c:idx val="1"/>
          <c:order val="0"/>
          <c:tx>
            <c:strRef>
              <c:f>Таблица!$A$155</c:f>
              <c:strCache>
                <c:ptCount val="1"/>
                <c:pt idx="0">
                  <c:v>Доля Средних предприятий, имеющих просроченную задолженность, %  (правая шкала)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Таблица!$AL$155:$BV$155</c:f>
              <c:numCache>
                <c:formatCode>0.0%</c:formatCode>
                <c:ptCount val="37"/>
                <c:pt idx="0">
                  <c:v>6.102298478472E-2</c:v>
                </c:pt>
                <c:pt idx="1">
                  <c:v>6.4608529598981501E-2</c:v>
                </c:pt>
                <c:pt idx="2">
                  <c:v>6.36540330417881E-2</c:v>
                </c:pt>
                <c:pt idx="3">
                  <c:v>6.1840610290537203E-2</c:v>
                </c:pt>
                <c:pt idx="4">
                  <c:v>6.4398943196829594E-2</c:v>
                </c:pt>
                <c:pt idx="5">
                  <c:v>6.5097646469704507E-2</c:v>
                </c:pt>
                <c:pt idx="6">
                  <c:v>4.9467021985343099E-2</c:v>
                </c:pt>
                <c:pt idx="7">
                  <c:v>5.15222482435597E-2</c:v>
                </c:pt>
                <c:pt idx="8">
                  <c:v>5.12393944435202E-2</c:v>
                </c:pt>
                <c:pt idx="9">
                  <c:v>5.3449139802906297E-2</c:v>
                </c:pt>
                <c:pt idx="10">
                  <c:v>5.8862876254180602E-2</c:v>
                </c:pt>
                <c:pt idx="11">
                  <c:v>5.6313993174061397E-2</c:v>
                </c:pt>
                <c:pt idx="12">
                  <c:v>5.9578839239856199E-2</c:v>
                </c:pt>
                <c:pt idx="13">
                  <c:v>5.9640799728905403E-2</c:v>
                </c:pt>
                <c:pt idx="14">
                  <c:v>5.6004036326942501E-2</c:v>
                </c:pt>
                <c:pt idx="15">
                  <c:v>5.6864064602960999E-2</c:v>
                </c:pt>
                <c:pt idx="16">
                  <c:v>5.6439457377323698E-2</c:v>
                </c:pt>
                <c:pt idx="17">
                  <c:v>5.6451612903225798E-2</c:v>
                </c:pt>
                <c:pt idx="18">
                  <c:v>4.7581781186414103E-2</c:v>
                </c:pt>
                <c:pt idx="19">
                  <c:v>4.7239167839824799E-2</c:v>
                </c:pt>
                <c:pt idx="20">
                  <c:v>4.7005895128762E-2</c:v>
                </c:pt>
                <c:pt idx="21">
                  <c:v>4.94095711622125E-2</c:v>
                </c:pt>
                <c:pt idx="22">
                  <c:v>5.1909586905689802E-2</c:v>
                </c:pt>
                <c:pt idx="23">
                  <c:v>4.92248681476746E-2</c:v>
                </c:pt>
                <c:pt idx="24">
                  <c:v>5.2564510990761398E-2</c:v>
                </c:pt>
                <c:pt idx="25">
                  <c:v>5.1518524407695998E-2</c:v>
                </c:pt>
                <c:pt idx="26">
                  <c:v>5.0015777847901503E-2</c:v>
                </c:pt>
                <c:pt idx="27">
                  <c:v>5.1395939086294397E-2</c:v>
                </c:pt>
                <c:pt idx="28">
                  <c:v>5.1387137452711201E-2</c:v>
                </c:pt>
                <c:pt idx="29">
                  <c:v>5.1564219462348702E-2</c:v>
                </c:pt>
                <c:pt idx="30">
                  <c:v>4.66237942122186E-2</c:v>
                </c:pt>
                <c:pt idx="31">
                  <c:v>4.5607860390086498E-2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22-4894-80D7-EF5AB3AF2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5779248"/>
        <c:axId val="-2123393168"/>
      </c:lineChart>
      <c:catAx>
        <c:axId val="-210567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13566944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13566944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5670384"/>
        <c:crosses val="autoZero"/>
        <c:crossBetween val="between"/>
        <c:majorUnit val="2000"/>
      </c:valAx>
      <c:valAx>
        <c:axId val="-2123393168"/>
        <c:scaling>
          <c:orientation val="minMax"/>
          <c:max val="0.15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5779248"/>
        <c:crosses val="max"/>
        <c:crossBetween val="between"/>
        <c:majorUnit val="0.04"/>
      </c:valAx>
      <c:dateAx>
        <c:axId val="-2105779248"/>
        <c:scaling>
          <c:orientation val="minMax"/>
        </c:scaling>
        <c:delete val="1"/>
        <c:axPos val="b"/>
        <c:numFmt formatCode="d/m/yy;@" sourceLinked="1"/>
        <c:majorTickMark val="out"/>
        <c:minorTickMark val="none"/>
        <c:tickLblPos val="nextTo"/>
        <c:crossAx val="-212339316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02442359375737E-2"/>
          <c:y val="0.87883592253670995"/>
          <c:w val="0.98452468216247802"/>
          <c:h val="0.12116407746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aseline="0">
          <a:latin typeface="Verdan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/>
              <a:t>Структура оборотов по кредитам МСП по срокам </a:t>
            </a:r>
          </a:p>
        </c:rich>
      </c:tx>
      <c:layout>
        <c:manualLayout>
          <c:xMode val="edge"/>
          <c:yMode val="edge"/>
          <c:x val="0.15982870447364"/>
          <c:y val="7.120352839763489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646934193466806E-2"/>
          <c:y val="3.1708228364882997E-2"/>
          <c:w val="0.90359462529870305"/>
          <c:h val="0.67344989600453098"/>
        </c:manualLayout>
      </c:layout>
      <c:lineChart>
        <c:grouping val="standard"/>
        <c:varyColors val="0"/>
        <c:ser>
          <c:idx val="1"/>
          <c:order val="0"/>
          <c:tx>
            <c:strRef>
              <c:f>Таблица!$A$117</c:f>
              <c:strCache>
                <c:ptCount val="1"/>
                <c:pt idx="0">
                  <c:v>Доля кредитов МСП до 1 года, включая "до востребования''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Таблица!$AL$117:$BV$117</c:f>
              <c:numCache>
                <c:formatCode>0.0%</c:formatCode>
                <c:ptCount val="37"/>
                <c:pt idx="0">
                  <c:v>0.61735985533453897</c:v>
                </c:pt>
                <c:pt idx="1">
                  <c:v>0.71518359245782304</c:v>
                </c:pt>
                <c:pt idx="2">
                  <c:v>0.57037643207856004</c:v>
                </c:pt>
                <c:pt idx="3">
                  <c:v>0.65900514579759895</c:v>
                </c:pt>
                <c:pt idx="4">
                  <c:v>0.691292875989446</c:v>
                </c:pt>
                <c:pt idx="5">
                  <c:v>0.67538506248183705</c:v>
                </c:pt>
                <c:pt idx="6">
                  <c:v>0.61950344002393098</c:v>
                </c:pt>
                <c:pt idx="7">
                  <c:v>0.61547911547911505</c:v>
                </c:pt>
                <c:pt idx="8">
                  <c:v>0.49173065564087398</c:v>
                </c:pt>
                <c:pt idx="9">
                  <c:v>0.45403899721448499</c:v>
                </c:pt>
                <c:pt idx="10">
                  <c:v>0.56302521008403394</c:v>
                </c:pt>
                <c:pt idx="11">
                  <c:v>0.47266881028938901</c:v>
                </c:pt>
                <c:pt idx="12">
                  <c:v>0.54947418738049703</c:v>
                </c:pt>
                <c:pt idx="13">
                  <c:v>0.52604988948531695</c:v>
                </c:pt>
                <c:pt idx="14">
                  <c:v>0.52328985892999702</c:v>
                </c:pt>
                <c:pt idx="15">
                  <c:v>0.50588235294117601</c:v>
                </c:pt>
                <c:pt idx="16">
                  <c:v>0.52986301369862998</c:v>
                </c:pt>
                <c:pt idx="17">
                  <c:v>0.41944134078212297</c:v>
                </c:pt>
                <c:pt idx="18">
                  <c:v>0.37122557726465399</c:v>
                </c:pt>
                <c:pt idx="19">
                  <c:v>0.42508710801393701</c:v>
                </c:pt>
                <c:pt idx="20">
                  <c:v>0.374789915966387</c:v>
                </c:pt>
                <c:pt idx="21">
                  <c:v>0.39656249999999998</c:v>
                </c:pt>
                <c:pt idx="22">
                  <c:v>0.40854700854700898</c:v>
                </c:pt>
                <c:pt idx="23">
                  <c:v>0.36004390779363299</c:v>
                </c:pt>
                <c:pt idx="24">
                  <c:v>0.41806782559133698</c:v>
                </c:pt>
                <c:pt idx="25">
                  <c:v>0.46153846153846201</c:v>
                </c:pt>
                <c:pt idx="26">
                  <c:v>0.44789199431548998</c:v>
                </c:pt>
                <c:pt idx="27">
                  <c:v>0.31194493783303701</c:v>
                </c:pt>
                <c:pt idx="28">
                  <c:v>0.40590935169248399</c:v>
                </c:pt>
                <c:pt idx="29">
                  <c:v>0.37286149519568801</c:v>
                </c:pt>
                <c:pt idx="30">
                  <c:v>0.28267211201866999</c:v>
                </c:pt>
                <c:pt idx="31">
                  <c:v>0.28708747196411399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26-4C1D-86F9-68995DC522BE}"/>
            </c:ext>
          </c:extLst>
        </c:ser>
        <c:ser>
          <c:idx val="2"/>
          <c:order val="1"/>
          <c:tx>
            <c:strRef>
              <c:f>Таблица!$A$119</c:f>
              <c:strCache>
                <c:ptCount val="1"/>
                <c:pt idx="0">
                  <c:v>Доля кредитов МСП, свыше 1 года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Таблица!$AL$119:$BV$119</c:f>
              <c:numCache>
                <c:formatCode>0.0%</c:formatCode>
                <c:ptCount val="37"/>
                <c:pt idx="0">
                  <c:v>0.38264014466546098</c:v>
                </c:pt>
                <c:pt idx="1">
                  <c:v>0.28481640754217702</c:v>
                </c:pt>
                <c:pt idx="2">
                  <c:v>0.42962356792144002</c:v>
                </c:pt>
                <c:pt idx="3">
                  <c:v>0.340994854202401</c:v>
                </c:pt>
                <c:pt idx="4">
                  <c:v>0.308707124010554</c:v>
                </c:pt>
                <c:pt idx="5">
                  <c:v>0.324614937518163</c:v>
                </c:pt>
                <c:pt idx="6">
                  <c:v>0.38049655997606902</c:v>
                </c:pt>
                <c:pt idx="7">
                  <c:v>0.38452088452088401</c:v>
                </c:pt>
                <c:pt idx="8">
                  <c:v>0.50826934435912596</c:v>
                </c:pt>
                <c:pt idx="9">
                  <c:v>0.54596100278551496</c:v>
                </c:pt>
                <c:pt idx="10">
                  <c:v>0.436974789915966</c:v>
                </c:pt>
                <c:pt idx="11">
                  <c:v>0.52733118971061099</c:v>
                </c:pt>
                <c:pt idx="12">
                  <c:v>0.45052581261950297</c:v>
                </c:pt>
                <c:pt idx="13">
                  <c:v>0.473950110514683</c:v>
                </c:pt>
                <c:pt idx="14">
                  <c:v>0.47671014107000298</c:v>
                </c:pt>
                <c:pt idx="15">
                  <c:v>0.494117647058823</c:v>
                </c:pt>
                <c:pt idx="16">
                  <c:v>0.47013698630137002</c:v>
                </c:pt>
                <c:pt idx="17">
                  <c:v>0.58055865921787697</c:v>
                </c:pt>
                <c:pt idx="18">
                  <c:v>0.62877442273534601</c:v>
                </c:pt>
                <c:pt idx="19">
                  <c:v>0.57491289198606299</c:v>
                </c:pt>
                <c:pt idx="20">
                  <c:v>0.625210084033613</c:v>
                </c:pt>
                <c:pt idx="21">
                  <c:v>0.60343749999999996</c:v>
                </c:pt>
                <c:pt idx="22">
                  <c:v>0.59145299145299102</c:v>
                </c:pt>
                <c:pt idx="23">
                  <c:v>0.63995609220636696</c:v>
                </c:pt>
                <c:pt idx="24">
                  <c:v>0.58193217440866296</c:v>
                </c:pt>
                <c:pt idx="25">
                  <c:v>0.53846153846153799</c:v>
                </c:pt>
                <c:pt idx="26">
                  <c:v>0.55210800568451002</c:v>
                </c:pt>
                <c:pt idx="27">
                  <c:v>0.68805506216696299</c:v>
                </c:pt>
                <c:pt idx="28">
                  <c:v>0.59409064830751601</c:v>
                </c:pt>
                <c:pt idx="29">
                  <c:v>0.62713850480431199</c:v>
                </c:pt>
                <c:pt idx="30">
                  <c:v>0.71732788798132996</c:v>
                </c:pt>
                <c:pt idx="31">
                  <c:v>0.71291252803588601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26-4C1D-86F9-68995DC522BE}"/>
            </c:ext>
          </c:extLst>
        </c:ser>
        <c:ser>
          <c:idx val="0"/>
          <c:order val="2"/>
          <c:tx>
            <c:strRef>
              <c:f>Таблица!$A$118</c:f>
              <c:strCache>
                <c:ptCount val="1"/>
                <c:pt idx="0">
                  <c:v>Доля кредитов МСП, свыше 3 лет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Таблица!$AL$118:$BV$118</c:f>
              <c:numCache>
                <c:formatCode>0.0%</c:formatCode>
                <c:ptCount val="37"/>
                <c:pt idx="0">
                  <c:v>0.190958408679928</c:v>
                </c:pt>
                <c:pt idx="1">
                  <c:v>0.12768772742309001</c:v>
                </c:pt>
                <c:pt idx="2">
                  <c:v>0.230769230769231</c:v>
                </c:pt>
                <c:pt idx="3">
                  <c:v>0.14922813036020599</c:v>
                </c:pt>
                <c:pt idx="4">
                  <c:v>0.15666226912928799</c:v>
                </c:pt>
                <c:pt idx="5">
                  <c:v>0.14850334205172899</c:v>
                </c:pt>
                <c:pt idx="6">
                  <c:v>0.161830690996111</c:v>
                </c:pt>
                <c:pt idx="7">
                  <c:v>0.18396805896805901</c:v>
                </c:pt>
                <c:pt idx="8">
                  <c:v>0.278499704666273</c:v>
                </c:pt>
                <c:pt idx="9">
                  <c:v>0.33955431754874599</c:v>
                </c:pt>
                <c:pt idx="10">
                  <c:v>0.20588235294117599</c:v>
                </c:pt>
                <c:pt idx="11">
                  <c:v>0.28909675533469698</c:v>
                </c:pt>
                <c:pt idx="12">
                  <c:v>0.26242829827915898</c:v>
                </c:pt>
                <c:pt idx="13">
                  <c:v>0.25860435743605897</c:v>
                </c:pt>
                <c:pt idx="14">
                  <c:v>0.25339366515837097</c:v>
                </c:pt>
                <c:pt idx="15">
                  <c:v>0.26583229036295403</c:v>
                </c:pt>
                <c:pt idx="16">
                  <c:v>0.23506849315068501</c:v>
                </c:pt>
                <c:pt idx="17">
                  <c:v>0.36491620111731798</c:v>
                </c:pt>
                <c:pt idx="18">
                  <c:v>0.26465364120781498</c:v>
                </c:pt>
                <c:pt idx="19">
                  <c:v>0.30983650495845599</c:v>
                </c:pt>
                <c:pt idx="20">
                  <c:v>0.32324929971988797</c:v>
                </c:pt>
                <c:pt idx="21">
                  <c:v>0.34156249999999999</c:v>
                </c:pt>
                <c:pt idx="22">
                  <c:v>0.29031339031338999</c:v>
                </c:pt>
                <c:pt idx="23">
                  <c:v>0.32491767288693701</c:v>
                </c:pt>
                <c:pt idx="24">
                  <c:v>0.29324593901396401</c:v>
                </c:pt>
                <c:pt idx="25">
                  <c:v>0.27031589100554598</c:v>
                </c:pt>
                <c:pt idx="26">
                  <c:v>0.28659403126480298</c:v>
                </c:pt>
                <c:pt idx="27">
                  <c:v>0.32371225577264701</c:v>
                </c:pt>
                <c:pt idx="28">
                  <c:v>0.25272518646012598</c:v>
                </c:pt>
                <c:pt idx="29">
                  <c:v>0.33208343098195398</c:v>
                </c:pt>
                <c:pt idx="30">
                  <c:v>0.37689614935822602</c:v>
                </c:pt>
                <c:pt idx="31">
                  <c:v>0.29605895546299299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26-4C1D-86F9-68995DC52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886800"/>
        <c:axId val="-2108876976"/>
      </c:lineChart>
      <c:catAx>
        <c:axId val="-2119886800"/>
        <c:scaling>
          <c:orientation val="minMax"/>
        </c:scaling>
        <c:delete val="0"/>
        <c:axPos val="b"/>
        <c:numFmt formatCode="d/m/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08876976"/>
        <c:crosses val="autoZero"/>
        <c:auto val="1"/>
        <c:lblAlgn val="ctr"/>
        <c:lblOffset val="100"/>
        <c:tickLblSkip val="6"/>
        <c:tickMarkSkip val="6"/>
        <c:noMultiLvlLbl val="0"/>
      </c:catAx>
      <c:valAx>
        <c:axId val="-2108876976"/>
        <c:scaling>
          <c:orientation val="minMax"/>
          <c:max val="0.8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1988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368118141859E-3"/>
          <c:y val="0.81813911320699195"/>
          <c:w val="0.99866631881858103"/>
          <c:h val="0.16505405859421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/>
              <a:t>Усредненные</a:t>
            </a:r>
            <a:r>
              <a:rPr lang="ru-RU" sz="1100" b="1" baseline="0"/>
              <a:t> показатели займов МСП в целом по РФ, тыс. руб.</a:t>
            </a:r>
            <a:endParaRPr lang="ru-RU" sz="1100" b="1"/>
          </a:p>
        </c:rich>
      </c:tx>
      <c:layout>
        <c:manualLayout>
          <c:xMode val="edge"/>
          <c:yMode val="edge"/>
          <c:x val="0.187956708724662"/>
          <c:y val="1.2307692307692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646934193466806E-2"/>
          <c:y val="4.8514920250353297E-2"/>
          <c:w val="0.90777440470543602"/>
          <c:h val="0.64502364629848696"/>
        </c:manualLayout>
      </c:layout>
      <c:lineChart>
        <c:grouping val="standard"/>
        <c:varyColors val="0"/>
        <c:ser>
          <c:idx val="0"/>
          <c:order val="0"/>
          <c:tx>
            <c:strRef>
              <c:f>Таблица!$A$69</c:f>
              <c:strCache>
                <c:ptCount val="1"/>
                <c:pt idx="0">
                  <c:v>Средняя величина долга заемщика МСП, тыс. руб.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Таблица!$AL$69:$BV$69</c:f>
              <c:numCache>
                <c:formatCode>#,###.0;\-#,###.0;0.0</c:formatCode>
                <c:ptCount val="37"/>
                <c:pt idx="0">
                  <c:v>17649.069843531372</c:v>
                </c:pt>
                <c:pt idx="1">
                  <c:v>17796.109246433101</c:v>
                </c:pt>
                <c:pt idx="2">
                  <c:v>18345.281324253341</c:v>
                </c:pt>
                <c:pt idx="3">
                  <c:v>18739.780258784071</c:v>
                </c:pt>
                <c:pt idx="4">
                  <c:v>19049.443165670131</c:v>
                </c:pt>
                <c:pt idx="5">
                  <c:v>19164.039242748069</c:v>
                </c:pt>
                <c:pt idx="6">
                  <c:v>18005.205833069151</c:v>
                </c:pt>
                <c:pt idx="7">
                  <c:v>18470.968643650409</c:v>
                </c:pt>
                <c:pt idx="8">
                  <c:v>18805.87001643172</c:v>
                </c:pt>
                <c:pt idx="9">
                  <c:v>19281.64920162347</c:v>
                </c:pt>
                <c:pt idx="10">
                  <c:v>19373.351211904799</c:v>
                </c:pt>
                <c:pt idx="11">
                  <c:v>19929.201080791889</c:v>
                </c:pt>
                <c:pt idx="12">
                  <c:v>19705.483380653299</c:v>
                </c:pt>
                <c:pt idx="13">
                  <c:v>19752.320858572399</c:v>
                </c:pt>
                <c:pt idx="14">
                  <c:v>19919.75433139276</c:v>
                </c:pt>
                <c:pt idx="15">
                  <c:v>20140.519449719839</c:v>
                </c:pt>
                <c:pt idx="16">
                  <c:v>20740.50813641632</c:v>
                </c:pt>
                <c:pt idx="17">
                  <c:v>20984.722382662869</c:v>
                </c:pt>
                <c:pt idx="18">
                  <c:v>19075.639723068889</c:v>
                </c:pt>
                <c:pt idx="19">
                  <c:v>19533.85994337139</c:v>
                </c:pt>
                <c:pt idx="20">
                  <c:v>20237.714922895091</c:v>
                </c:pt>
                <c:pt idx="21">
                  <c:v>20363.730641236209</c:v>
                </c:pt>
                <c:pt idx="22">
                  <c:v>20779.374514677511</c:v>
                </c:pt>
                <c:pt idx="23">
                  <c:v>21028.394032314529</c:v>
                </c:pt>
                <c:pt idx="24">
                  <c:v>20778.517741101168</c:v>
                </c:pt>
                <c:pt idx="25">
                  <c:v>20782.613254518139</c:v>
                </c:pt>
                <c:pt idx="26">
                  <c:v>20959.727378422809</c:v>
                </c:pt>
                <c:pt idx="27">
                  <c:v>21345.542388101228</c:v>
                </c:pt>
                <c:pt idx="28">
                  <c:v>22289.394553526821</c:v>
                </c:pt>
                <c:pt idx="29">
                  <c:v>22455.2857956185</c:v>
                </c:pt>
                <c:pt idx="30">
                  <c:v>21471.786481995001</c:v>
                </c:pt>
                <c:pt idx="31">
                  <c:v>22068.32846717647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89-4FC7-91AA-B2927A91454E}"/>
            </c:ext>
          </c:extLst>
        </c:ser>
        <c:ser>
          <c:idx val="1"/>
          <c:order val="1"/>
          <c:tx>
            <c:strRef>
              <c:f>Таблица!$A$70</c:f>
              <c:strCache>
                <c:ptCount val="1"/>
                <c:pt idx="0">
                  <c:v>Средняя величина выданного кредита заемщику МСП в России, тыс. руб.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Таблица!$AL$70:$BV$70</c:f>
              <c:numCache>
                <c:formatCode>#,###.0;\-#,###.0;0.0</c:formatCode>
                <c:ptCount val="37"/>
                <c:pt idx="0">
                  <c:v>4885.1169517486323</c:v>
                </c:pt>
                <c:pt idx="1">
                  <c:v>5369.2474674384948</c:v>
                </c:pt>
                <c:pt idx="2">
                  <c:v>5175.3659402826052</c:v>
                </c:pt>
                <c:pt idx="3">
                  <c:v>5333.6849948239824</c:v>
                </c:pt>
                <c:pt idx="4">
                  <c:v>4436.9119943315263</c:v>
                </c:pt>
                <c:pt idx="5">
                  <c:v>5761.6407103075117</c:v>
                </c:pt>
                <c:pt idx="6">
                  <c:v>5797.8622268366198</c:v>
                </c:pt>
                <c:pt idx="7">
                  <c:v>5774.2698719453829</c:v>
                </c:pt>
                <c:pt idx="8">
                  <c:v>6433.0327183677318</c:v>
                </c:pt>
                <c:pt idx="9">
                  <c:v>6635.8410292414501</c:v>
                </c:pt>
                <c:pt idx="10">
                  <c:v>5313.1241753570457</c:v>
                </c:pt>
                <c:pt idx="11">
                  <c:v>7120.0245784119597</c:v>
                </c:pt>
                <c:pt idx="12">
                  <c:v>4304.3893363362622</c:v>
                </c:pt>
                <c:pt idx="13">
                  <c:v>4732.801434234555</c:v>
                </c:pt>
                <c:pt idx="14">
                  <c:v>5976.0357763594502</c:v>
                </c:pt>
                <c:pt idx="15">
                  <c:v>5493.4827576435919</c:v>
                </c:pt>
                <c:pt idx="16">
                  <c:v>5533.2555479505536</c:v>
                </c:pt>
                <c:pt idx="17">
                  <c:v>6164.9947804893354</c:v>
                </c:pt>
                <c:pt idx="18">
                  <c:v>5827.8902590059761</c:v>
                </c:pt>
                <c:pt idx="19">
                  <c:v>6587.3235028020872</c:v>
                </c:pt>
                <c:pt idx="20">
                  <c:v>6670.8188894391324</c:v>
                </c:pt>
                <c:pt idx="21">
                  <c:v>7005.5947163256651</c:v>
                </c:pt>
                <c:pt idx="22">
                  <c:v>5598.3675755534077</c:v>
                </c:pt>
                <c:pt idx="23">
                  <c:v>7251.3509709003602</c:v>
                </c:pt>
                <c:pt idx="24">
                  <c:v>4071.5535933540582</c:v>
                </c:pt>
                <c:pt idx="25">
                  <c:v>4972.646575611192</c:v>
                </c:pt>
                <c:pt idx="26">
                  <c:v>5801.0659423432471</c:v>
                </c:pt>
                <c:pt idx="27">
                  <c:v>6080.9366260678198</c:v>
                </c:pt>
                <c:pt idx="28">
                  <c:v>7446.048851666641</c:v>
                </c:pt>
                <c:pt idx="29">
                  <c:v>6312.7189312750952</c:v>
                </c:pt>
                <c:pt idx="30">
                  <c:v>6157.7187052062354</c:v>
                </c:pt>
                <c:pt idx="31">
                  <c:v>5820.0199167763258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89-4FC7-91AA-B2927A91454E}"/>
            </c:ext>
          </c:extLst>
        </c:ser>
        <c:ser>
          <c:idx val="2"/>
          <c:order val="2"/>
          <c:tx>
            <c:strRef>
              <c:f>Таблица!$A$71</c:f>
              <c:strCache>
                <c:ptCount val="1"/>
                <c:pt idx="0">
                  <c:v>Средняя величина просроченной задолженности одного заемщика МСП, тыс. руб.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Таблица!$AL$1:$BV$1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Таблица!$AL$71:$BV$71</c:f>
              <c:numCache>
                <c:formatCode>#,###.0;\-#,###.0;0.0</c:formatCode>
                <c:ptCount val="37"/>
                <c:pt idx="0">
                  <c:v>15160.332775425821</c:v>
                </c:pt>
                <c:pt idx="1">
                  <c:v>12945.793491025001</c:v>
                </c:pt>
                <c:pt idx="2">
                  <c:v>13658.62604351837</c:v>
                </c:pt>
                <c:pt idx="3">
                  <c:v>14118.94273127753</c:v>
                </c:pt>
                <c:pt idx="4">
                  <c:v>13720.86089003475</c:v>
                </c:pt>
                <c:pt idx="5">
                  <c:v>12884.71832365037</c:v>
                </c:pt>
                <c:pt idx="6">
                  <c:v>13201.478278358811</c:v>
                </c:pt>
                <c:pt idx="7">
                  <c:v>13073.714214896519</c:v>
                </c:pt>
                <c:pt idx="8">
                  <c:v>12017.33054451008</c:v>
                </c:pt>
                <c:pt idx="9">
                  <c:v>11193.90540683526</c:v>
                </c:pt>
                <c:pt idx="10">
                  <c:v>11131.085988633329</c:v>
                </c:pt>
                <c:pt idx="11">
                  <c:v>11673.35734745248</c:v>
                </c:pt>
                <c:pt idx="12">
                  <c:v>10717.366606597199</c:v>
                </c:pt>
                <c:pt idx="13">
                  <c:v>9455.3991413372569</c:v>
                </c:pt>
                <c:pt idx="14">
                  <c:v>10405.7174481403</c:v>
                </c:pt>
                <c:pt idx="15">
                  <c:v>10178.159641122609</c:v>
                </c:pt>
                <c:pt idx="16">
                  <c:v>9938.1483936858331</c:v>
                </c:pt>
                <c:pt idx="17">
                  <c:v>9573.8204484460202</c:v>
                </c:pt>
                <c:pt idx="18">
                  <c:v>10995.955664930651</c:v>
                </c:pt>
                <c:pt idx="19">
                  <c:v>10778.21303394373</c:v>
                </c:pt>
                <c:pt idx="20">
                  <c:v>10309.796050037639</c:v>
                </c:pt>
                <c:pt idx="21">
                  <c:v>9496.7607280013362</c:v>
                </c:pt>
                <c:pt idx="22">
                  <c:v>9664.7134708341764</c:v>
                </c:pt>
                <c:pt idx="23">
                  <c:v>10080.48126168604</c:v>
                </c:pt>
                <c:pt idx="24">
                  <c:v>9050.9370562514941</c:v>
                </c:pt>
                <c:pt idx="25">
                  <c:v>8267.1684270444621</c:v>
                </c:pt>
                <c:pt idx="26">
                  <c:v>8479.84105071669</c:v>
                </c:pt>
                <c:pt idx="27">
                  <c:v>8168.5604432051296</c:v>
                </c:pt>
                <c:pt idx="28">
                  <c:v>7921.9174058626559</c:v>
                </c:pt>
                <c:pt idx="29">
                  <c:v>7660.4552996015836</c:v>
                </c:pt>
                <c:pt idx="30">
                  <c:v>8318.1522446323997</c:v>
                </c:pt>
                <c:pt idx="31">
                  <c:v>7823.2431403345936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889-4FC7-91AA-B2927A914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42846608"/>
        <c:axId val="-2117680240"/>
      </c:lineChart>
      <c:catAx>
        <c:axId val="-214284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17680240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17680240"/>
        <c:scaling>
          <c:orientation val="minMax"/>
          <c:max val="29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42846608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818739525029E-2"/>
          <c:y val="0.80164370557634501"/>
          <c:w val="0.98156955380577404"/>
          <c:h val="0.198356294423654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r>
              <a:rPr lang="ru-RU" b="1"/>
              <a:t>Выдача</a:t>
            </a:r>
            <a:r>
              <a:rPr lang="ru-RU" b="1" baseline="0"/>
              <a:t> кредитов Индивидуальным предприятиям и физическим лицам, РФ в целом, млрд. руб.</a:t>
            </a:r>
            <a:endParaRPr lang="ru-RU" b="1"/>
          </a:p>
        </c:rich>
      </c:tx>
      <c:layout>
        <c:manualLayout>
          <c:xMode val="edge"/>
          <c:yMode val="edge"/>
          <c:x val="9.70617605943523E-2"/>
          <c:y val="2.2522522522522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2923166258127E-2"/>
          <c:y val="0.11162339504859201"/>
          <c:w val="0.88448194644468303"/>
          <c:h val="0.68361388948003099"/>
        </c:manualLayout>
      </c:layout>
      <c:lineChart>
        <c:grouping val="standard"/>
        <c:varyColors val="0"/>
        <c:ser>
          <c:idx val="3"/>
          <c:order val="1"/>
          <c:tx>
            <c:strRef>
              <c:f>Таблица!$A$160</c:f>
              <c:strCache>
                <c:ptCount val="1"/>
                <c:pt idx="0">
                  <c:v>Выдача кредитов индивидуальным предпринимателям, РФ в целом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Таблица!$AL$57:$BV$57</c:f>
              <c:strCache>
                <c:ptCount val="37"/>
                <c:pt idx="0">
                  <c:v>Январь 2022</c:v>
                </c:pt>
                <c:pt idx="1">
                  <c:v>Февраль 2022</c:v>
                </c:pt>
                <c:pt idx="2">
                  <c:v>Март 2022</c:v>
                </c:pt>
                <c:pt idx="3">
                  <c:v>Апрель 2022</c:v>
                </c:pt>
                <c:pt idx="4">
                  <c:v>Май 2022</c:v>
                </c:pt>
                <c:pt idx="5">
                  <c:v>Июнь 2022</c:v>
                </c:pt>
                <c:pt idx="6">
                  <c:v>Июль 2022</c:v>
                </c:pt>
                <c:pt idx="7">
                  <c:v>Август 2022</c:v>
                </c:pt>
                <c:pt idx="8">
                  <c:v>Сентябрь 2022</c:v>
                </c:pt>
                <c:pt idx="9">
                  <c:v>Октябрь 2022</c:v>
                </c:pt>
                <c:pt idx="10">
                  <c:v>Ноябрь 2022</c:v>
                </c:pt>
                <c:pt idx="11">
                  <c:v>Декабрь 2022</c:v>
                </c:pt>
                <c:pt idx="12">
                  <c:v>Январь 2023</c:v>
                </c:pt>
                <c:pt idx="13">
                  <c:v>Февраль 2023</c:v>
                </c:pt>
                <c:pt idx="14">
                  <c:v>Март 2023</c:v>
                </c:pt>
                <c:pt idx="15">
                  <c:v>Апрель 2023</c:v>
                </c:pt>
                <c:pt idx="16">
                  <c:v>Май 2023</c:v>
                </c:pt>
                <c:pt idx="17">
                  <c:v>Июнь 2023</c:v>
                </c:pt>
                <c:pt idx="18">
                  <c:v>Июль 2023</c:v>
                </c:pt>
                <c:pt idx="19">
                  <c:v>Август 2023</c:v>
                </c:pt>
                <c:pt idx="20">
                  <c:v>Сентябрь 2023</c:v>
                </c:pt>
                <c:pt idx="21">
                  <c:v>Октябрь 2023</c:v>
                </c:pt>
                <c:pt idx="22">
                  <c:v>Ноябрь 2023</c:v>
                </c:pt>
                <c:pt idx="23">
                  <c:v>Декабрь 2023</c:v>
                </c:pt>
                <c:pt idx="24">
                  <c:v>Январь 2024</c:v>
                </c:pt>
                <c:pt idx="25">
                  <c:v>Февраль 2024</c:v>
                </c:pt>
                <c:pt idx="26">
                  <c:v>Март 2024</c:v>
                </c:pt>
                <c:pt idx="27">
                  <c:v>Апрель 2024</c:v>
                </c:pt>
                <c:pt idx="28">
                  <c:v>Май 2024</c:v>
                </c:pt>
                <c:pt idx="29">
                  <c:v>Июнь 2024</c:v>
                </c:pt>
                <c:pt idx="30">
                  <c:v>Июль 2024</c:v>
                </c:pt>
                <c:pt idx="31">
                  <c:v>Август 2024</c:v>
                </c:pt>
                <c:pt idx="32">
                  <c:v>Сентябрь 2024</c:v>
                </c:pt>
                <c:pt idx="33">
                  <c:v>Октябрь 2024</c:v>
                </c:pt>
                <c:pt idx="34">
                  <c:v>Ноябрь 2024</c:v>
                </c:pt>
                <c:pt idx="35">
                  <c:v>Декабрь 2024</c:v>
                </c:pt>
                <c:pt idx="36">
                  <c:v>Январь 2025</c:v>
                </c:pt>
              </c:strCache>
            </c:strRef>
          </c:cat>
          <c:val>
            <c:numRef>
              <c:f>Таблица!$AL$160:$BV$160</c:f>
              <c:numCache>
                <c:formatCode>#,##0.0;\-#,##0.0;0.0</c:formatCode>
                <c:ptCount val="37"/>
                <c:pt idx="0">
                  <c:v>56.686</c:v>
                </c:pt>
                <c:pt idx="1">
                  <c:v>74.173000000000002</c:v>
                </c:pt>
                <c:pt idx="2">
                  <c:v>61.061</c:v>
                </c:pt>
                <c:pt idx="3">
                  <c:v>58.737000000000002</c:v>
                </c:pt>
                <c:pt idx="4">
                  <c:v>54.264000000000003</c:v>
                </c:pt>
                <c:pt idx="5">
                  <c:v>66.647999999999996</c:v>
                </c:pt>
                <c:pt idx="6">
                  <c:v>66.546999999999997</c:v>
                </c:pt>
                <c:pt idx="7">
                  <c:v>75.671000000000006</c:v>
                </c:pt>
                <c:pt idx="8">
                  <c:v>79.391999999999996</c:v>
                </c:pt>
                <c:pt idx="9">
                  <c:v>71.292000000000002</c:v>
                </c:pt>
                <c:pt idx="10">
                  <c:v>90.441000000000003</c:v>
                </c:pt>
                <c:pt idx="11">
                  <c:v>107.339</c:v>
                </c:pt>
                <c:pt idx="12">
                  <c:v>64.185000000000002</c:v>
                </c:pt>
                <c:pt idx="13">
                  <c:v>83.034000000000006</c:v>
                </c:pt>
                <c:pt idx="14">
                  <c:v>116.904</c:v>
                </c:pt>
                <c:pt idx="15">
                  <c:v>112.03700000000001</c:v>
                </c:pt>
                <c:pt idx="16">
                  <c:v>112.79</c:v>
                </c:pt>
                <c:pt idx="17">
                  <c:v>118.262</c:v>
                </c:pt>
                <c:pt idx="18">
                  <c:v>119.42100000000001</c:v>
                </c:pt>
                <c:pt idx="19">
                  <c:v>126.217</c:v>
                </c:pt>
                <c:pt idx="20">
                  <c:v>128.27500000000001</c:v>
                </c:pt>
                <c:pt idx="21">
                  <c:v>135.88200000000001</c:v>
                </c:pt>
                <c:pt idx="22">
                  <c:v>131.005</c:v>
                </c:pt>
                <c:pt idx="23">
                  <c:v>144.42500000000001</c:v>
                </c:pt>
                <c:pt idx="24">
                  <c:v>91.546000000000006</c:v>
                </c:pt>
                <c:pt idx="25">
                  <c:v>108.672</c:v>
                </c:pt>
                <c:pt idx="26">
                  <c:v>130.81700000000001</c:v>
                </c:pt>
                <c:pt idx="27">
                  <c:v>127.48399999999999</c:v>
                </c:pt>
                <c:pt idx="28">
                  <c:v>128.31299999999999</c:v>
                </c:pt>
                <c:pt idx="29">
                  <c:v>123.801</c:v>
                </c:pt>
                <c:pt idx="30">
                  <c:v>127.535</c:v>
                </c:pt>
                <c:pt idx="31">
                  <c:v>122.13200000000001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F4-41E0-B8E2-5A7ADC368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3633792"/>
        <c:axId val="-2105657312"/>
      </c:lineChart>
      <c:lineChart>
        <c:grouping val="standard"/>
        <c:varyColors val="0"/>
        <c:ser>
          <c:idx val="1"/>
          <c:order val="0"/>
          <c:tx>
            <c:strRef>
              <c:f>Таблица!$A$163</c:f>
              <c:strCache>
                <c:ptCount val="1"/>
                <c:pt idx="0">
                  <c:v>Выдача кредитов физическим лицам, РФ в целом (правая шкала)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Таблица!$AL$163:$BV$163</c:f>
              <c:numCache>
                <c:formatCode>#,##0;\-#,##0;0</c:formatCode>
                <c:ptCount val="37"/>
                <c:pt idx="0">
                  <c:v>1468.386</c:v>
                </c:pt>
                <c:pt idx="1">
                  <c:v>1722.441</c:v>
                </c:pt>
                <c:pt idx="2">
                  <c:v>1340.4780000000001</c:v>
                </c:pt>
                <c:pt idx="3">
                  <c:v>885.20399999999995</c:v>
                </c:pt>
                <c:pt idx="4">
                  <c:v>1030.809</c:v>
                </c:pt>
                <c:pt idx="5">
                  <c:v>1347.163</c:v>
                </c:pt>
                <c:pt idx="6">
                  <c:v>1488</c:v>
                </c:pt>
                <c:pt idx="7">
                  <c:v>1728.5820000000001</c:v>
                </c:pt>
                <c:pt idx="8">
                  <c:v>1750.7449999999999</c:v>
                </c:pt>
                <c:pt idx="9">
                  <c:v>1634.528</c:v>
                </c:pt>
                <c:pt idx="10">
                  <c:v>1772.0429999999999</c:v>
                </c:pt>
                <c:pt idx="11">
                  <c:v>2111.8919999999998</c:v>
                </c:pt>
                <c:pt idx="12">
                  <c:v>1400.3309999999999</c:v>
                </c:pt>
                <c:pt idx="13">
                  <c:v>1605.713</c:v>
                </c:pt>
                <c:pt idx="14">
                  <c:v>2060.2020000000002</c:v>
                </c:pt>
                <c:pt idx="15">
                  <c:v>2007.7139999999999</c:v>
                </c:pt>
                <c:pt idx="16">
                  <c:v>2142.5909999999999</c:v>
                </c:pt>
                <c:pt idx="17">
                  <c:v>2202.3879999999999</c:v>
                </c:pt>
                <c:pt idx="18">
                  <c:v>2309.0259999999998</c:v>
                </c:pt>
                <c:pt idx="19">
                  <c:v>2652.68</c:v>
                </c:pt>
                <c:pt idx="20">
                  <c:v>2577.1689999999999</c:v>
                </c:pt>
                <c:pt idx="21">
                  <c:v>2435.3960000000002</c:v>
                </c:pt>
                <c:pt idx="22">
                  <c:v>2328.3969999999999</c:v>
                </c:pt>
                <c:pt idx="23">
                  <c:v>2411.9090000000001</c:v>
                </c:pt>
                <c:pt idx="24">
                  <c:v>1714.94</c:v>
                </c:pt>
                <c:pt idx="25">
                  <c:v>1953.6959999999999</c:v>
                </c:pt>
                <c:pt idx="26">
                  <c:v>2422.83</c:v>
                </c:pt>
                <c:pt idx="27">
                  <c:v>2449.1770000000001</c:v>
                </c:pt>
                <c:pt idx="28">
                  <c:v>2711.1379999999999</c:v>
                </c:pt>
                <c:pt idx="29">
                  <c:v>2994.913</c:v>
                </c:pt>
                <c:pt idx="30">
                  <c:v>2329.931</c:v>
                </c:pt>
                <c:pt idx="31">
                  <c:v>2284.9859999999999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F4-41E0-B8E2-5A7ADC368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3637296"/>
        <c:axId val="-2106014928"/>
      </c:lineChart>
      <c:catAx>
        <c:axId val="-211363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5657312"/>
        <c:crosses val="autoZero"/>
        <c:auto val="1"/>
        <c:lblAlgn val="ctr"/>
        <c:lblOffset val="100"/>
        <c:tickLblSkip val="6"/>
        <c:tickMarkSkip val="6"/>
        <c:noMultiLvlLbl val="1"/>
      </c:catAx>
      <c:valAx>
        <c:axId val="-2105657312"/>
        <c:scaling>
          <c:orientation val="minMax"/>
          <c:max val="3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13633792"/>
        <c:crosses val="autoZero"/>
        <c:crossBetween val="between"/>
        <c:majorUnit val="70"/>
      </c:valAx>
      <c:valAx>
        <c:axId val="-2106014928"/>
        <c:scaling>
          <c:orientation val="minMax"/>
          <c:max val="3150"/>
          <c:min val="0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13637296"/>
        <c:crosses val="max"/>
        <c:crossBetween val="between"/>
        <c:majorUnit val="700"/>
      </c:valAx>
      <c:dateAx>
        <c:axId val="-2113637296"/>
        <c:scaling>
          <c:orientation val="minMax"/>
        </c:scaling>
        <c:delete val="1"/>
        <c:axPos val="b"/>
        <c:numFmt formatCode="d/m/yy;@" sourceLinked="1"/>
        <c:majorTickMark val="out"/>
        <c:minorTickMark val="none"/>
        <c:tickLblPos val="nextTo"/>
        <c:crossAx val="-210601492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02442359375737E-2"/>
          <c:y val="0.87883592253670995"/>
          <c:w val="0.98452468216247802"/>
          <c:h val="0.12116407746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aseline="0">
          <a:latin typeface="Verdan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r>
              <a:rPr lang="ru-RU" b="1"/>
              <a:t>Доля</a:t>
            </a:r>
            <a:r>
              <a:rPr lang="ru-RU" b="1" baseline="0"/>
              <a:t> п</a:t>
            </a:r>
            <a:r>
              <a:rPr lang="ru-RU" b="1"/>
              <a:t>росроченной задолженности по</a:t>
            </a:r>
            <a:r>
              <a:rPr lang="ru-RU" b="1" baseline="0"/>
              <a:t> кредитам Индивидуальных предприятилей и физических лиц, РФ в целом, млрд. руб.</a:t>
            </a:r>
            <a:endParaRPr lang="ru-RU" b="1"/>
          </a:p>
        </c:rich>
      </c:tx>
      <c:layout>
        <c:manualLayout>
          <c:xMode val="edge"/>
          <c:yMode val="edge"/>
          <c:x val="9.70617605943523E-2"/>
          <c:y val="2.2522522522522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2923166258127E-2"/>
          <c:y val="0.11162339504859201"/>
          <c:w val="0.88448194644468303"/>
          <c:h val="0.67120938650142403"/>
        </c:manualLayout>
      </c:layout>
      <c:lineChart>
        <c:grouping val="standard"/>
        <c:varyColors val="0"/>
        <c:ser>
          <c:idx val="1"/>
          <c:order val="0"/>
          <c:tx>
            <c:strRef>
              <c:f>Таблица!$A$167</c:f>
              <c:strCache>
                <c:ptCount val="1"/>
                <c:pt idx="0">
                  <c:v>Доля просроченных кредитов, физические лица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Таблица!$AL$167:$BV$167</c:f>
              <c:numCache>
                <c:formatCode>0.0%</c:formatCode>
                <c:ptCount val="37"/>
                <c:pt idx="0">
                  <c:v>3.9132842416364902E-2</c:v>
                </c:pt>
                <c:pt idx="1">
                  <c:v>3.8953146651429703E-2</c:v>
                </c:pt>
                <c:pt idx="2">
                  <c:v>3.8995276074737302E-2</c:v>
                </c:pt>
                <c:pt idx="3">
                  <c:v>3.9788288477580099E-2</c:v>
                </c:pt>
                <c:pt idx="4" formatCode="0.00%">
                  <c:v>4.0540527510999499E-2</c:v>
                </c:pt>
                <c:pt idx="5" formatCode="0.00%">
                  <c:v>4.0610629432027499E-2</c:v>
                </c:pt>
                <c:pt idx="6" formatCode="0.00%">
                  <c:v>4.0549336015004801E-2</c:v>
                </c:pt>
                <c:pt idx="7" formatCode="0.00%">
                  <c:v>4.09536868225494E-2</c:v>
                </c:pt>
                <c:pt idx="8" formatCode="0.00%">
                  <c:v>4.1063254557406503E-2</c:v>
                </c:pt>
                <c:pt idx="9" formatCode="0.00%">
                  <c:v>4.09893882139531E-2</c:v>
                </c:pt>
                <c:pt idx="10" formatCode="0.00%">
                  <c:v>4.0834005059499801E-2</c:v>
                </c:pt>
                <c:pt idx="11" formatCode="0.00%">
                  <c:v>4.0157681079852098E-2</c:v>
                </c:pt>
                <c:pt idx="12" formatCode="0.00%">
                  <c:v>4.05699067728197E-2</c:v>
                </c:pt>
                <c:pt idx="13" formatCode="0.00%">
                  <c:v>4.0605166729362499E-2</c:v>
                </c:pt>
                <c:pt idx="14" formatCode="0.00%">
                  <c:v>4.0032974356267202E-2</c:v>
                </c:pt>
                <c:pt idx="15" formatCode="0.00%">
                  <c:v>3.9527573038313897E-2</c:v>
                </c:pt>
                <c:pt idx="16" formatCode="0.00%">
                  <c:v>3.9378021687039001E-2</c:v>
                </c:pt>
                <c:pt idx="17" formatCode="0.00%">
                  <c:v>3.8598616484270598E-2</c:v>
                </c:pt>
                <c:pt idx="18" formatCode="0.00%">
                  <c:v>3.8307588559123501E-2</c:v>
                </c:pt>
                <c:pt idx="19" formatCode="0.00%">
                  <c:v>3.7209948184630401E-2</c:v>
                </c:pt>
                <c:pt idx="20" formatCode="0.00%">
                  <c:v>3.6091948228355999E-2</c:v>
                </c:pt>
                <c:pt idx="21" formatCode="0.00%">
                  <c:v>3.5454615445063099E-2</c:v>
                </c:pt>
                <c:pt idx="22" formatCode="0.00%">
                  <c:v>3.4915232146223198E-2</c:v>
                </c:pt>
                <c:pt idx="23" formatCode="0.00%">
                  <c:v>3.3934301984176303E-2</c:v>
                </c:pt>
                <c:pt idx="24" formatCode="0.00%">
                  <c:v>3.4331314509365697E-2</c:v>
                </c:pt>
                <c:pt idx="25" formatCode="0.00%">
                  <c:v>3.4363153946679097E-2</c:v>
                </c:pt>
                <c:pt idx="26" formatCode="0.00%">
                  <c:v>3.3950309788576202E-2</c:v>
                </c:pt>
                <c:pt idx="27" formatCode="0.00%">
                  <c:v>3.3738524175245602E-2</c:v>
                </c:pt>
                <c:pt idx="28" formatCode="0.00%">
                  <c:v>3.4110737912520797E-2</c:v>
                </c:pt>
                <c:pt idx="29" formatCode="0.00%">
                  <c:v>3.3371349308180497E-2</c:v>
                </c:pt>
                <c:pt idx="30" formatCode="0.00%">
                  <c:v>3.4028636087270601E-2</c:v>
                </c:pt>
                <c:pt idx="31" formatCode="0.00%">
                  <c:v>3.3666912736341398E-2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99-459E-92B8-504A46EAFACA}"/>
            </c:ext>
          </c:extLst>
        </c:ser>
        <c:ser>
          <c:idx val="3"/>
          <c:order val="1"/>
          <c:tx>
            <c:strRef>
              <c:f>Таблица!$A$166</c:f>
              <c:strCache>
                <c:ptCount val="1"/>
                <c:pt idx="0">
                  <c:v>Доля просроченных кредитов, индивидуальные предприниматели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Таблица!$AL$68:$BV$68</c:f>
              <c:numCache>
                <c:formatCode>d/m/yy;@</c:formatCode>
                <c:ptCount val="37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  <c:pt idx="9">
                  <c:v>44866</c:v>
                </c:pt>
                <c:pt idx="10">
                  <c:v>44896</c:v>
                </c:pt>
                <c:pt idx="11">
                  <c:v>44927</c:v>
                </c:pt>
                <c:pt idx="12">
                  <c:v>44958</c:v>
                </c:pt>
                <c:pt idx="13">
                  <c:v>44986</c:v>
                </c:pt>
                <c:pt idx="14">
                  <c:v>45017</c:v>
                </c:pt>
                <c:pt idx="15">
                  <c:v>45047</c:v>
                </c:pt>
                <c:pt idx="16">
                  <c:v>45078</c:v>
                </c:pt>
                <c:pt idx="17">
                  <c:v>45108</c:v>
                </c:pt>
                <c:pt idx="18">
                  <c:v>45139</c:v>
                </c:pt>
                <c:pt idx="19">
                  <c:v>45170</c:v>
                </c:pt>
                <c:pt idx="20">
                  <c:v>45200</c:v>
                </c:pt>
                <c:pt idx="21">
                  <c:v>45231</c:v>
                </c:pt>
                <c:pt idx="22">
                  <c:v>45261</c:v>
                </c:pt>
                <c:pt idx="23">
                  <c:v>45292</c:v>
                </c:pt>
                <c:pt idx="24">
                  <c:v>45323</c:v>
                </c:pt>
                <c:pt idx="25">
                  <c:v>45352</c:v>
                </c:pt>
                <c:pt idx="26">
                  <c:v>45383</c:v>
                </c:pt>
                <c:pt idx="27">
                  <c:v>45413</c:v>
                </c:pt>
                <c:pt idx="28">
                  <c:v>45444</c:v>
                </c:pt>
                <c:pt idx="29">
                  <c:v>45474</c:v>
                </c:pt>
                <c:pt idx="30">
                  <c:v>45505</c:v>
                </c:pt>
                <c:pt idx="31">
                  <c:v>45536</c:v>
                </c:pt>
                <c:pt idx="32">
                  <c:v>45566</c:v>
                </c:pt>
                <c:pt idx="33">
                  <c:v>45597</c:v>
                </c:pt>
                <c:pt idx="34">
                  <c:v>45627</c:v>
                </c:pt>
                <c:pt idx="35">
                  <c:v>45658</c:v>
                </c:pt>
                <c:pt idx="36">
                  <c:v>45689</c:v>
                </c:pt>
              </c:numCache>
            </c:numRef>
          </c:cat>
          <c:val>
            <c:numRef>
              <c:f>Таблица!$AL$166:$BV$166</c:f>
              <c:numCache>
                <c:formatCode>0.0%</c:formatCode>
                <c:ptCount val="37"/>
                <c:pt idx="0">
                  <c:v>4.37540571707868E-2</c:v>
                </c:pt>
                <c:pt idx="1">
                  <c:v>4.3801083710430899E-2</c:v>
                </c:pt>
                <c:pt idx="2">
                  <c:v>4.4566967391091103E-2</c:v>
                </c:pt>
                <c:pt idx="3">
                  <c:v>4.4294216732172903E-2</c:v>
                </c:pt>
                <c:pt idx="4">
                  <c:v>4.4679952432445401E-2</c:v>
                </c:pt>
                <c:pt idx="5">
                  <c:v>4.3849921994119301E-2</c:v>
                </c:pt>
                <c:pt idx="6">
                  <c:v>4.0934440359808102E-2</c:v>
                </c:pt>
                <c:pt idx="7">
                  <c:v>4.0359326897125097E-2</c:v>
                </c:pt>
                <c:pt idx="8">
                  <c:v>3.9464215046312902E-2</c:v>
                </c:pt>
                <c:pt idx="9">
                  <c:v>3.9627822611120002E-2</c:v>
                </c:pt>
                <c:pt idx="10">
                  <c:v>3.8955081461557399E-2</c:v>
                </c:pt>
                <c:pt idx="11">
                  <c:v>3.7808750626746199E-2</c:v>
                </c:pt>
                <c:pt idx="12">
                  <c:v>3.9363853070986297E-2</c:v>
                </c:pt>
                <c:pt idx="13">
                  <c:v>4.0091496280571598E-2</c:v>
                </c:pt>
                <c:pt idx="14">
                  <c:v>3.8882980789775298E-2</c:v>
                </c:pt>
                <c:pt idx="15">
                  <c:v>3.8159348078298301E-2</c:v>
                </c:pt>
                <c:pt idx="16">
                  <c:v>3.8693613971693901E-2</c:v>
                </c:pt>
                <c:pt idx="17">
                  <c:v>3.8372655452249098E-2</c:v>
                </c:pt>
                <c:pt idx="18">
                  <c:v>3.5634192560944897E-2</c:v>
                </c:pt>
                <c:pt idx="19">
                  <c:v>3.4827924412713603E-2</c:v>
                </c:pt>
                <c:pt idx="20">
                  <c:v>3.43391557965389E-2</c:v>
                </c:pt>
                <c:pt idx="21">
                  <c:v>3.5014672887616699E-2</c:v>
                </c:pt>
                <c:pt idx="22">
                  <c:v>3.6275893796248002E-2</c:v>
                </c:pt>
                <c:pt idx="23">
                  <c:v>3.7424358359635201E-2</c:v>
                </c:pt>
                <c:pt idx="24">
                  <c:v>4.0869775131973901E-2</c:v>
                </c:pt>
                <c:pt idx="25">
                  <c:v>4.3700278686974597E-2</c:v>
                </c:pt>
                <c:pt idx="26">
                  <c:v>4.6354303325262899E-2</c:v>
                </c:pt>
                <c:pt idx="27">
                  <c:v>4.9374419826567199E-2</c:v>
                </c:pt>
                <c:pt idx="28">
                  <c:v>5.2976863492920703E-2</c:v>
                </c:pt>
                <c:pt idx="29">
                  <c:v>5.4489677993745503E-2</c:v>
                </c:pt>
                <c:pt idx="30">
                  <c:v>5.3137732683550397E-2</c:v>
                </c:pt>
                <c:pt idx="31">
                  <c:v>5.6765473612592099E-2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99-459E-92B8-504A46EAF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09730464"/>
        <c:axId val="-2119958480"/>
      </c:lineChart>
      <c:dateAx>
        <c:axId val="-2109730464"/>
        <c:scaling>
          <c:orientation val="minMax"/>
        </c:scaling>
        <c:delete val="0"/>
        <c:axPos val="b"/>
        <c:numFmt formatCode="d/m/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19958480"/>
        <c:crosses val="autoZero"/>
        <c:auto val="1"/>
        <c:lblOffset val="100"/>
        <c:baseTimeUnit val="months"/>
        <c:majorUnit val="6"/>
        <c:minorUnit val="6"/>
      </c:dateAx>
      <c:valAx>
        <c:axId val="-2119958480"/>
        <c:scaling>
          <c:orientation val="minMax"/>
          <c:max val="7.0499999999999993E-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ru-RU"/>
          </a:p>
        </c:txPr>
        <c:crossAx val="-2109730464"/>
        <c:crosses val="autoZero"/>
        <c:crossBetween val="between"/>
        <c:majorUnit val="2.5000000000000001E-2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02442359375737E-2"/>
          <c:y val="0.87883592253670995"/>
          <c:w val="0.98452468216247802"/>
          <c:h val="0.12116407746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aseline="0">
          <a:latin typeface="Verdan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D9FAB-787F-4484-BABF-F915D170240B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951F7-6923-4DFE-891E-D21B8654D6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9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0D89-BD9D-4D6F-B708-84D8B7D1F383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3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6D5-7FF3-436D-A47F-9118C3C4C678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8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AE9E-DD89-490B-AFFE-D7AF01E4B785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24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919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568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2375-2E8F-4C54-A043-834B3A72B635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9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9B83-044E-432D-BD9F-636359A62B7B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5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9A56-7208-4A2C-9779-21E15E0BBE15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7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86-7C16-4F8F-B788-E6EA431E2EB3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33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3346-E714-4AB7-8067-578F2A6E0600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3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D509-820B-412F-9746-F7BD50EC0126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6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3211-A37D-4936-BEE0-C66BF59D59E7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7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BD6-FAD2-451F-8128-C1A38542994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32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FEAFB-04AD-47E9-82F9-C2DF5ECEE367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44DDD-2866-4A4E-867C-440D9AE725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99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C44DDD-2866-4A4E-867C-440D9AE7255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3432DF2-2734-4F0F-B14F-65CC165454FC}"/>
              </a:ext>
            </a:extLst>
          </p:cNvPr>
          <p:cNvCxnSpPr>
            <a:cxnSpLocks/>
          </p:cNvCxnSpPr>
          <p:nvPr/>
        </p:nvCxnSpPr>
        <p:spPr>
          <a:xfrm>
            <a:off x="0" y="4887083"/>
            <a:ext cx="1203812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CDAD07F-3BDA-4B99-A8CD-8C97051BE5D6}"/>
              </a:ext>
            </a:extLst>
          </p:cNvPr>
          <p:cNvSpPr/>
          <p:nvPr/>
        </p:nvSpPr>
        <p:spPr>
          <a:xfrm>
            <a:off x="-5580" y="5064808"/>
            <a:ext cx="12192000" cy="1780861"/>
          </a:xfrm>
          <a:prstGeom prst="rect">
            <a:avLst/>
          </a:prstGeom>
          <a:solidFill>
            <a:srgbClr val="F9F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ru-RU" sz="16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5E5A7DD-8BA8-4152-BF36-CDAE44AA0774}"/>
              </a:ext>
            </a:extLst>
          </p:cNvPr>
          <p:cNvSpPr/>
          <p:nvPr/>
        </p:nvSpPr>
        <p:spPr>
          <a:xfrm>
            <a:off x="541538" y="945110"/>
            <a:ext cx="10328316" cy="268104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761C214-23F8-484C-A135-CCF295B9CF1E}"/>
              </a:ext>
            </a:extLst>
          </p:cNvPr>
          <p:cNvSpPr/>
          <p:nvPr/>
        </p:nvSpPr>
        <p:spPr>
          <a:xfrm>
            <a:off x="820979" y="1202704"/>
            <a:ext cx="83654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92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4000" b="1" dirty="0">
                <a:latin typeface="Candara" panose="020E0502030303020204" pitchFamily="34" charset="0"/>
              </a:rPr>
              <a:t>финансирование МСП: </a:t>
            </a:r>
          </a:p>
          <a:p>
            <a:pPr>
              <a:defRPr sz="192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4000" b="1" dirty="0">
                <a:latin typeface="Candara" panose="020E0502030303020204" pitchFamily="34" charset="0"/>
              </a:rPr>
              <a:t>торможение после ралли. Этого ли хочет регулятор?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758DEBC-CFF1-4BEB-B3D3-1B46CB40AAB4}"/>
              </a:ext>
            </a:extLst>
          </p:cNvPr>
          <p:cNvSpPr/>
          <p:nvPr/>
        </p:nvSpPr>
        <p:spPr>
          <a:xfrm>
            <a:off x="5461252" y="2918463"/>
            <a:ext cx="6115229" cy="177083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E3D503-9164-45B5-A393-95A0E39CC9BE}"/>
              </a:ext>
            </a:extLst>
          </p:cNvPr>
          <p:cNvSpPr txBox="1"/>
          <p:nvPr/>
        </p:nvSpPr>
        <p:spPr>
          <a:xfrm>
            <a:off x="5138427" y="2918463"/>
            <a:ext cx="609895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Павел Самиев</a:t>
            </a:r>
          </a:p>
          <a:p>
            <a:pPr algn="r"/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Генеральный директор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АЦ«БизнесДром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»</a:t>
            </a:r>
          </a:p>
          <a:p>
            <a:pPr algn="r"/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Председатель Комитета «ОПОРЫ РОССИИ» </a:t>
            </a:r>
          </a:p>
          <a:p>
            <a:pPr algn="r"/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по финансовым рынкам</a:t>
            </a:r>
          </a:p>
        </p:txBody>
      </p:sp>
    </p:spTree>
    <p:extLst>
      <p:ext uri="{BB962C8B-B14F-4D97-AF65-F5344CB8AC3E}">
        <p14:creationId xmlns:p14="http://schemas.microsoft.com/office/powerpoint/2010/main" val="175687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5"/>
          <p:cNvSpPr txBox="1"/>
          <p:nvPr/>
        </p:nvSpPr>
        <p:spPr bwMode="auto">
          <a:xfrm>
            <a:off x="219191" y="39877"/>
            <a:ext cx="10791072" cy="46166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Просрочка по кредитам ИП начала </a:t>
            </a:r>
            <a:r>
              <a:rPr lang="ru-RU"/>
              <a:t>быстро увеличиваться</a:t>
            </a:r>
            <a:endParaRPr dirty="0"/>
          </a:p>
        </p:txBody>
      </p:sp>
      <p:sp>
        <p:nvSpPr>
          <p:cNvPr id="8" name="Прямая соединительная линия 4"/>
          <p:cNvSpPr/>
          <p:nvPr/>
        </p:nvSpPr>
        <p:spPr bwMode="auto">
          <a:xfrm>
            <a:off x="0" y="592413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sp>
        <p:nvSpPr>
          <p:cNvPr id="9" name="Rectangle 6"/>
          <p:cNvSpPr txBox="1"/>
          <p:nvPr/>
        </p:nvSpPr>
        <p:spPr bwMode="auto">
          <a:xfrm>
            <a:off x="8701722" y="5589339"/>
            <a:ext cx="2560955" cy="46166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Банк России</a:t>
            </a:r>
            <a:r>
              <a:rPr lang="ru-RU" dirty="0"/>
              <a:t>, </a:t>
            </a:r>
            <a:r>
              <a:rPr lang="ru-RU" dirty="0" err="1"/>
              <a:t>БизнесДром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Гарантийный фонд Москвы</a:t>
            </a:r>
            <a:endParaRPr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881383"/>
              </p:ext>
            </p:extLst>
          </p:nvPr>
        </p:nvGraphicFramePr>
        <p:xfrm>
          <a:off x="625034" y="1760591"/>
          <a:ext cx="4685980" cy="287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310209"/>
              </p:ext>
            </p:extLst>
          </p:nvPr>
        </p:nvGraphicFramePr>
        <p:xfrm>
          <a:off x="6504890" y="1760592"/>
          <a:ext cx="4211419" cy="287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929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5"/>
          <p:cNvSpPr txBox="1"/>
          <p:nvPr/>
        </p:nvSpPr>
        <p:spPr bwMode="auto">
          <a:xfrm>
            <a:off x="219191" y="39877"/>
            <a:ext cx="10791072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Доля субъектов МСП, имеющих кредиты, достигла максимального уровня летом</a:t>
            </a:r>
            <a:endParaRPr dirty="0"/>
          </a:p>
        </p:txBody>
      </p:sp>
      <p:sp>
        <p:nvSpPr>
          <p:cNvPr id="6" name="Прямая соединительная линия 4"/>
          <p:cNvSpPr/>
          <p:nvPr/>
        </p:nvSpPr>
        <p:spPr bwMode="auto">
          <a:xfrm>
            <a:off x="0" y="923714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sp>
        <p:nvSpPr>
          <p:cNvPr id="7" name="Rectangle 6"/>
          <p:cNvSpPr txBox="1"/>
          <p:nvPr/>
        </p:nvSpPr>
        <p:spPr bwMode="auto">
          <a:xfrm>
            <a:off x="8727498" y="5472620"/>
            <a:ext cx="2560955" cy="46166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Банк России</a:t>
            </a:r>
            <a:r>
              <a:rPr lang="ru-RU" dirty="0"/>
              <a:t>, </a:t>
            </a:r>
            <a:r>
              <a:rPr lang="ru-RU" dirty="0" err="1"/>
              <a:t>БизнесДром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Гарантийный фонд Москвы</a:t>
            </a:r>
            <a:endParaRPr dirty="0"/>
          </a:p>
        </p:txBody>
      </p:sp>
      <p:sp>
        <p:nvSpPr>
          <p:cNvPr id="8" name="Номер слайда 1"/>
          <p:cNvSpPr txBox="1">
            <a:spLocks noGrp="1"/>
          </p:cNvSpPr>
          <p:nvPr>
            <p:ph type="sldNum" sz="quarter" idx="4294967295"/>
          </p:nvPr>
        </p:nvSpPr>
        <p:spPr bwMode="auto">
          <a:xfrm>
            <a:off x="11182921" y="6400413"/>
            <a:ext cx="170879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def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</a:defRPr>
            </a:defPPr>
            <a:lvl1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 i="0" u="none" strike="noStrike" cap="none" spc="0">
                <a:ln>
                  <a:noFill/>
                </a:ln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/>
              <a:t>7</a:t>
            </a:r>
            <a:endParaRPr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43772"/>
              </p:ext>
            </p:extLst>
          </p:nvPr>
        </p:nvGraphicFramePr>
        <p:xfrm>
          <a:off x="659757" y="1145895"/>
          <a:ext cx="10350505" cy="3437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01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Rectangle 6"/>
          <p:cNvSpPr txBox="1"/>
          <p:nvPr/>
        </p:nvSpPr>
        <p:spPr bwMode="auto">
          <a:xfrm>
            <a:off x="8701722" y="5681672"/>
            <a:ext cx="158652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</a:t>
            </a:r>
            <a:r>
              <a:t>Банк России</a:t>
            </a:r>
            <a:endParaRPr dirty="0"/>
          </a:p>
        </p:txBody>
      </p:sp>
      <p:sp>
        <p:nvSpPr>
          <p:cNvPr id="7" name="Прямоугольник 5"/>
          <p:cNvSpPr txBox="1"/>
          <p:nvPr/>
        </p:nvSpPr>
        <p:spPr bwMode="auto">
          <a:xfrm>
            <a:off x="219191" y="39877"/>
            <a:ext cx="10791072" cy="46166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Динамика задолженности по кредитам, предоставленным субъектам МСП</a:t>
            </a:r>
            <a:endParaRPr dirty="0"/>
          </a:p>
        </p:txBody>
      </p:sp>
      <p:sp>
        <p:nvSpPr>
          <p:cNvPr id="8" name="Прямая соединительная линия 4"/>
          <p:cNvSpPr/>
          <p:nvPr/>
        </p:nvSpPr>
        <p:spPr bwMode="auto">
          <a:xfrm>
            <a:off x="0" y="711956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pic>
        <p:nvPicPr>
          <p:cNvPr id="2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8"/>
          <a:stretch/>
        </p:blipFill>
        <p:spPr>
          <a:xfrm>
            <a:off x="1651000" y="1863524"/>
            <a:ext cx="8877300" cy="352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62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Rectangle 6"/>
          <p:cNvSpPr txBox="1"/>
          <p:nvPr/>
        </p:nvSpPr>
        <p:spPr bwMode="auto">
          <a:xfrm>
            <a:off x="8701722" y="5681672"/>
            <a:ext cx="158652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</a:t>
            </a:r>
            <a:r>
              <a:t>Банк России</a:t>
            </a:r>
            <a:endParaRPr dirty="0"/>
          </a:p>
        </p:txBody>
      </p:sp>
      <p:sp>
        <p:nvSpPr>
          <p:cNvPr id="8" name="Прямоугольник 5"/>
          <p:cNvSpPr txBox="1"/>
          <p:nvPr/>
        </p:nvSpPr>
        <p:spPr bwMode="auto">
          <a:xfrm>
            <a:off x="219191" y="39877"/>
            <a:ext cx="10791072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Задолженность по кредитам, предоставленным субъектам МСП – отраслевой срез – портфель </a:t>
            </a:r>
            <a:endParaRPr dirty="0"/>
          </a:p>
        </p:txBody>
      </p:sp>
      <p:sp>
        <p:nvSpPr>
          <p:cNvPr id="9" name="Прямая соединительная линия 4"/>
          <p:cNvSpPr/>
          <p:nvPr/>
        </p:nvSpPr>
        <p:spPr bwMode="auto">
          <a:xfrm>
            <a:off x="0" y="870873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551" y="1764973"/>
            <a:ext cx="40640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6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1" name="Rectangle 6"/>
          <p:cNvSpPr txBox="1"/>
          <p:nvPr/>
        </p:nvSpPr>
        <p:spPr bwMode="auto">
          <a:xfrm>
            <a:off x="8701722" y="5681672"/>
            <a:ext cx="158652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</a:t>
            </a:r>
            <a:r>
              <a:t>Банк России</a:t>
            </a:r>
            <a:endParaRPr dirty="0"/>
          </a:p>
        </p:txBody>
      </p:sp>
      <p:sp>
        <p:nvSpPr>
          <p:cNvPr id="12" name="Прямоугольник 5"/>
          <p:cNvSpPr txBox="1"/>
          <p:nvPr/>
        </p:nvSpPr>
        <p:spPr bwMode="auto">
          <a:xfrm>
            <a:off x="219191" y="39877"/>
            <a:ext cx="10791072" cy="46166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Динамика объема кредитов, выданных МСП</a:t>
            </a:r>
            <a:endParaRPr dirty="0"/>
          </a:p>
        </p:txBody>
      </p:sp>
      <p:sp>
        <p:nvSpPr>
          <p:cNvPr id="13" name="Прямая соединительная линия 4"/>
          <p:cNvSpPr/>
          <p:nvPr/>
        </p:nvSpPr>
        <p:spPr bwMode="auto">
          <a:xfrm>
            <a:off x="0" y="592413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27200"/>
            <a:ext cx="83693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Rectangle 6"/>
          <p:cNvSpPr txBox="1"/>
          <p:nvPr/>
        </p:nvSpPr>
        <p:spPr bwMode="auto">
          <a:xfrm>
            <a:off x="8701722" y="5681672"/>
            <a:ext cx="158652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</a:t>
            </a:r>
            <a:r>
              <a:t>Банк России</a:t>
            </a:r>
            <a:endParaRPr dirty="0"/>
          </a:p>
        </p:txBody>
      </p:sp>
      <p:sp>
        <p:nvSpPr>
          <p:cNvPr id="7" name="Прямоугольник 5"/>
          <p:cNvSpPr txBox="1"/>
          <p:nvPr/>
        </p:nvSpPr>
        <p:spPr bwMode="auto">
          <a:xfrm>
            <a:off x="219191" y="39877"/>
            <a:ext cx="11238518" cy="46166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Объем кредитов, предоставленных субъектам МСП – отраслевой срез - выдачи</a:t>
            </a:r>
            <a:endParaRPr dirty="0"/>
          </a:p>
        </p:txBody>
      </p:sp>
      <p:sp>
        <p:nvSpPr>
          <p:cNvPr id="8" name="Прямая соединительная линия 4"/>
          <p:cNvSpPr/>
          <p:nvPr/>
        </p:nvSpPr>
        <p:spPr bwMode="auto">
          <a:xfrm>
            <a:off x="0" y="870874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790700"/>
            <a:ext cx="42672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4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Прямоугольник 5"/>
          <p:cNvSpPr txBox="1"/>
          <p:nvPr/>
        </p:nvSpPr>
        <p:spPr bwMode="auto">
          <a:xfrm>
            <a:off x="219191" y="39877"/>
            <a:ext cx="10791072" cy="46166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Число </a:t>
            </a:r>
            <a:r>
              <a:rPr lang="ru-RU" dirty="0" err="1"/>
              <a:t>микропредприятий</a:t>
            </a:r>
            <a:r>
              <a:rPr lang="ru-RU" dirty="0"/>
              <a:t>, имеющих кредиты, растет быстрее</a:t>
            </a:r>
            <a:endParaRPr dirty="0"/>
          </a:p>
        </p:txBody>
      </p:sp>
      <p:sp>
        <p:nvSpPr>
          <p:cNvPr id="10" name="Прямая соединительная линия 4"/>
          <p:cNvSpPr/>
          <p:nvPr/>
        </p:nvSpPr>
        <p:spPr bwMode="auto">
          <a:xfrm>
            <a:off x="0" y="592413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006459"/>
              </p:ext>
            </p:extLst>
          </p:nvPr>
        </p:nvGraphicFramePr>
        <p:xfrm>
          <a:off x="488059" y="650492"/>
          <a:ext cx="4674406" cy="289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439234"/>
              </p:ext>
            </p:extLst>
          </p:nvPr>
        </p:nvGraphicFramePr>
        <p:xfrm>
          <a:off x="6186587" y="655771"/>
          <a:ext cx="4848026" cy="302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053728"/>
              </p:ext>
            </p:extLst>
          </p:nvPr>
        </p:nvGraphicFramePr>
        <p:xfrm>
          <a:off x="488059" y="3788533"/>
          <a:ext cx="4813302" cy="2932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angle 6"/>
          <p:cNvSpPr txBox="1"/>
          <p:nvPr/>
        </p:nvSpPr>
        <p:spPr bwMode="auto">
          <a:xfrm>
            <a:off x="8792845" y="5910408"/>
            <a:ext cx="2560955" cy="46166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Банк России</a:t>
            </a:r>
            <a:r>
              <a:rPr lang="ru-RU" dirty="0"/>
              <a:t>, </a:t>
            </a:r>
            <a:r>
              <a:rPr lang="ru-RU" dirty="0" err="1"/>
              <a:t>БизнесДром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Гарантийный фонд Москвы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46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4DDD-2866-4A4E-867C-440D9AE72555}" type="slidenum">
              <a:rPr lang="ru-RU" smtClean="0"/>
              <a:pPr/>
              <a:t>8</a:t>
            </a:fld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3432DF2-2734-4F0F-B14F-65CC165454FC}"/>
              </a:ext>
            </a:extLst>
          </p:cNvPr>
          <p:cNvCxnSpPr>
            <a:cxnSpLocks/>
          </p:cNvCxnSpPr>
          <p:nvPr/>
        </p:nvCxnSpPr>
        <p:spPr>
          <a:xfrm>
            <a:off x="0" y="904557"/>
            <a:ext cx="90678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45796" y="73560"/>
            <a:ext cx="11467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Доля длинных кредитов росла до середины 2024 года</a:t>
            </a:r>
          </a:p>
        </p:txBody>
      </p:sp>
      <p:sp>
        <p:nvSpPr>
          <p:cNvPr id="10" name="Rectangle 6"/>
          <p:cNvSpPr txBox="1"/>
          <p:nvPr/>
        </p:nvSpPr>
        <p:spPr bwMode="auto">
          <a:xfrm>
            <a:off x="8792845" y="5910408"/>
            <a:ext cx="2560955" cy="46166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Банк России</a:t>
            </a:r>
            <a:r>
              <a:rPr lang="ru-RU" dirty="0"/>
              <a:t>, </a:t>
            </a:r>
            <a:r>
              <a:rPr lang="ru-RU" dirty="0" err="1"/>
              <a:t>БизнесДром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Гарантийный фонд Москвы</a:t>
            </a:r>
            <a:endParaRPr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200492"/>
              </p:ext>
            </p:extLst>
          </p:nvPr>
        </p:nvGraphicFramePr>
        <p:xfrm>
          <a:off x="706056" y="1273890"/>
          <a:ext cx="10301468" cy="3703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28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 txBox="1"/>
          <p:nvPr/>
        </p:nvSpPr>
        <p:spPr bwMode="auto">
          <a:xfrm>
            <a:off x="219191" y="39877"/>
            <a:ext cx="10791072" cy="46166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404040"/>
                </a:solidFill>
                <a:latin typeface="Candara"/>
                <a:ea typeface="Candara"/>
                <a:cs typeface="Candara"/>
              </a:defRPr>
            </a:lvl1pPr>
          </a:lstStyle>
          <a:p>
            <a:pPr>
              <a:defRPr/>
            </a:pPr>
            <a:r>
              <a:rPr lang="ru-RU" dirty="0"/>
              <a:t>Средняя величина долга МСП растет, а просрочки падает</a:t>
            </a:r>
            <a:endParaRPr dirty="0"/>
          </a:p>
        </p:txBody>
      </p:sp>
      <p:sp>
        <p:nvSpPr>
          <p:cNvPr id="7" name="Прямая соединительная линия 4"/>
          <p:cNvSpPr/>
          <p:nvPr/>
        </p:nvSpPr>
        <p:spPr bwMode="auto">
          <a:xfrm>
            <a:off x="0" y="592413"/>
            <a:ext cx="9067801" cy="1"/>
          </a:xfrm>
          <a:prstGeom prst="line">
            <a:avLst/>
          </a:prstGeom>
          <a:ln w="28575">
            <a:solidFill>
              <a:schemeClr val="accent4"/>
            </a:solidFill>
            <a:miter/>
          </a:ln>
        </p:spPr>
        <p:txBody>
          <a:bodyPr lIns="45719" rIns="45719"/>
          <a:lstStyle/>
          <a:p>
            <a:pPr>
              <a:defRPr/>
            </a:pPr>
            <a:endParaRPr/>
          </a:p>
        </p:txBody>
      </p:sp>
      <p:sp>
        <p:nvSpPr>
          <p:cNvPr id="8" name="Rectangle 6"/>
          <p:cNvSpPr txBox="1"/>
          <p:nvPr/>
        </p:nvSpPr>
        <p:spPr bwMode="auto">
          <a:xfrm>
            <a:off x="8727498" y="5472620"/>
            <a:ext cx="2560955" cy="46166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dirty="0"/>
              <a:t>Источник: Банк России</a:t>
            </a:r>
            <a:r>
              <a:rPr lang="ru-RU" dirty="0"/>
              <a:t>, </a:t>
            </a:r>
            <a:r>
              <a:rPr lang="ru-RU" dirty="0" err="1"/>
              <a:t>БизнесДром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Гарантийный фонд Москвы</a:t>
            </a:r>
            <a:endParaRPr dirty="0"/>
          </a:p>
        </p:txBody>
      </p:sp>
      <p:sp>
        <p:nvSpPr>
          <p:cNvPr id="9" name="Номер слайда 1"/>
          <p:cNvSpPr txBox="1">
            <a:spLocks noGrp="1"/>
          </p:cNvSpPr>
          <p:nvPr>
            <p:ph type="sldNum" sz="quarter" idx="4294967295"/>
          </p:nvPr>
        </p:nvSpPr>
        <p:spPr bwMode="auto">
          <a:xfrm>
            <a:off x="11182921" y="6400413"/>
            <a:ext cx="170879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def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</a:defRPr>
            </a:defPPr>
            <a:lvl1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 i="0" u="none" strike="noStrike" cap="none" spc="0">
                <a:ln>
                  <a:noFill/>
                </a:ln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/>
              <a:t>6</a:t>
            </a:r>
            <a:endParaRPr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200963"/>
              </p:ext>
            </p:extLst>
          </p:nvPr>
        </p:nvGraphicFramePr>
        <p:xfrm>
          <a:off x="891251" y="1145894"/>
          <a:ext cx="10119012" cy="363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916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21360</TotalTime>
  <Words>251</Words>
  <Application>Microsoft Office PowerPoint</Application>
  <PresentationFormat>Широкоэкранный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nadezhda largina</dc:creator>
  <cp:lastModifiedBy>Павел Самиев</cp:lastModifiedBy>
  <cp:revision>361</cp:revision>
  <dcterms:created xsi:type="dcterms:W3CDTF">2018-09-16T15:39:40Z</dcterms:created>
  <dcterms:modified xsi:type="dcterms:W3CDTF">2024-11-20T22:03:46Z</dcterms:modified>
</cp:coreProperties>
</file>