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68" r:id="rId2"/>
    <p:sldMasterId id="2147483882" r:id="rId3"/>
    <p:sldMasterId id="2147483896" r:id="rId4"/>
  </p:sldMasterIdLst>
  <p:notesMasterIdLst>
    <p:notesMasterId r:id="rId21"/>
  </p:notesMasterIdLst>
  <p:handoutMasterIdLst>
    <p:handoutMasterId r:id="rId22"/>
  </p:handoutMasterIdLst>
  <p:sldIdLst>
    <p:sldId id="259" r:id="rId5"/>
    <p:sldId id="372" r:id="rId6"/>
    <p:sldId id="389" r:id="rId7"/>
    <p:sldId id="384" r:id="rId8"/>
    <p:sldId id="388" r:id="rId9"/>
    <p:sldId id="383" r:id="rId10"/>
    <p:sldId id="378" r:id="rId11"/>
    <p:sldId id="390" r:id="rId12"/>
    <p:sldId id="398" r:id="rId13"/>
    <p:sldId id="404" r:id="rId14"/>
    <p:sldId id="392" r:id="rId15"/>
    <p:sldId id="400" r:id="rId16"/>
    <p:sldId id="402" r:id="rId17"/>
    <p:sldId id="403" r:id="rId18"/>
    <p:sldId id="391" r:id="rId19"/>
    <p:sldId id="385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931"/>
    <a:srgbClr val="58AB26"/>
    <a:srgbClr val="B8E08C"/>
    <a:srgbClr val="3278CC"/>
    <a:srgbClr val="ADF5E9"/>
    <a:srgbClr val="5BCD05"/>
    <a:srgbClr val="64FF7A"/>
    <a:srgbClr val="45FF2C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C7B06B-4128-4341-8317-F05C92593FF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CC28E7-9BE7-4992-A61B-C7312FFB3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F4B904-183B-4BE1-90DD-C358558EDE6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E514D1-586C-43AC-8DD9-0E2785E9A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47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96E1E2-B4D5-4DC2-82F1-C0478798BCA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05B1E-0F7B-488E-AB4F-BA4EB0A9F368}" type="slidenum">
              <a:rPr lang="ru-RU" smtClean="0">
                <a:latin typeface="Calibri" pitchFamily="34" charset="0"/>
              </a:rPr>
              <a:pPr/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805B1E-0F7B-488E-AB4F-BA4EB0A9F368}" type="slidenum">
              <a:rPr lang="ru-RU" smtClean="0">
                <a:latin typeface="Calibri" pitchFamily="34" charset="0"/>
              </a:rPr>
              <a:pPr/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42936A-AB32-4A03-B8FB-188858A263FB}" type="slidenum">
              <a:rPr lang="ru-RU" smtClean="0">
                <a:latin typeface="Calibri" pitchFamily="34" charset="0"/>
              </a:rPr>
              <a:pPr/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5700" cy="3725863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7631" tIns="43816" rIns="87631" bIns="43816"/>
          <a:lstStyle/>
          <a:p>
            <a:pPr marL="225425" indent="-225425"/>
            <a:endParaRPr kumimoji="0"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88913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34D4-341B-4AD5-A289-46F28F47C36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46D2-2BB5-4869-B480-4BA405264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00DFA-3E84-4EC3-B70F-4FEFAB502E4D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940-6B97-411E-AD28-9361FE79F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BF0E-71DF-42DE-94E2-FEBF0CC7376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772A-1D37-4688-8982-1804FB0B7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4086-CE3B-FD45-9C76-E05AFEE726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7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977-E502-F94B-90AA-B84DF91F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60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9444-F2D5-4949-8067-ACC1E183DC5D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63E6-2131-9748-A4CF-D7CC2EF776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16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AC02-B75D-D843-9A64-D2F91B177540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41C6-FC31-8449-80D3-AA7E69C12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4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8624-AB87-CB49-92A3-8CD26A45C56C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F859-D2AE-F348-9ACE-DC0DBDCF7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4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7AC7-A453-314A-92E4-D465CE091FD7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A71C-3CE9-004F-AFC3-8E30D1EDC9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EF34-70D8-5E44-B507-F51897A7C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6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2388-BDAF-4692-A3B3-929ABA760163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D18C-F768-40EA-B1E8-99FD6650F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EFD8-FAEA-5545-A271-5F53F24168F1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B7AC-D78B-7342-BADD-744F5D4487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1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4EDE-496C-7646-8CAD-936945C384DE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91A6-142A-AF44-981C-546097032C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57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6680-5CAE-524E-9F9F-46AFDC7AF62A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D689-6102-1C4C-9CB1-01B262A01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99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1CDD-81E7-CF47-A495-644B23BDF1C5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CBE9-6936-7144-891B-D9848827A3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4CC9-1861-AC47-8C82-F4DC8F264C5C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D65C-F797-8E4D-8928-A403CBA36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162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4086-CE3B-FD45-9C76-E05AFEE726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1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977-E502-F94B-90AA-B84DF91F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3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9444-F2D5-4949-8067-ACC1E183DC5D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63E6-2131-9748-A4CF-D7CC2EF776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71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AC02-B75D-D843-9A64-D2F91B177540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41C6-FC31-8449-80D3-AA7E69C12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67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8624-AB87-CB49-92A3-8CD26A45C56C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F859-D2AE-F348-9ACE-DC0DBDCF7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9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0839-F02E-415E-8F1A-0BFCEC11275C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8E9D-3B7C-40FF-A217-426E43C18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7AC7-A453-314A-92E4-D465CE091FD7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A71C-3CE9-004F-AFC3-8E30D1EDC9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9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EF34-70D8-5E44-B507-F51897A7C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66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38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EFD8-FAEA-5545-A271-5F53F24168F1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B7AC-D78B-7342-BADD-744F5D4487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11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4EDE-496C-7646-8CAD-936945C384DE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91A6-142A-AF44-981C-546097032C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74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6680-5CAE-524E-9F9F-46AFDC7AF62A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D689-6102-1C4C-9CB1-01B262A01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46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1CDD-81E7-CF47-A495-644B23BDF1C5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CBE9-6936-7144-891B-D9848827A3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4CC9-1861-AC47-8C82-F4DC8F264C5C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D65C-F797-8E4D-8928-A403CBA36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62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4086-CE3B-FD45-9C76-E05AFEE726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84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B977-E502-F94B-90AA-B84DF91F09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8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2111-98B6-4D7A-9AA9-7C593D8EDB9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65FE-AFA6-4704-900E-4E7505B29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9444-F2D5-4949-8067-ACC1E183DC5D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563E6-2131-9748-A4CF-D7CC2EF776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20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AC02-B75D-D843-9A64-D2F91B177540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41C6-FC31-8449-80D3-AA7E69C121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9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8624-AB87-CB49-92A3-8CD26A45C56C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4F859-D2AE-F348-9ACE-DC0DBDCF7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99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7AC7-A453-314A-92E4-D465CE091FD7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A71C-3CE9-004F-AFC3-8E30D1EDC9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29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EF34-70D8-5E44-B507-F51897A7C6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2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07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EEFD8-FAEA-5545-A271-5F53F24168F1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B7AC-D78B-7342-BADD-744F5D4487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40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4EDE-496C-7646-8CAD-936945C384DE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F91A6-142A-AF44-981C-546097032C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90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6680-5CAE-524E-9F9F-46AFDC7AF62A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9D689-6102-1C4C-9CB1-01B262A01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4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31CDD-81E7-CF47-A495-644B23BDF1C5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CBE9-6936-7144-891B-D9848827A3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5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B6C4-8E02-4766-AF64-41A7AC8C57A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6218-9681-4F14-A884-0CC702178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74CC9-1861-AC47-8C82-F4DC8F264C5C}" type="datetime1">
              <a:rPr lang="ru-RU">
                <a:solidFill>
                  <a:srgbClr val="000000"/>
                </a:solidFill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9D65C-F797-8E4D-8928-A403CBA36C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7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C937-7BB6-4206-B973-495E6C9BA3A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00BD3-A0D4-4463-B257-87F75DF59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24FE1-19AD-4C33-819E-B22EFF270592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CAE1-6BF3-4E60-9D12-A79954067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DC2-C4E6-45EB-BF1B-E1E927ADC75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D6AE-D45D-4C0E-BDD1-0B23576D3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7485-05E5-40D3-AD35-D9BC1620CF9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3350-3436-45F3-A9B4-EAF1FA9EB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F077D0-1729-4DB0-A0A3-92AA4007399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F589B0-3A1A-48DF-BD03-F03380A12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918342-FCCF-1140-B48F-C0A5E5CE8E2F}" type="datetime1"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8E210-E30C-3949-9328-A48201A68A80}" type="slidenum"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88913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5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918342-FCCF-1140-B48F-C0A5E5CE8E2F}" type="datetime1"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8E210-E30C-3949-9328-A48201A68A80}" type="slidenum"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88913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3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4918342-FCCF-1140-B48F-C0A5E5CE8E2F}" type="datetime1"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18.03.2014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D68E210-E30C-3949-9328-A48201A68A80}" type="slidenum">
              <a:rPr lang="ru-RU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88913"/>
            <a:ext cx="8243888" cy="503237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2D05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60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centrinvest.ru/business_study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487930"/>
              </a:clrFrom>
              <a:clrTo>
                <a:srgbClr val="48793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604448" cy="1079500"/>
          </a:xfrm>
        </p:spPr>
        <p:txBody>
          <a:bodyPr/>
          <a:lstStyle/>
          <a:p>
            <a:pPr algn="l" eaLnBrk="1" hangingPunct="1"/>
            <a:r>
              <a:rPr kumimoji="0"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Стратегия устойчивого развития</a:t>
            </a:r>
            <a:r>
              <a:rPr kumimoji="0"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опыт банка «</a:t>
            </a:r>
            <a:r>
              <a:rPr kumimoji="0"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Центр-инвест</a:t>
            </a:r>
            <a:r>
              <a:rPr kumimoji="0"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3600" b="1" dirty="0" smtClean="0">
                <a:solidFill>
                  <a:srgbClr val="FFE1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dirty="0" smtClean="0">
                <a:solidFill>
                  <a:srgbClr val="FFE100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3600" b="1" dirty="0" smtClean="0">
              <a:solidFill>
                <a:srgbClr val="FFE1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95288" y="4797425"/>
            <a:ext cx="2376487" cy="15113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ru-RU" sz="1600" spc="-100" dirty="0">
              <a:solidFill>
                <a:schemeClr val="bg1"/>
              </a:solidFill>
              <a:latin typeface="Pragmatica Bold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3357562"/>
            <a:ext cx="7560840" cy="32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Профессор</a:t>
            </a:r>
            <a:r>
              <a:rPr lang="ru-RU" sz="24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, д.э.н. В.В. Высоков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Председатель Совета директоров</a:t>
            </a:r>
            <a:endParaRPr lang="en-US" sz="2400" b="1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ОАО КБ «Центр-</a:t>
            </a:r>
            <a:r>
              <a:rPr lang="ru-RU" sz="2400" b="1" dirty="0" err="1">
                <a:solidFill>
                  <a:schemeClr val="bg1"/>
                </a:solidFill>
                <a:latin typeface="Times New Roman" charset="0"/>
                <a:cs typeface="Times New Roman" charset="0"/>
              </a:rPr>
              <a:t>инвест</a:t>
            </a:r>
            <a:r>
              <a:rPr lang="ru-RU" sz="2400" b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»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Москва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Март 2014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88131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6581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95536" y="5301208"/>
            <a:ext cx="8228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 smtClean="0">
                <a:solidFill>
                  <a:srgbClr val="40404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За</a:t>
            </a:r>
            <a:r>
              <a:rPr kumimoji="0" lang="en-US" b="1" dirty="0" smtClean="0">
                <a:solidFill>
                  <a:srgbClr val="01B70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b="1" dirty="0">
                <a:solidFill>
                  <a:srgbClr val="01B70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2013</a:t>
            </a:r>
            <a:r>
              <a:rPr kumimoji="0" lang="en-US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ru-RU" b="1" dirty="0" smtClean="0">
                <a:solidFill>
                  <a:srgbClr val="40404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выдано кредитов МСП на </a:t>
            </a:r>
            <a:r>
              <a:rPr kumimoji="0" lang="en-US" b="1" dirty="0" smtClean="0">
                <a:solidFill>
                  <a:srgbClr val="01B70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31,2 </a:t>
            </a:r>
            <a:r>
              <a:rPr kumimoji="0" lang="ru-RU" b="1" dirty="0" smtClean="0">
                <a:solidFill>
                  <a:srgbClr val="01B70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млрд. руб.</a:t>
            </a:r>
            <a:endParaRPr kumimoji="0" lang="ru-RU" b="1" dirty="0">
              <a:solidFill>
                <a:srgbClr val="01B70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0" y="188640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FFE1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5805264"/>
            <a:ext cx="7993063" cy="72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rgbClr val="40404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DC911"/>
                </a:solidFill>
                <a:latin typeface="Times New Roman" charset="0"/>
                <a:ea typeface="ＭＳ Ｐゴシック" charset="0"/>
                <a:cs typeface="Times New Roman" charset="0"/>
              </a:rPr>
              <a:t>1</a:t>
            </a:r>
            <a:r>
              <a:rPr lang="ru-RU" sz="2400" b="1" dirty="0" smtClean="0">
                <a:solidFill>
                  <a:srgbClr val="0DC911"/>
                </a:solidFill>
                <a:latin typeface="Times New Roman" charset="0"/>
                <a:ea typeface="ＭＳ Ｐゴシック" charset="0"/>
                <a:cs typeface="Times New Roman" charset="0"/>
              </a:rPr>
              <a:t>-е</a:t>
            </a:r>
            <a:r>
              <a:rPr lang="en-US" sz="2400" b="1" dirty="0" smtClean="0">
                <a:solidFill>
                  <a:srgbClr val="0DC911"/>
                </a:solidFill>
                <a:latin typeface="Times New Roman" charset="0"/>
                <a:ea typeface="ＭＳ Ｐゴシック" charset="0"/>
                <a:cs typeface="Times New Roman" charset="0"/>
              </a:rPr>
              <a:t>   </a:t>
            </a:r>
            <a:r>
              <a:rPr lang="ru-RU" sz="2400" b="1" dirty="0" smtClean="0">
                <a:solidFill>
                  <a:srgbClr val="404040"/>
                </a:solidFill>
                <a:latin typeface="Times New Roman" charset="0"/>
                <a:ea typeface="ＭＳ Ｐゴシック" charset="0"/>
                <a:cs typeface="Times New Roman" charset="0"/>
              </a:rPr>
              <a:t>в России по качеству кредитования МСП</a:t>
            </a:r>
            <a:endParaRPr lang="ru-RU" sz="2400" b="1" dirty="0">
              <a:solidFill>
                <a:srgbClr val="40404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1B701"/>
                </a:solidFill>
                <a:latin typeface="Times New Roman" charset="0"/>
                <a:ea typeface="ＭＳ Ｐゴシック" charset="0"/>
                <a:cs typeface="Times New Roman" charset="0"/>
              </a:rPr>
              <a:t>16-е</a:t>
            </a:r>
            <a:r>
              <a:rPr lang="en-US" sz="2400" b="1" dirty="0" smtClean="0">
                <a:solidFill>
                  <a:srgbClr val="01B70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ru-RU" sz="2400" b="1" dirty="0" smtClean="0">
                <a:solidFill>
                  <a:srgbClr val="404040"/>
                </a:solidFill>
                <a:latin typeface="Times New Roman" charset="0"/>
                <a:ea typeface="ＭＳ Ｐゴシック" charset="0"/>
                <a:cs typeface="Times New Roman" charset="0"/>
              </a:rPr>
              <a:t>в России по объему кредитования МСП</a:t>
            </a:r>
            <a:r>
              <a:rPr lang="en-US" sz="2400" b="1" dirty="0" smtClean="0">
                <a:solidFill>
                  <a:srgbClr val="404040"/>
                </a:solidFill>
                <a:latin typeface="Times New Roman" charset="0"/>
                <a:ea typeface="ＭＳ Ｐゴシック" charset="0"/>
                <a:cs typeface="Times New Roman" charset="0"/>
              </a:rPr>
              <a:t>*</a:t>
            </a:r>
            <a:r>
              <a:rPr lang="en-US" sz="2400" b="1" dirty="0" smtClean="0">
                <a:solidFill>
                  <a:srgbClr val="404040"/>
                </a:solidFill>
                <a:latin typeface="Arial" charset="0"/>
                <a:ea typeface="ＭＳ Ｐゴシック" charset="0"/>
                <a:cs typeface="Times New Roman" charset="0"/>
              </a:rPr>
              <a:t>  </a:t>
            </a:r>
            <a:r>
              <a:rPr lang="en-US" b="1" dirty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rbk.ru</a:t>
            </a:r>
            <a:r>
              <a:rPr lang="en-US" b="1" dirty="0">
                <a:solidFill>
                  <a:srgbClr val="404040"/>
                </a:solidFill>
                <a:latin typeface="Arial" charset="0"/>
                <a:ea typeface="ＭＳ Ｐゴシック" charset="0"/>
                <a:cs typeface="ＭＳ Ｐゴシック" charset="0"/>
              </a:rPr>
              <a:t>								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                        </a:t>
            </a:r>
            <a:endParaRPr lang="ru-RU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432048" cy="15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04864"/>
            <a:ext cx="361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907704" y="2060848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МСП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907704" y="2420888"/>
            <a:ext cx="30983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 МСП, млн. руб.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8" y="785813"/>
            <a:ext cx="907256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Банк «Центр-</a:t>
            </a:r>
            <a:r>
              <a:rPr lang="ru-RU" sz="2400" b="1" dirty="0" err="1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инвест</a:t>
            </a:r>
            <a:r>
              <a:rPr lang="ru-RU" sz="2400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»</a:t>
            </a:r>
            <a:r>
              <a:rPr lang="ru-RU" sz="2400" b="1" dirty="0">
                <a:solidFill>
                  <a:srgbClr val="404040"/>
                </a:solidFill>
                <a:latin typeface="Times New Roman"/>
                <a:ea typeface="Arial" charset="0"/>
                <a:cs typeface="Times New Roman"/>
              </a:rPr>
              <a:t>: 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кредитование </a:t>
            </a:r>
            <a:r>
              <a:rPr lang="ru-RU" sz="2400" b="1" dirty="0" smtClean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МСП</a:t>
            </a:r>
            <a:endParaRPr lang="ru-RU" sz="2400" b="1" dirty="0">
              <a:solidFill>
                <a:srgbClr val="0000FF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116632"/>
            <a:ext cx="736441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Устойчивые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131902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8728075" cy="38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1187624" y="4293096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 dirty="0">
                <a:ea typeface="ＭＳ Ｐゴシック" charset="0"/>
                <a:cs typeface="ＭＳ Ｐゴシック" charset="0"/>
              </a:rPr>
              <a:t>10,6</a:t>
            </a:r>
            <a:endParaRPr lang="ru-RU" sz="14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1835696" y="414908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 dirty="0">
                <a:ea typeface="ＭＳ Ｐゴシック" charset="0"/>
                <a:cs typeface="ＭＳ Ｐゴシック" charset="0"/>
              </a:rPr>
              <a:t>119,7</a:t>
            </a:r>
            <a:endParaRPr lang="ru-RU" sz="14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2483768" y="3861048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 dirty="0">
                <a:ea typeface="ＭＳ Ｐゴシック" charset="0"/>
                <a:cs typeface="ＭＳ Ｐゴシック" charset="0"/>
              </a:rPr>
              <a:t>398,9</a:t>
            </a:r>
            <a:endParaRPr lang="ru-RU" sz="14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3131840" y="378904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 dirty="0">
                <a:ea typeface="ＭＳ Ｐゴシック" charset="0"/>
                <a:cs typeface="ＭＳ Ｐゴシック" charset="0"/>
              </a:rPr>
              <a:t>407,5</a:t>
            </a:r>
            <a:endParaRPr lang="ru-RU" sz="14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3851920" y="378904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>
                <a:ea typeface="ＭＳ Ｐゴシック" charset="0"/>
                <a:cs typeface="ＭＳ Ｐゴシック" charset="0"/>
              </a:rPr>
              <a:t>451,9</a:t>
            </a:r>
            <a:endParaRPr lang="ru-RU" sz="1400" b="1">
              <a:ea typeface="ＭＳ Ｐゴシック" charset="0"/>
              <a:cs typeface="ＭＳ Ｐゴシック" charset="0"/>
            </a:endParaRPr>
          </a:p>
        </p:txBody>
      </p:sp>
      <p:sp>
        <p:nvSpPr>
          <p:cNvPr id="14344" name="TextBox 14"/>
          <p:cNvSpPr txBox="1">
            <a:spLocks noChangeArrowheads="1"/>
          </p:cNvSpPr>
          <p:nvPr/>
        </p:nvSpPr>
        <p:spPr bwMode="auto">
          <a:xfrm>
            <a:off x="4499992" y="3284984"/>
            <a:ext cx="792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 dirty="0">
                <a:ea typeface="ＭＳ Ｐゴシック" charset="0"/>
                <a:cs typeface="ＭＳ Ｐゴシック" charset="0"/>
              </a:rPr>
              <a:t>840,3</a:t>
            </a:r>
            <a:endParaRPr lang="ru-RU" sz="14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5" name="TextBox 15"/>
          <p:cNvSpPr txBox="1">
            <a:spLocks noChangeArrowheads="1"/>
          </p:cNvSpPr>
          <p:nvPr/>
        </p:nvSpPr>
        <p:spPr bwMode="auto">
          <a:xfrm>
            <a:off x="5076056" y="2780928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 dirty="0">
                <a:ea typeface="ＭＳ Ｐゴシック" charset="0"/>
                <a:cs typeface="ＭＳ Ｐゴシック" charset="0"/>
              </a:rPr>
              <a:t>1 229,3</a:t>
            </a:r>
            <a:endParaRPr lang="ru-RU" sz="14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346" name="TextBox 16"/>
          <p:cNvSpPr txBox="1">
            <a:spLocks noChangeArrowheads="1"/>
          </p:cNvSpPr>
          <p:nvPr/>
        </p:nvSpPr>
        <p:spPr bwMode="auto">
          <a:xfrm>
            <a:off x="5715000" y="2143125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>
                <a:ea typeface="ＭＳ Ｐゴシック" charset="0"/>
                <a:cs typeface="ＭＳ Ｐゴシック" charset="0"/>
              </a:rPr>
              <a:t>1 766,4</a:t>
            </a:r>
            <a:endParaRPr lang="ru-RU" sz="1400" b="1">
              <a:ea typeface="ＭＳ Ｐゴシック" charset="0"/>
              <a:cs typeface="ＭＳ Ｐゴシック" charset="0"/>
            </a:endParaRPr>
          </a:p>
        </p:txBody>
      </p: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6429375" y="1714500"/>
            <a:ext cx="1071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en-US" sz="1400" b="1">
                <a:ea typeface="ＭＳ Ｐゴシック" charset="0"/>
                <a:cs typeface="ＭＳ Ｐゴシック" charset="0"/>
              </a:rPr>
              <a:t>2 116,6</a:t>
            </a:r>
            <a:endParaRPr lang="ru-RU" sz="1400" b="1">
              <a:ea typeface="ＭＳ Ｐゴシック" charset="0"/>
              <a:cs typeface="ＭＳ Ｐゴシック" charset="0"/>
            </a:endParaRPr>
          </a:p>
        </p:txBody>
      </p:sp>
      <p:sp>
        <p:nvSpPr>
          <p:cNvPr id="14348" name="Rectangle 6"/>
          <p:cNvSpPr txBox="1">
            <a:spLocks noGrp="1" noChangeArrowheads="1"/>
          </p:cNvSpPr>
          <p:nvPr/>
        </p:nvSpPr>
        <p:spPr bwMode="auto">
          <a:xfrm>
            <a:off x="4481513" y="64357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endParaRPr lang="ru-RU" sz="1400"/>
          </a:p>
        </p:txBody>
      </p:sp>
      <p:sp>
        <p:nvSpPr>
          <p:cNvPr id="19" name="Прямоугольник 18"/>
          <p:cNvSpPr/>
          <p:nvPr/>
        </p:nvSpPr>
        <p:spPr>
          <a:xfrm>
            <a:off x="71438" y="785813"/>
            <a:ext cx="9072562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Банк «Центр-</a:t>
            </a:r>
            <a:r>
              <a:rPr lang="ru-RU" sz="2400" b="1" dirty="0" err="1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инвест</a:t>
            </a:r>
            <a:r>
              <a:rPr lang="ru-RU" sz="2400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»</a:t>
            </a:r>
            <a:r>
              <a:rPr lang="ru-RU" sz="2400" b="1" dirty="0">
                <a:solidFill>
                  <a:srgbClr val="404040"/>
                </a:solidFill>
                <a:latin typeface="Times New Roman"/>
                <a:ea typeface="Arial" charset="0"/>
                <a:cs typeface="Times New Roman"/>
              </a:rPr>
              <a:t>: 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Arial" charset="0"/>
                <a:cs typeface="Times New Roman"/>
              </a:rPr>
              <a:t>кредитование ЭЭ-проектов</a:t>
            </a:r>
          </a:p>
        </p:txBody>
      </p:sp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7500938" y="1500188"/>
            <a:ext cx="1357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1600" b="1"/>
              <a:t>млн. руб.</a:t>
            </a:r>
          </a:p>
        </p:txBody>
      </p:sp>
      <p:sp>
        <p:nvSpPr>
          <p:cNvPr id="14352" name="TextBox 1"/>
          <p:cNvSpPr txBox="1">
            <a:spLocks noChangeArrowheads="1"/>
          </p:cNvSpPr>
          <p:nvPr/>
        </p:nvSpPr>
        <p:spPr bwMode="auto">
          <a:xfrm>
            <a:off x="1115616" y="5229200"/>
            <a:ext cx="8028384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indent="0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5 730 </a:t>
            </a:r>
            <a:r>
              <a:rPr kumimoji="1" lang="ru-RU" sz="2400" b="1" dirty="0" smtClean="0">
                <a:latin typeface="Times New Roman"/>
                <a:ea typeface="ＭＳ Ｐゴシック" charset="0"/>
                <a:cs typeface="Times New Roman"/>
              </a:rPr>
              <a:t>проектов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8</a:t>
            </a:r>
            <a:r>
              <a:rPr lang="en-US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.7 </a:t>
            </a:r>
            <a:r>
              <a:rPr lang="ru-RU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млрд.</a:t>
            </a:r>
            <a:r>
              <a:rPr kumimoji="1" lang="ru-RU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1"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руб. </a:t>
            </a:r>
            <a:r>
              <a:rPr kumimoji="1" lang="ru-RU" sz="2400" b="1" dirty="0" smtClean="0"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kumimoji="1" lang="ru-RU" sz="2400" b="1" dirty="0">
                <a:latin typeface="Times New Roman"/>
                <a:ea typeface="ＭＳ Ｐゴシック" charset="0"/>
                <a:cs typeface="Times New Roman"/>
              </a:rPr>
              <a:t>стоимость </a:t>
            </a:r>
            <a:r>
              <a:rPr kumimoji="1" lang="ru-RU" sz="2400" b="1" dirty="0" smtClean="0">
                <a:latin typeface="Times New Roman"/>
                <a:ea typeface="ＭＳ Ｐゴシック" charset="0"/>
                <a:cs typeface="Times New Roman"/>
              </a:rPr>
              <a:t>проектов</a:t>
            </a:r>
            <a:r>
              <a:rPr kumimoji="1" lang="ru-RU" sz="2400" b="1" dirty="0">
                <a:latin typeface="Times New Roman"/>
                <a:ea typeface="ＭＳ Ｐゴシック" charset="0"/>
                <a:cs typeface="Times New Roman"/>
              </a:rPr>
              <a:t> </a:t>
            </a:r>
            <a:endParaRPr kumimoji="1" lang="ru-RU" sz="2400" b="1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7</a:t>
            </a:r>
            <a:r>
              <a:rPr lang="en-US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.</a:t>
            </a:r>
            <a:r>
              <a:rPr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5</a:t>
            </a:r>
            <a:r>
              <a:rPr lang="en-US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ru-RU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млрд</a:t>
            </a:r>
            <a:r>
              <a:rPr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. руб. </a:t>
            </a:r>
            <a:r>
              <a:rPr kumimoji="1"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1" lang="ru-RU" sz="2400" b="1" dirty="0">
                <a:latin typeface="Times New Roman"/>
                <a:ea typeface="ＭＳ Ｐゴシック" charset="0"/>
                <a:cs typeface="Times New Roman"/>
              </a:rPr>
              <a:t>– сумма </a:t>
            </a:r>
            <a:r>
              <a:rPr kumimoji="1" lang="ru-RU" sz="2400" b="1" dirty="0" smtClean="0">
                <a:latin typeface="Times New Roman"/>
                <a:ea typeface="ＭＳ Ｐゴシック" charset="0"/>
                <a:cs typeface="Times New Roman"/>
              </a:rPr>
              <a:t>кредитования</a:t>
            </a:r>
            <a:endParaRPr lang="ru-RU" sz="2400" dirty="0" smtClean="0">
              <a:latin typeface="Times New Roman"/>
              <a:ea typeface="ＭＳ Ｐゴシック" charset="0"/>
              <a:cs typeface="Times New Roman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133</a:t>
            </a:r>
            <a:r>
              <a:rPr lang="en-US" sz="2400" b="1" dirty="0" smtClean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ru-RU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109</a:t>
            </a:r>
            <a:r>
              <a:rPr lang="en-US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ru-RU" sz="2400" b="1" dirty="0" err="1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тн</a:t>
            </a:r>
            <a:r>
              <a:rPr lang="ru-RU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/год</a:t>
            </a:r>
            <a:r>
              <a:rPr lang="en-US" sz="2400" b="1" dirty="0">
                <a:solidFill>
                  <a:srgbClr val="057931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ＭＳ Ｐゴシック" charset="0"/>
                <a:cs typeface="Times New Roman"/>
              </a:rPr>
              <a:t>– </a:t>
            </a:r>
            <a:r>
              <a:rPr kumimoji="1" lang="ru-RU" sz="2400" b="1" dirty="0">
                <a:latin typeface="Times New Roman"/>
                <a:ea typeface="ＭＳ Ｐゴシック" charset="0"/>
                <a:cs typeface="Times New Roman"/>
              </a:rPr>
              <a:t>сокращение выбросов СО</a:t>
            </a:r>
            <a:r>
              <a:rPr kumimoji="1" lang="ru-RU" sz="2400" b="1" baseline="-18000" dirty="0">
                <a:latin typeface="Times New Roman"/>
                <a:ea typeface="ＭＳ Ｐゴシック" charset="0"/>
                <a:cs typeface="Times New Roman"/>
              </a:rPr>
              <a:t>2</a:t>
            </a:r>
            <a:endParaRPr lang="ru-RU" sz="2400" dirty="0">
              <a:solidFill>
                <a:srgbClr val="40404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188640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FFE1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Устойчивые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1179182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99D167FF-EEC1-1F4A-90E0-9DB4423B6EFE}" type="slidenum">
              <a:rPr kumimoji="0" lang="ru-RU" sz="1400"/>
              <a:pPr/>
              <a:t>12</a:t>
            </a:fld>
            <a:endParaRPr kumimoji="0" lang="ru-RU" sz="1400"/>
          </a:p>
        </p:txBody>
      </p:sp>
      <p:sp>
        <p:nvSpPr>
          <p:cNvPr id="44034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6022FB58-EB80-C54B-A7AF-98E6B1AB34C8}" type="slidenum">
              <a:rPr kumimoji="0" lang="ru-RU" sz="1400"/>
              <a:pPr algn="r"/>
              <a:t>12</a:t>
            </a:fld>
            <a:endParaRPr kumimoji="0" lang="ru-RU" sz="1400"/>
          </a:p>
        </p:txBody>
      </p:sp>
      <p:sp>
        <p:nvSpPr>
          <p:cNvPr id="44035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C899D03C-A292-BA43-BD69-FC6582D50658}" type="slidenum">
              <a:rPr kumimoji="0" lang="ru-RU" sz="1400"/>
              <a:pPr algn="r"/>
              <a:t>12</a:t>
            </a:fld>
            <a:endParaRPr kumimoji="0" lang="ru-RU" sz="1400"/>
          </a:p>
        </p:txBody>
      </p:sp>
      <p:sp>
        <p:nvSpPr>
          <p:cNvPr id="44036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fld id="{FA5DF0C9-27EC-8449-A49B-2FD0C4594BC2}" type="slidenum">
              <a:rPr kumimoji="0" lang="ru-RU" sz="1400"/>
              <a:pPr algn="r"/>
              <a:t>12</a:t>
            </a:fld>
            <a:endParaRPr kumimoji="0" lang="ru-RU" sz="1400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807" y="908720"/>
            <a:ext cx="8208963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</a:pPr>
            <a:endParaRPr kumimoji="0" lang="en-US" b="1" dirty="0"/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0"/>
              <a:buChar char="ü"/>
            </a:pPr>
            <a:r>
              <a:rPr kumimoji="0" lang="ru-RU" dirty="0" smtClean="0">
                <a:latin typeface="Times New Roman" charset="0"/>
                <a:cs typeface="Times New Roman" charset="0"/>
              </a:rPr>
              <a:t>Количество </a:t>
            </a:r>
            <a:r>
              <a:rPr kumimoji="0" lang="ru-RU" dirty="0">
                <a:latin typeface="Times New Roman" charset="0"/>
                <a:cs typeface="Times New Roman" charset="0"/>
              </a:rPr>
              <a:t>кредитов</a:t>
            </a:r>
            <a:r>
              <a:rPr kumimoji="0" lang="en-US" dirty="0">
                <a:latin typeface="Times New Roman" charset="0"/>
                <a:cs typeface="Times New Roman" charset="0"/>
              </a:rPr>
              <a:t>– </a:t>
            </a:r>
            <a:r>
              <a:rPr kumimoji="0" lang="en-US" b="1" dirty="0">
                <a:solidFill>
                  <a:srgbClr val="58AB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1 264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0"/>
              <a:buChar char="ü"/>
            </a:pPr>
            <a:r>
              <a:rPr kumimoji="0" lang="ru-RU" dirty="0" smtClean="0">
                <a:latin typeface="Times New Roman" charset="0"/>
                <a:cs typeface="Times New Roman" charset="0"/>
              </a:rPr>
              <a:t>Кредитный </a:t>
            </a:r>
            <a:r>
              <a:rPr kumimoji="0" lang="ru-RU" dirty="0">
                <a:latin typeface="Times New Roman" charset="0"/>
                <a:cs typeface="Times New Roman" charset="0"/>
              </a:rPr>
              <a:t>портфель</a:t>
            </a:r>
            <a:r>
              <a:rPr kumimoji="0" lang="en-US" dirty="0">
                <a:latin typeface="Times New Roman" charset="0"/>
                <a:cs typeface="Times New Roman" charset="0"/>
              </a:rPr>
              <a:t> –</a:t>
            </a:r>
            <a:r>
              <a:rPr kumimoji="0" lang="ru-RU" dirty="0">
                <a:latin typeface="Times New Roman" charset="0"/>
                <a:cs typeface="Times New Roman" charset="0"/>
              </a:rPr>
              <a:t> </a:t>
            </a:r>
            <a:r>
              <a:rPr kumimoji="0" lang="ru-RU" b="1" dirty="0">
                <a:solidFill>
                  <a:srgbClr val="58AB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9,</a:t>
            </a:r>
            <a:r>
              <a:rPr kumimoji="0" lang="en-US" b="1" dirty="0">
                <a:solidFill>
                  <a:srgbClr val="58AB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5</a:t>
            </a:r>
            <a:r>
              <a:rPr kumimoji="0" lang="en-US" b="1" dirty="0" smtClean="0">
                <a:solidFill>
                  <a:srgbClr val="339933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ru-RU" b="1" dirty="0">
                <a:solidFill>
                  <a:srgbClr val="339933"/>
                </a:solidFill>
                <a:latin typeface="Times New Roman" charset="0"/>
                <a:cs typeface="Times New Roman" charset="0"/>
              </a:rPr>
              <a:t>млрд. </a:t>
            </a:r>
            <a:r>
              <a:rPr kumimoji="0" lang="ru-RU" b="1" dirty="0" err="1">
                <a:solidFill>
                  <a:srgbClr val="339933"/>
                </a:solidFill>
                <a:latin typeface="Times New Roman" charset="0"/>
                <a:cs typeface="Times New Roman" charset="0"/>
              </a:rPr>
              <a:t>руб</a:t>
            </a:r>
            <a:endParaRPr kumimoji="0" lang="en-US" b="1" dirty="0">
              <a:solidFill>
                <a:srgbClr val="339933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0"/>
              <a:buChar char="ü"/>
            </a:pPr>
            <a:r>
              <a:rPr kumimoji="0" lang="ru-RU" dirty="0" smtClean="0">
                <a:latin typeface="Times New Roman" charset="0"/>
                <a:cs typeface="Times New Roman" charset="0"/>
              </a:rPr>
              <a:t>включая </a:t>
            </a:r>
            <a:r>
              <a:rPr kumimoji="0" lang="en-US" dirty="0" smtClean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en-US" b="1" dirty="0">
                <a:solidFill>
                  <a:srgbClr val="58AB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6</a:t>
            </a:r>
            <a:r>
              <a:rPr kumimoji="0" lang="ru-RU" b="1" dirty="0">
                <a:solidFill>
                  <a:srgbClr val="58AB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</a:t>
            </a:r>
            <a:r>
              <a:rPr kumimoji="0" lang="en-US" b="1" dirty="0">
                <a:solidFill>
                  <a:srgbClr val="58AB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</a:t>
            </a:r>
            <a:r>
              <a:rPr kumimoji="0" lang="ru-RU" b="1" dirty="0" smtClean="0">
                <a:solidFill>
                  <a:srgbClr val="339933"/>
                </a:solidFill>
                <a:latin typeface="Times New Roman" charset="0"/>
                <a:cs typeface="Times New Roman" charset="0"/>
              </a:rPr>
              <a:t> </a:t>
            </a:r>
            <a:r>
              <a:rPr kumimoji="0" lang="ru-RU" b="1" dirty="0">
                <a:solidFill>
                  <a:srgbClr val="339933"/>
                </a:solidFill>
                <a:latin typeface="Times New Roman" charset="0"/>
                <a:cs typeface="Times New Roman" charset="0"/>
              </a:rPr>
              <a:t>млрд. руб.</a:t>
            </a:r>
            <a:r>
              <a:rPr kumimoji="0" lang="ru-RU" dirty="0">
                <a:solidFill>
                  <a:srgbClr val="339933"/>
                </a:solidFill>
                <a:latin typeface="Times New Roman" charset="0"/>
                <a:cs typeface="Times New Roman" charset="0"/>
              </a:rPr>
              <a:t>  </a:t>
            </a:r>
            <a:r>
              <a:rPr kumimoji="0" lang="ru-RU" dirty="0">
                <a:latin typeface="Times New Roman" charset="0"/>
                <a:cs typeface="Times New Roman" charset="0"/>
              </a:rPr>
              <a:t>и</a:t>
            </a:r>
            <a:r>
              <a:rPr kumimoji="0" lang="ru-RU" dirty="0" smtClean="0">
                <a:latin typeface="Times New Roman" charset="0"/>
                <a:cs typeface="Times New Roman" charset="0"/>
              </a:rPr>
              <a:t>нвестиционных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</a:pPr>
            <a:r>
              <a:rPr kumimoji="0" lang="ru-RU" dirty="0" smtClean="0">
                <a:latin typeface="Times New Roman" charset="0"/>
                <a:cs typeface="Times New Roman" charset="0"/>
              </a:rPr>
              <a:t> </a:t>
            </a:r>
            <a:r>
              <a:rPr kumimoji="0" lang="ru-RU" dirty="0">
                <a:latin typeface="Times New Roman" charset="0"/>
                <a:cs typeface="Times New Roman" charset="0"/>
              </a:rPr>
              <a:t>кредитов</a:t>
            </a:r>
            <a:endParaRPr kumimoji="0"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-23509" y="3212976"/>
            <a:ext cx="8640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>
                <a:solidFill>
                  <a:srgbClr val="339933"/>
                </a:solidFill>
                <a:latin typeface="Times New Roman"/>
                <a:cs typeface="Times New Roman"/>
              </a:rPr>
              <a:t> Потенциал</a:t>
            </a:r>
            <a:r>
              <a:rPr kumimoji="0" lang="en-US" b="1" dirty="0">
                <a:solidFill>
                  <a:srgbClr val="339933"/>
                </a:solidFill>
                <a:latin typeface="Times New Roman"/>
                <a:cs typeface="Times New Roman"/>
              </a:rPr>
              <a:t>: </a:t>
            </a:r>
            <a:r>
              <a:rPr kumimoji="0" lang="ru-RU" dirty="0">
                <a:latin typeface="Times New Roman"/>
                <a:cs typeface="Times New Roman"/>
              </a:rPr>
              <a:t>рост эффективности </a:t>
            </a:r>
            <a:endParaRPr kumimoji="0" lang="ru-RU" dirty="0" smtClean="0">
              <a:latin typeface="Times New Roman"/>
              <a:cs typeface="Times New Roman"/>
            </a:endParaRPr>
          </a:p>
          <a:p>
            <a:r>
              <a:rPr kumimoji="0" lang="ru-RU" dirty="0" smtClean="0">
                <a:latin typeface="Times New Roman"/>
                <a:cs typeface="Times New Roman"/>
              </a:rPr>
              <a:t>агробизнеса </a:t>
            </a:r>
            <a:r>
              <a:rPr kumimoji="0" lang="ru-RU" dirty="0">
                <a:latin typeface="Times New Roman"/>
                <a:cs typeface="Times New Roman"/>
              </a:rPr>
              <a:t>в 2-3 раза</a:t>
            </a:r>
          </a:p>
        </p:txBody>
      </p:sp>
      <p:sp>
        <p:nvSpPr>
          <p:cNvPr id="44040" name="Text Box 4"/>
          <p:cNvSpPr txBox="1">
            <a:spLocks noChangeArrowheads="1"/>
          </p:cNvSpPr>
          <p:nvPr/>
        </p:nvSpPr>
        <p:spPr bwMode="auto">
          <a:xfrm>
            <a:off x="0" y="4005064"/>
            <a:ext cx="7704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 Решение</a:t>
            </a:r>
            <a:r>
              <a:rPr kumimoji="0" lang="en-US" b="1" dirty="0">
                <a:solidFill>
                  <a:srgbClr val="339933"/>
                </a:solidFill>
                <a:latin typeface="Times New Roman"/>
                <a:cs typeface="Times New Roman"/>
              </a:rPr>
              <a:t>: </a:t>
            </a:r>
            <a:r>
              <a:rPr kumimoji="0" lang="ru-RU" dirty="0">
                <a:latin typeface="Times New Roman"/>
                <a:cs typeface="Times New Roman"/>
              </a:rPr>
              <a:t>долгосрочное </a:t>
            </a:r>
          </a:p>
          <a:p>
            <a:r>
              <a:rPr kumimoji="0" lang="ru-RU" dirty="0">
                <a:latin typeface="Times New Roman"/>
                <a:cs typeface="Times New Roman"/>
              </a:rPr>
              <a:t>                 финансирование </a:t>
            </a:r>
            <a:r>
              <a:rPr kumimoji="0" lang="en-US" dirty="0">
                <a:latin typeface="Times New Roman"/>
                <a:cs typeface="Times New Roman"/>
              </a:rPr>
              <a:t>&gt; 5 </a:t>
            </a:r>
            <a:r>
              <a:rPr kumimoji="0" lang="ru-RU" dirty="0">
                <a:latin typeface="Times New Roman"/>
                <a:cs typeface="Times New Roman"/>
              </a:rPr>
              <a:t>лет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5" y="714375"/>
            <a:ext cx="871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ED49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Банк «Центр-</a:t>
            </a:r>
            <a:r>
              <a:rPr lang="ru-RU" sz="2400" b="1" dirty="0" err="1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инвест</a:t>
            </a:r>
            <a:r>
              <a:rPr lang="ru-RU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»</a:t>
            </a:r>
            <a:r>
              <a:rPr lang="en-US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  <a:r>
              <a:rPr lang="ru-RU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Times New Roman" charset="0"/>
              </a:rPr>
              <a:t>кредитование агробизнеса</a:t>
            </a:r>
            <a:endParaRPr lang="ru-RU" sz="2400" b="1" dirty="0">
              <a:solidFill>
                <a:srgbClr val="0000FF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  <p:pic>
        <p:nvPicPr>
          <p:cNvPr id="4404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8" descr="Macintosh HD:Users:vvv:Desktop:Презентация ЕБРР:IMG_0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 b="38144"/>
          <a:stretch>
            <a:fillRect/>
          </a:stretch>
        </p:blipFill>
        <p:spPr bwMode="auto">
          <a:xfrm>
            <a:off x="28575" y="5338763"/>
            <a:ext cx="896461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Изображение 10" descr="Macintosh HD:Users:vvv:Desktop:Презентация ЕБРР:IMG_99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068638"/>
            <a:ext cx="4067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Изображение 8" descr="Macintosh HD:Users:vvv:Desktop:Презентация ЕБРР:IMG_6174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982913" cy="177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116632"/>
            <a:ext cx="736441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Устойчивые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46132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-3175" y="1773238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3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 </a:t>
            </a: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245 школьников изучили  интернет </a:t>
            </a:r>
            <a:r>
              <a:rPr kumimoji="0"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бесплатно </a:t>
            </a:r>
            <a:r>
              <a:rPr kumimoji="0"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</a:p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70 000</a:t>
            </a:r>
            <a:r>
              <a:rPr kumimoji="0" lang="ru-RU" sz="2000" dirty="0" smtClean="0">
                <a:solidFill>
                  <a:srgbClr val="33CC33"/>
                </a:solidFill>
                <a:latin typeface="Times New Roman"/>
                <a:cs typeface="Times New Roman"/>
              </a:rPr>
              <a:t>  </a:t>
            </a:r>
            <a:r>
              <a:rPr kumimoji="0"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школьников посетили краеведческий музей</a:t>
            </a:r>
            <a:r>
              <a:rPr kumimoji="0"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kumimoji="0"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kumimoji="0"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2004</a:t>
            </a:r>
            <a:r>
              <a:rPr kumimoji="0"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0"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Проект 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“</a:t>
            </a:r>
            <a:r>
              <a:rPr kumimoji="0" lang="ru-RU" altLang="ja-JP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Предпринимательский всеобуч для школьников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”</a:t>
            </a:r>
            <a:r>
              <a:rPr kumimoji="0" lang="en-US" altLang="ja-JP" sz="2000" b="1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kumimoji="0" lang="en-US" altLang="ja-JP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  <a:hlinkClick r:id="rId2"/>
              </a:rPr>
              <a:t>www.centrinvest.ru/business_study</a:t>
            </a:r>
            <a:endParaRPr kumimoji="0" lang="en-US" altLang="ja-JP" sz="2000" dirty="0" smtClean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1341438"/>
            <a:ext cx="84963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200" b="1" smtClean="0">
                <a:solidFill>
                  <a:srgbClr val="404040"/>
                </a:solidFill>
                <a:latin typeface="Times New Roman"/>
                <a:cs typeface="Times New Roman"/>
              </a:rPr>
              <a:t>Школьники</a:t>
            </a:r>
            <a:r>
              <a:rPr kumimoji="0" lang="en-US" sz="2000" b="1" smtClean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endParaRPr kumimoji="0" lang="ru-RU" sz="2000" b="1" smtClean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3357563"/>
            <a:ext cx="84597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200" b="1" smtClean="0">
                <a:solidFill>
                  <a:srgbClr val="404040"/>
                </a:solidFill>
                <a:latin typeface="Times New Roman"/>
                <a:cs typeface="Times New Roman"/>
              </a:rPr>
              <a:t>Студенты</a:t>
            </a:r>
          </a:p>
        </p:txBody>
      </p:sp>
      <p:sp>
        <p:nvSpPr>
          <p:cNvPr id="76806" name="Прямоугольник 1"/>
          <p:cNvSpPr>
            <a:spLocks noChangeArrowheads="1"/>
          </p:cNvSpPr>
          <p:nvPr/>
        </p:nvSpPr>
        <p:spPr bwMode="auto">
          <a:xfrm>
            <a:off x="107950" y="3789363"/>
            <a:ext cx="90360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ru-RU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Лучшие </a:t>
            </a:r>
            <a:r>
              <a:rPr lang="ru-RU" b="1" dirty="0" smtClean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320 </a:t>
            </a:r>
            <a:r>
              <a:rPr lang="ru-RU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студентов вузов ЮФО – стипендиаты банка</a:t>
            </a:r>
            <a:endParaRPr lang="en-US" dirty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ja-JP" b="1" dirty="0">
                <a:solidFill>
                  <a:srgbClr val="33CC33"/>
                </a:solidFill>
                <a:latin typeface="Times New Roman"/>
                <a:ea typeface="ＭＳ Ｐゴシック" charset="0"/>
                <a:cs typeface="Times New Roman"/>
              </a:rPr>
              <a:t>     5</a:t>
            </a:r>
            <a:r>
              <a:rPr lang="en-US" altLang="ja-JP" b="1" dirty="0" smtClean="0">
                <a:solidFill>
                  <a:srgbClr val="33CC33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ru-RU" altLang="ja-JP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млн. руб.</a:t>
            </a:r>
            <a:r>
              <a:rPr lang="en-US" altLang="ja-JP" b="1" dirty="0">
                <a:solidFill>
                  <a:srgbClr val="33CC33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ru-RU" altLang="ja-JP" dirty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направляется ежегодно с 200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4</a:t>
            </a:r>
            <a:r>
              <a:rPr lang="ru-RU" altLang="ja-JP" dirty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 </a:t>
            </a:r>
            <a:endParaRPr lang="en-US" altLang="ja-JP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Char char="ü"/>
              <a:defRPr/>
            </a:pPr>
            <a:r>
              <a:rPr lang="en-US" b="1" dirty="0">
                <a:solidFill>
                  <a:srgbClr val="0DBF0D"/>
                </a:solidFill>
                <a:latin typeface="Times New Roman"/>
                <a:ea typeface="Arial" charset="0"/>
                <a:cs typeface="Times New Roman"/>
              </a:rPr>
              <a:t>3 300</a:t>
            </a:r>
            <a:r>
              <a:rPr lang="ru-RU" b="1" dirty="0">
                <a:solidFill>
                  <a:srgbClr val="0DBF0D"/>
                </a:solidFill>
                <a:latin typeface="Times New Roman"/>
                <a:ea typeface="Arial" charset="0"/>
                <a:cs typeface="Times New Roman"/>
              </a:rPr>
              <a:t> кредитов</a:t>
            </a:r>
            <a:r>
              <a:rPr lang="en-US" b="1" dirty="0">
                <a:solidFill>
                  <a:srgbClr val="0DBF0D"/>
                </a:solidFill>
                <a:latin typeface="Times New Roman"/>
                <a:ea typeface="Arial" charset="0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на образование на сумму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 </a:t>
            </a:r>
            <a:r>
              <a:rPr lang="en-GB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 </a:t>
            </a:r>
            <a:r>
              <a:rPr lang="en-US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200</a:t>
            </a:r>
            <a:r>
              <a:rPr lang="ru-RU" b="1" dirty="0">
                <a:solidFill>
                  <a:srgbClr val="33CC33"/>
                </a:solidFill>
                <a:latin typeface="Times New Roman"/>
                <a:ea typeface="Arial" charset="0"/>
                <a:cs typeface="Times New Roman"/>
              </a:rPr>
              <a:t> </a:t>
            </a:r>
            <a:r>
              <a:rPr lang="ru-RU" b="1" dirty="0">
                <a:solidFill>
                  <a:srgbClr val="00CC00"/>
                </a:solidFill>
                <a:latin typeface="Times New Roman"/>
                <a:ea typeface="Arial" charset="0"/>
                <a:cs typeface="Times New Roman"/>
              </a:rPr>
              <a:t>млн. руб.</a:t>
            </a:r>
          </a:p>
        </p:txBody>
      </p:sp>
      <p:sp>
        <p:nvSpPr>
          <p:cNvPr id="49159" name="Text Box 3"/>
          <p:cNvSpPr txBox="1">
            <a:spLocks noChangeArrowheads="1"/>
          </p:cNvSpPr>
          <p:nvPr/>
        </p:nvSpPr>
        <p:spPr bwMode="auto">
          <a:xfrm>
            <a:off x="15875" y="5013325"/>
            <a:ext cx="84597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2200" b="1" smtClean="0">
                <a:solidFill>
                  <a:srgbClr val="404040"/>
                </a:solidFill>
                <a:latin typeface="Times New Roman"/>
                <a:cs typeface="Times New Roman"/>
              </a:rPr>
              <a:t>Предпринимателям</a:t>
            </a:r>
            <a:r>
              <a:rPr kumimoji="0" lang="en-US" sz="2200" b="1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endParaRPr kumimoji="0" lang="ru-RU" sz="2200" b="1" smtClean="0"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2"/>
          <p:cNvSpPr txBox="1">
            <a:spLocks noChangeArrowheads="1"/>
          </p:cNvSpPr>
          <p:nvPr/>
        </p:nvSpPr>
        <p:spPr bwMode="auto">
          <a:xfrm>
            <a:off x="0" y="5516563"/>
            <a:ext cx="84597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Семинары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, </a:t>
            </a: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консультирование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, </a:t>
            </a: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рекомендации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, </a:t>
            </a: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встречи</a:t>
            </a:r>
            <a:endParaRPr kumimoji="0"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buFont typeface="Wingdings" charset="0"/>
              <a:buChar char="ü"/>
            </a:pPr>
            <a:r>
              <a:rPr kumimoji="0" lang="ru-RU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Молодежный бизнес России (</a:t>
            </a:r>
            <a:r>
              <a:rPr kumimoji="0" lang="en-US" sz="2000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IFBL)</a:t>
            </a:r>
            <a:endParaRPr kumimoji="0" lang="ru-RU" sz="2000" b="1" dirty="0" smtClean="0">
              <a:solidFill>
                <a:srgbClr val="33CC33"/>
              </a:solidFill>
              <a:latin typeface="Times New Roman"/>
              <a:cs typeface="Times New Roman"/>
            </a:endParaRPr>
          </a:p>
        </p:txBody>
      </p:sp>
      <p:pic>
        <p:nvPicPr>
          <p:cNvPr id="491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197475"/>
            <a:ext cx="8239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933825"/>
            <a:ext cx="7667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565400"/>
            <a:ext cx="77152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6" descr="sb-Ti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25538"/>
            <a:ext cx="7921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4313" y="928688"/>
            <a:ext cx="871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ED492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ru-RU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Банк «Центр-</a:t>
            </a:r>
            <a:r>
              <a:rPr lang="ru-RU" sz="2400" b="1" dirty="0" err="1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инвест</a:t>
            </a:r>
            <a:r>
              <a:rPr lang="ru-RU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»</a:t>
            </a:r>
            <a:r>
              <a:rPr lang="en-US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:</a:t>
            </a:r>
            <a:r>
              <a:rPr lang="ru-RU" sz="24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charset="0"/>
                <a:ea typeface="ＭＳ Ｐゴシック" charset="0"/>
                <a:cs typeface="Times New Roman" charset="0"/>
              </a:rPr>
              <a:t>социальные проекты</a:t>
            </a:r>
            <a:endParaRPr lang="ru-RU" sz="2400" b="1" dirty="0">
              <a:solidFill>
                <a:srgbClr val="0000FF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  <p:sp>
        <p:nvSpPr>
          <p:cNvPr id="49166" name="Заголовок 1"/>
          <p:cNvSpPr txBox="1">
            <a:spLocks/>
          </p:cNvSpPr>
          <p:nvPr/>
        </p:nvSpPr>
        <p:spPr bwMode="auto">
          <a:xfrm>
            <a:off x="0" y="188640"/>
            <a:ext cx="736441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Устойчивые инвестиции</a:t>
            </a:r>
          </a:p>
        </p:txBody>
      </p:sp>
    </p:spTree>
    <p:extLst>
      <p:ext uri="{BB962C8B-B14F-4D97-AF65-F5344CB8AC3E}">
        <p14:creationId xmlns:p14="http://schemas.microsoft.com/office/powerpoint/2010/main" val="42940443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>
              <a:defRPr/>
            </a:pPr>
            <a:fld id="{2078B47D-54F1-9A47-A27F-B5BB77E2A367}" type="slidenum">
              <a: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pPr algn="r" eaLnBrk="1" hangingPunct="1">
                <a:defRPr/>
              </a:pPr>
              <a:t>14</a:t>
            </a:fld>
            <a:endParaRPr lang="en-US" sz="12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0" y="1268413"/>
            <a:ext cx="8970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GB" sz="5400" b="1">
                <a:solidFill>
                  <a:srgbClr val="009900"/>
                </a:solidFill>
              </a:rPr>
              <a:t>www.school.centrinvest.ru</a:t>
            </a: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0" y="2205038"/>
            <a:ext cx="85455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kumimoji="0" lang="ru-RU" sz="3200" b="1">
                <a:solidFill>
                  <a:srgbClr val="404040"/>
                </a:solidFill>
                <a:latin typeface="Times New Roman" charset="0"/>
                <a:cs typeface="Times New Roman" charset="0"/>
              </a:rPr>
              <a:t>Зарегистрируйся на сайте</a:t>
            </a:r>
          </a:p>
          <a:p>
            <a:pPr>
              <a:buFont typeface="Wingdings" charset="0"/>
              <a:buChar char="Ø"/>
            </a:pPr>
            <a:r>
              <a:rPr kumimoji="0" lang="ru-RU" sz="3200" b="1">
                <a:solidFill>
                  <a:srgbClr val="404040"/>
                </a:solidFill>
                <a:latin typeface="Times New Roman" charset="0"/>
                <a:cs typeface="Times New Roman" charset="0"/>
              </a:rPr>
              <a:t>Выбери модуль для начала занятий</a:t>
            </a:r>
          </a:p>
          <a:p>
            <a:pPr>
              <a:buFont typeface="Wingdings" charset="0"/>
              <a:buChar char="Ø"/>
            </a:pPr>
            <a:r>
              <a:rPr kumimoji="0" lang="ru-RU" sz="3200" b="1">
                <a:solidFill>
                  <a:srgbClr val="404040"/>
                </a:solidFill>
                <a:latin typeface="Times New Roman" charset="0"/>
                <a:cs typeface="Times New Roman" charset="0"/>
              </a:rPr>
              <a:t>Читай и учись</a:t>
            </a:r>
          </a:p>
          <a:p>
            <a:pPr>
              <a:buFont typeface="Wingdings" charset="0"/>
              <a:buChar char="Ø"/>
            </a:pPr>
            <a:r>
              <a:rPr kumimoji="0" lang="ru-RU" sz="3200" b="1">
                <a:solidFill>
                  <a:srgbClr val="404040"/>
                </a:solidFill>
                <a:latin typeface="Times New Roman" charset="0"/>
                <a:cs typeface="Times New Roman" charset="0"/>
              </a:rPr>
              <a:t>Пройди финальный тест и получи диплом</a:t>
            </a:r>
          </a:p>
          <a:p>
            <a:pPr>
              <a:buFont typeface="Wingdings" charset="0"/>
              <a:buChar char="Ø"/>
            </a:pPr>
            <a:r>
              <a:rPr kumimoji="0" lang="ru-RU" sz="3200" b="1">
                <a:solidFill>
                  <a:srgbClr val="404040"/>
                </a:solidFill>
                <a:latin typeface="Times New Roman" charset="0"/>
                <a:cs typeface="Times New Roman" charset="0"/>
              </a:rPr>
              <a:t>Расскажи друзьям и получи призы</a:t>
            </a:r>
          </a:p>
        </p:txBody>
      </p:sp>
      <p:sp>
        <p:nvSpPr>
          <p:cNvPr id="50180" name="Заголовок 1"/>
          <p:cNvSpPr txBox="1">
            <a:spLocks/>
          </p:cNvSpPr>
          <p:nvPr/>
        </p:nvSpPr>
        <p:spPr bwMode="auto">
          <a:xfrm>
            <a:off x="0" y="116632"/>
            <a:ext cx="7364413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Устойчивые инвестиции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038" y="692150"/>
            <a:ext cx="871537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rgbClr val="0ED492"/>
                </a:solidFill>
                <a:latin typeface="Times New Roman" charset="0"/>
                <a:ea typeface="Arial" charset="0"/>
                <a:cs typeface="Times New Roman" charset="0"/>
              </a:rPr>
              <a:t> </a:t>
            </a:r>
            <a:r>
              <a:rPr lang="ru-RU" sz="3200" b="1" dirty="0">
                <a:solidFill>
                  <a:srgbClr val="57AB27"/>
                </a:solidFill>
                <a:latin typeface="Times New Roman" charset="0"/>
                <a:ea typeface="ＭＳ Ｐゴシック" charset="0"/>
                <a:cs typeface="Times New Roman" charset="0"/>
              </a:rPr>
              <a:t>Предпринимательский интернет-всеобуч!</a:t>
            </a:r>
            <a:endParaRPr lang="ru-RU" sz="3200" b="1" dirty="0">
              <a:solidFill>
                <a:srgbClr val="57AB27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  <p:pic>
        <p:nvPicPr>
          <p:cNvPr id="5018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Box 1"/>
          <p:cNvSpPr txBox="1">
            <a:spLocks noChangeArrowheads="1"/>
          </p:cNvSpPr>
          <p:nvPr/>
        </p:nvSpPr>
        <p:spPr bwMode="auto">
          <a:xfrm>
            <a:off x="0" y="4797425"/>
            <a:ext cx="8712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lvl="1"/>
            <a:r>
              <a:rPr kumimoji="0" lang="ru-RU" sz="3000" b="1" dirty="0" smtClean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4700 </a:t>
            </a:r>
            <a:r>
              <a:rPr kumimoji="0" lang="ru-RU" sz="3000" b="1" dirty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участника, выдано </a:t>
            </a:r>
            <a:r>
              <a:rPr kumimoji="0" lang="ru-RU" sz="3000" b="1" dirty="0" smtClean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6</a:t>
            </a:r>
            <a:r>
              <a:rPr kumimoji="0" lang="en-US" sz="3000" b="1" dirty="0" smtClean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50</a:t>
            </a:r>
            <a:r>
              <a:rPr kumimoji="0" lang="ru-RU" sz="3000" b="1" dirty="0" smtClean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 диплом, </a:t>
            </a:r>
            <a:endParaRPr kumimoji="0" lang="ru-RU" sz="3000" b="1" dirty="0">
              <a:solidFill>
                <a:srgbClr val="00CC99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kumimoji="0" lang="ru-RU" sz="3000" b="1" dirty="0" smtClean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156 </a:t>
            </a:r>
            <a:r>
              <a:rPr kumimoji="0" lang="ru-RU" sz="3000" b="1" dirty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населенных пункта (Россия, Казахстан, Армения, Украина, Беларусь, США) </a:t>
            </a:r>
            <a:r>
              <a:rPr kumimoji="0" lang="ru-RU" sz="3000" dirty="0">
                <a:solidFill>
                  <a:srgbClr val="00CC99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22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1" name="Rectangle 59"/>
          <p:cNvSpPr>
            <a:spLocks noChangeArrowheads="1"/>
          </p:cNvSpPr>
          <p:nvPr/>
        </p:nvSpPr>
        <p:spPr bwMode="auto">
          <a:xfrm>
            <a:off x="-22225" y="26035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Теории кризиса</a:t>
            </a:r>
          </a:p>
        </p:txBody>
      </p:sp>
      <p:sp>
        <p:nvSpPr>
          <p:cNvPr id="75" name="Заголовок 1"/>
          <p:cNvSpPr txBox="1">
            <a:spLocks/>
          </p:cNvSpPr>
          <p:nvPr/>
        </p:nvSpPr>
        <p:spPr bwMode="auto">
          <a:xfrm>
            <a:off x="0" y="188640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FFE100"/>
              </a:solidFill>
              <a:latin typeface="Times New Roman"/>
              <a:cs typeface="Times New Roman"/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 bwMode="auto">
          <a:xfrm>
            <a:off x="4778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Ребрендинг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устойчивого развития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251520" y="764704"/>
            <a:ext cx="88924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Transformational Business:</a:t>
            </a:r>
            <a:r>
              <a:rPr lang="ru-RU" sz="2800" b="1" dirty="0" smtClean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Sustainable Solutions to Today’s Challenge</a:t>
            </a:r>
          </a:p>
          <a:p>
            <a:pPr marL="457200" indent="-457200">
              <a:buFont typeface="Wingdings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(бизнес-модель, рыночные инновации и финансовая структура)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воздействие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(влияние и выгоды)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масштабируемость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(эффект катализатора и возможность воспроизведения результатов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компании и акционеров в реализации этих изменений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Масштабы изменений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обычные,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2) адекватные,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3) значимые,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4) трансформационные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sz="2800" b="1" dirty="0">
              <a:solidFill>
                <a:srgbClr val="58AB2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88640"/>
            <a:ext cx="8243888" cy="647799"/>
          </a:xfrm>
          <a:prstGeom prst="rect">
            <a:avLst/>
          </a:prstGeom>
          <a:solidFill>
            <a:srgbClr val="5B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0419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endParaRPr kumimoji="0" lang="ru-RU" sz="1400" dirty="0"/>
          </a:p>
        </p:txBody>
      </p:sp>
      <p:sp>
        <p:nvSpPr>
          <p:cNvPr id="60420" name="Rectangle 6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endParaRPr kumimoji="0" lang="ru-RU" sz="1400" dirty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 rot="-5400000">
            <a:off x="-1836738" y="2303463"/>
            <a:ext cx="4513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en-US" sz="1600" b="1">
                <a:solidFill>
                  <a:schemeClr val="bg1"/>
                </a:solidFill>
                <a:latin typeface="Pragmatica" charset="0"/>
              </a:rPr>
              <a:t>contacts</a:t>
            </a:r>
          </a:p>
        </p:txBody>
      </p:sp>
      <p:sp>
        <p:nvSpPr>
          <p:cNvPr id="60425" name="Text Box 6"/>
          <p:cNvSpPr txBox="1">
            <a:spLocks noChangeArrowheads="1"/>
          </p:cNvSpPr>
          <p:nvPr/>
        </p:nvSpPr>
        <p:spPr bwMode="auto">
          <a:xfrm>
            <a:off x="539750" y="5084763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b="1" dirty="0">
                <a:solidFill>
                  <a:srgbClr val="595959"/>
                </a:solidFill>
              </a:rPr>
              <a:t>344 000, Россия, Ростов-на-Дону,</a:t>
            </a:r>
          </a:p>
          <a:p>
            <a:r>
              <a:rPr kumimoji="0" lang="ru-RU" b="1" dirty="0">
                <a:solidFill>
                  <a:srgbClr val="595959"/>
                </a:solidFill>
              </a:rPr>
              <a:t>пр. Соколова, 62, тел.</a:t>
            </a:r>
            <a:r>
              <a:rPr kumimoji="0" lang="en-US" b="1" dirty="0">
                <a:solidFill>
                  <a:srgbClr val="595959"/>
                </a:solidFill>
              </a:rPr>
              <a:t>:</a:t>
            </a:r>
            <a:r>
              <a:rPr kumimoji="0" lang="ru-RU" b="1" dirty="0">
                <a:solidFill>
                  <a:srgbClr val="595959"/>
                </a:solidFill>
              </a:rPr>
              <a:t> </a:t>
            </a:r>
            <a:r>
              <a:rPr kumimoji="0" lang="en-US" b="1" dirty="0">
                <a:solidFill>
                  <a:srgbClr val="595959"/>
                </a:solidFill>
              </a:rPr>
              <a:t>+7 (863) 2-000-000</a:t>
            </a:r>
          </a:p>
          <a:p>
            <a:r>
              <a:rPr kumimoji="0" lang="en-US" b="1" dirty="0">
                <a:solidFill>
                  <a:srgbClr val="595959"/>
                </a:solidFill>
              </a:rPr>
              <a:t>www.centrinvest.ru</a:t>
            </a:r>
            <a:endParaRPr kumimoji="0" lang="ru-RU" b="1" dirty="0">
              <a:solidFill>
                <a:srgbClr val="595959"/>
              </a:solidFill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692150" cy="254000"/>
          </a:xfrm>
          <a:noFill/>
        </p:spPr>
        <p:txBody>
          <a:bodyPr/>
          <a:lstStyle/>
          <a:p>
            <a:fld id="{CC4DE62A-74A4-4007-9BCD-898BCA5E1A4F}" type="slidenum">
              <a:rPr lang="ru-RU" sz="1600" b="1" smtClean="0">
                <a:latin typeface="Pragmatica Book"/>
              </a:rPr>
              <a:pPr/>
              <a:t>16</a:t>
            </a:fld>
            <a:endParaRPr lang="ru-RU" sz="1600" b="1" dirty="0" smtClean="0">
              <a:latin typeface="Pragmatica Book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1216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611560" y="4509120"/>
            <a:ext cx="7604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Головной офис</a:t>
            </a:r>
            <a:endParaRPr lang="ru-RU" sz="2800" b="1" dirty="0">
              <a:solidFill>
                <a:srgbClr val="58AB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55576" y="260648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260648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Стратегия устойчивого развития</a:t>
            </a:r>
          </a:p>
        </p:txBody>
      </p:sp>
      <p:sp>
        <p:nvSpPr>
          <p:cNvPr id="2" name="Прямоугольник 8"/>
          <p:cNvSpPr/>
          <p:nvPr/>
        </p:nvSpPr>
        <p:spPr>
          <a:xfrm>
            <a:off x="179512" y="1988840"/>
            <a:ext cx="8535292" cy="765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b="1" i="1" dirty="0" smtClean="0">
                <a:solidFill>
                  <a:srgbClr val="4D4D4D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«…нельзя работать, не имея плана, рассчитанного на длительный период и на серьезный успех»</a:t>
            </a:r>
          </a:p>
          <a:p>
            <a:pPr algn="r">
              <a:defRPr/>
            </a:pPr>
            <a:r>
              <a:rPr lang="ru-RU" sz="4000" b="1" i="1" dirty="0" smtClean="0">
                <a:solidFill>
                  <a:srgbClr val="4D4D4D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В.И. Ленин</a:t>
            </a:r>
            <a:endParaRPr lang="ru-RU" sz="4000" b="1" i="1" dirty="0">
              <a:solidFill>
                <a:srgbClr val="4D4D4D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260648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FFE100"/>
              </a:solidFill>
              <a:latin typeface="Pragmatica Bold"/>
            </a:endParaRPr>
          </a:p>
        </p:txBody>
      </p:sp>
      <p:sp>
        <p:nvSpPr>
          <p:cNvPr id="62471" name="Заголовок 1"/>
          <p:cNvSpPr txBox="1">
            <a:spLocks/>
          </p:cNvSpPr>
          <p:nvPr/>
        </p:nvSpPr>
        <p:spPr bwMode="auto">
          <a:xfrm>
            <a:off x="0" y="260648"/>
            <a:ext cx="7364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endParaRPr kumimoji="0" lang="ru-RU" sz="3200" b="1" dirty="0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0" y="1196752"/>
            <a:ext cx="9144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Долгосрочное планирование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заданы либо цели, либо ресурсы</a:t>
            </a:r>
            <a:endParaRPr lang="en-US" sz="3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Стратегическое планирование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 и цели – эндогенные переменные </a:t>
            </a:r>
          </a:p>
          <a:p>
            <a:pPr lvl="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Устойчивое планирование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ESG … next morning?</a:t>
            </a:r>
            <a:endParaRPr lang="ru-RU" sz="3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Трансформационное планирование</a:t>
            </a:r>
            <a:r>
              <a:rPr kumimoji="1"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1"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1"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Sustainable </a:t>
            </a:r>
            <a:r>
              <a:rPr kumimoji="1"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Solutions to Today’s Challenges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497" y="260648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Стратегия устойчивого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985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5113" y="6381750"/>
            <a:ext cx="692150" cy="254000"/>
          </a:xfrm>
          <a:noFill/>
        </p:spPr>
        <p:txBody>
          <a:bodyPr/>
          <a:lstStyle/>
          <a:p>
            <a:fld id="{CC4DE62A-74A4-4007-9BCD-898BCA5E1A4F}" type="slidenum">
              <a:rPr lang="ru-RU" sz="1600" b="1" smtClean="0">
                <a:latin typeface="Pragmatica Book"/>
              </a:rPr>
              <a:pPr/>
              <a:t>4</a:t>
            </a:fld>
            <a:endParaRPr lang="ru-RU" sz="1600" b="1" dirty="0" smtClean="0">
              <a:latin typeface="Pragmatica Book"/>
            </a:endParaRPr>
          </a:p>
        </p:txBody>
      </p:sp>
      <p:sp>
        <p:nvSpPr>
          <p:cNvPr id="20717" name="Подзаголовок 2"/>
          <p:cNvSpPr txBox="1">
            <a:spLocks/>
          </p:cNvSpPr>
          <p:nvPr/>
        </p:nvSpPr>
        <p:spPr bwMode="auto">
          <a:xfrm>
            <a:off x="0" y="692696"/>
            <a:ext cx="8484939" cy="41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rgbClr val="58AB26"/>
                </a:solidFill>
                <a:latin typeface="Times New Roman"/>
                <a:cs typeface="Times New Roman"/>
              </a:rPr>
              <a:t>Стратегия 2014-2017 </a:t>
            </a:r>
            <a:r>
              <a:rPr lang="ru-RU" sz="2400" b="1" dirty="0">
                <a:solidFill>
                  <a:srgbClr val="58AB26"/>
                </a:solidFill>
                <a:latin typeface="Times New Roman"/>
                <a:cs typeface="Times New Roman"/>
              </a:rPr>
              <a:t>гг</a:t>
            </a:r>
            <a:r>
              <a:rPr lang="ru-RU" sz="2400" b="1" dirty="0" smtClean="0">
                <a:solidFill>
                  <a:srgbClr val="58AB26"/>
                </a:solidFill>
                <a:latin typeface="Times New Roman"/>
                <a:cs typeface="Times New Roman"/>
              </a:rPr>
              <a:t>., ключевые показатели</a:t>
            </a:r>
            <a:endParaRPr lang="ru-RU" sz="2400" b="1" dirty="0">
              <a:solidFill>
                <a:srgbClr val="58AB2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07833"/>
              </p:ext>
            </p:extLst>
          </p:nvPr>
        </p:nvGraphicFramePr>
        <p:xfrm>
          <a:off x="179388" y="1125538"/>
          <a:ext cx="8964616" cy="4708428"/>
        </p:xfrm>
        <a:graphic>
          <a:graphicData uri="http://schemas.openxmlformats.org/drawingml/2006/table">
            <a:tbl>
              <a:tblPr/>
              <a:tblGrid>
                <a:gridCol w="3096468"/>
                <a:gridCol w="720080"/>
                <a:gridCol w="576064"/>
                <a:gridCol w="792088"/>
                <a:gridCol w="729379"/>
                <a:gridCol w="435791"/>
                <a:gridCol w="274990"/>
                <a:gridCol w="596592"/>
                <a:gridCol w="195496"/>
                <a:gridCol w="676086"/>
                <a:gridCol w="188010"/>
                <a:gridCol w="683572"/>
              </a:tblGrid>
              <a:tr h="1432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соответствующего года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AB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AB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8AB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AB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AB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8AB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AB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8AB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8AB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5793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Стратегия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2014-1017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Капитал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8,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Активы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Чистые кредиты и лизинг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61,6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75,7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Депозиты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Прибыль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2,17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2,64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3,23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3.95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0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ru-RU"/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AR, RAS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 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10 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AR, IFRS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,%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8 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CAR, Basel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3, %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10,5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 Tier 1, IFRS,%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4,0 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 Tier 1, Basel 3,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 8,5 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0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0"/>
                        </a:lnSpc>
                      </a:pPr>
                      <a:endParaRPr lang="ru-RU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ROAA, %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03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2,63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2,85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3,41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ROAE, %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18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22,13</a:t>
                      </a: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22,15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Родилось детей сотрудников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ragmatica Book" pitchFamily="34" charset="0"/>
                          <a:cs typeface="Arial" pitchFamily="34" charset="0"/>
                        </a:rPr>
                        <a:t>83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7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14" marR="6814" marT="6818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Устойчивый банкинг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8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95001"/>
              </p:ext>
            </p:extLst>
          </p:nvPr>
        </p:nvGraphicFramePr>
        <p:xfrm>
          <a:off x="19050" y="690560"/>
          <a:ext cx="9124950" cy="6167440"/>
        </p:xfrm>
        <a:graphic>
          <a:graphicData uri="http://schemas.openxmlformats.org/drawingml/2006/table">
            <a:tbl>
              <a:tblPr/>
              <a:tblGrid>
                <a:gridCol w="3184525"/>
                <a:gridCol w="594042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Устойчивый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банкинг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41" marR="91441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Лучшая мировая практика</a:t>
                      </a:r>
                    </a:p>
                  </a:txBody>
                  <a:tcPr marL="91441" marR="91441"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Акционеры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EBRD, DEG, Erste, RLB Oo, investment funds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Корпоративное управление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Новая корпоративная культура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Миссия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Стратегия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Бизнес-план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Опыт планирования и стратегическое управление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Управление активами и пассивами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По секторам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клиентам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срокам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 проектам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МСФО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РСБУ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Базель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 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Инвариантность к системам отчетнсти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Управление рисками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Надежная оценка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четкая классификация капитала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Внутренний аудит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Совершенствование системы внутреннего контроля и аудита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Информационные технологии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Внедрение технологий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SAP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Times New Roman" pitchFamily="18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Управление персоналом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Выращивание персонала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Продукты и услуги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МСП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Энергоэффективность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Агробизнес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Ритейл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Отношения с клиентами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Arial" pitchFamily="34" charset="0"/>
                        </a:rPr>
                        <a:t>Развитие клиентов</a:t>
                      </a:r>
                    </a:p>
                  </a:txBody>
                  <a:tcPr marL="91431" marR="91431" marT="45713" marB="4571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Устойчивый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банкинг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8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2844750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879475"/>
            <a:ext cx="8856662" cy="29400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2" descr="H:\Хлам\Отчет по устойчивости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043363"/>
            <a:ext cx="375285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281238" y="5733256"/>
            <a:ext cx="68627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1"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http://www.centrinvest.ru/pdf/sust-report-2012.pdf</a:t>
            </a:r>
            <a:endParaRPr kumimoji="1"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Устойчивый банкинг</a:t>
            </a:r>
          </a:p>
        </p:txBody>
      </p:sp>
    </p:spTree>
    <p:extLst>
      <p:ext uri="{BB962C8B-B14F-4D97-AF65-F5344CB8AC3E}">
        <p14:creationId xmlns:p14="http://schemas.microsoft.com/office/powerpoint/2010/main" val="23206406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1" name="Rectangle 59"/>
          <p:cNvSpPr>
            <a:spLocks noChangeArrowheads="1"/>
          </p:cNvSpPr>
          <p:nvPr/>
        </p:nvSpPr>
        <p:spPr bwMode="auto">
          <a:xfrm>
            <a:off x="-22225" y="26035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Теории кризиса</a:t>
            </a:r>
          </a:p>
        </p:txBody>
      </p:sp>
      <p:sp>
        <p:nvSpPr>
          <p:cNvPr id="75" name="Заголовок 1"/>
          <p:cNvSpPr txBox="1">
            <a:spLocks/>
          </p:cNvSpPr>
          <p:nvPr/>
        </p:nvSpPr>
        <p:spPr bwMode="auto">
          <a:xfrm>
            <a:off x="0" y="188640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FFE100"/>
              </a:solidFill>
              <a:latin typeface="Times New Roman"/>
              <a:cs typeface="Times New Roman"/>
            </a:endParaRPr>
          </a:p>
        </p:txBody>
      </p:sp>
      <p:sp>
        <p:nvSpPr>
          <p:cNvPr id="78" name="Подзаголовок 2"/>
          <p:cNvSpPr txBox="1">
            <a:spLocks/>
          </p:cNvSpPr>
          <p:nvPr/>
        </p:nvSpPr>
        <p:spPr bwMode="auto">
          <a:xfrm>
            <a:off x="611188" y="765175"/>
            <a:ext cx="7604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Деятельность банка «Центр-</a:t>
            </a:r>
            <a:r>
              <a:rPr lang="ru-RU" sz="2800" b="1" dirty="0" err="1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инвест</a:t>
            </a:r>
            <a:r>
              <a:rPr lang="ru-RU" sz="2800" b="1" dirty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en-US" sz="2800" b="1" dirty="0" smtClean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800" b="1" dirty="0" smtClean="0">
                <a:solidFill>
                  <a:srgbClr val="58AB2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58AB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79950"/>
              </p:ext>
            </p:extLst>
          </p:nvPr>
        </p:nvGraphicFramePr>
        <p:xfrm>
          <a:off x="-3" y="1412875"/>
          <a:ext cx="8964490" cy="4917287"/>
        </p:xfrm>
        <a:graphic>
          <a:graphicData uri="http://schemas.openxmlformats.org/drawingml/2006/table">
            <a:tbl>
              <a:tblPr/>
              <a:tblGrid>
                <a:gridCol w="5148067"/>
                <a:gridCol w="1368152"/>
                <a:gridCol w="864096"/>
                <a:gridCol w="731011"/>
                <a:gridCol w="853164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Pragmatica Book" pitchFamily="34" charset="0"/>
                        <a:cs typeface="Arial" pitchFamily="34" charset="0"/>
                      </a:endParaRP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Млрд. Руб.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итогу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2012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9,4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47" marR="91447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47" marR="91447" marT="45732" marB="4573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кредитование реального сектора экономики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8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7.4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47" marR="91447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47" marR="91447" marT="45732" marB="4573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+1,5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дохода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.6</a:t>
                      </a: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100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47" marR="91447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47" marR="91447" marT="45732" marB="4573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Населению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вкладам для населения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</a:t>
                      </a: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28,1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+1,6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Обществу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проекты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7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Парнерам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привлеченным средствам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25,5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+0,2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Поставщикам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0.8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Сотрудникам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оплата труда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1.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+0,1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Государству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Акционерам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дивиденды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0.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26,4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банка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Times New Roman" charset="0"/>
                        </a:rPr>
                        <a:t>2,2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Times New Roman" charset="0"/>
                      </a:endParaRPr>
                    </a:p>
                  </a:txBody>
                  <a:tcPr marL="91458" marR="91458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>
                    <a:lnT w="6350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AB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CD0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80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Устойчивый банкинг</a:t>
            </a:r>
          </a:p>
        </p:txBody>
      </p:sp>
    </p:spTree>
    <p:extLst>
      <p:ext uri="{BB962C8B-B14F-4D97-AF65-F5344CB8AC3E}">
        <p14:creationId xmlns:p14="http://schemas.microsoft.com/office/powerpoint/2010/main" val="31344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21" name="Rectangle 59"/>
          <p:cNvSpPr>
            <a:spLocks noChangeArrowheads="1"/>
          </p:cNvSpPr>
          <p:nvPr/>
        </p:nvSpPr>
        <p:spPr bwMode="auto">
          <a:xfrm>
            <a:off x="-22225" y="26035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Теории кризиса</a:t>
            </a:r>
          </a:p>
        </p:txBody>
      </p:sp>
      <p:sp>
        <p:nvSpPr>
          <p:cNvPr id="75" name="Заголовок 1"/>
          <p:cNvSpPr txBox="1">
            <a:spLocks/>
          </p:cNvSpPr>
          <p:nvPr/>
        </p:nvSpPr>
        <p:spPr bwMode="auto">
          <a:xfrm>
            <a:off x="0" y="188640"/>
            <a:ext cx="8335963" cy="474663"/>
          </a:xfrm>
          <a:prstGeom prst="rect">
            <a:avLst/>
          </a:prstGeom>
          <a:solidFill>
            <a:srgbClr val="5CDE0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800" b="1" dirty="0">
              <a:solidFill>
                <a:srgbClr val="FFE100"/>
              </a:solidFill>
              <a:latin typeface="Times New Roman"/>
              <a:cs typeface="Times New Roman"/>
            </a:endParaRPr>
          </a:p>
        </p:txBody>
      </p:sp>
      <p:pic>
        <p:nvPicPr>
          <p:cNvPr id="80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37288"/>
            <a:ext cx="19764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Прямая соединительная линия 80"/>
          <p:cNvCxnSpPr/>
          <p:nvPr/>
        </p:nvCxnSpPr>
        <p:spPr>
          <a:xfrm>
            <a:off x="2700338" y="6524625"/>
            <a:ext cx="53276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7"/>
          <p:cNvSpPr>
            <a:spLocks noChangeArrowheads="1"/>
          </p:cNvSpPr>
          <p:nvPr/>
        </p:nvSpPr>
        <p:spPr bwMode="auto">
          <a:xfrm>
            <a:off x="251520" y="980728"/>
            <a:ext cx="3816424" cy="7191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Новые вызовы</a:t>
            </a:r>
            <a:endParaRPr lang="ru-RU" sz="24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8"/>
          <p:cNvSpPr>
            <a:spLocks noChangeArrowheads="1"/>
          </p:cNvSpPr>
          <p:nvPr/>
        </p:nvSpPr>
        <p:spPr bwMode="auto">
          <a:xfrm>
            <a:off x="4355976" y="981075"/>
            <a:ext cx="4608512" cy="719138"/>
          </a:xfrm>
          <a:prstGeom prst="roundRect">
            <a:avLst>
              <a:gd name="adj" fmla="val 16667"/>
            </a:avLst>
          </a:prstGeom>
          <a:solidFill>
            <a:srgbClr val="5BCD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Решения банка «Центр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инвест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0"/>
          <p:cNvSpPr>
            <a:spLocks noChangeArrowheads="1"/>
          </p:cNvSpPr>
          <p:nvPr/>
        </p:nvSpPr>
        <p:spPr bwMode="auto">
          <a:xfrm>
            <a:off x="251519" y="2500306"/>
            <a:ext cx="3816425" cy="10007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Волатильность </a:t>
            </a:r>
          </a:p>
          <a:p>
            <a:pPr algn="ctr"/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глобальных рынков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auto">
          <a:xfrm>
            <a:off x="250825" y="3645024"/>
            <a:ext cx="3817119" cy="156992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Стагнация</a:t>
            </a:r>
          </a:p>
          <a:p>
            <a:pPr algn="ctr"/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в российской экономике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3"/>
          <p:cNvSpPr>
            <a:spLocks noChangeArrowheads="1"/>
          </p:cNvSpPr>
          <p:nvPr/>
        </p:nvSpPr>
        <p:spPr bwMode="auto">
          <a:xfrm>
            <a:off x="285721" y="5357826"/>
            <a:ext cx="3782223" cy="79216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Неопределенность реформ</a:t>
            </a:r>
          </a:p>
          <a:p>
            <a:pPr algn="ctr"/>
            <a:r>
              <a:rPr lang="ru-RU" sz="2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инансовых рынков</a:t>
            </a:r>
            <a:endParaRPr lang="ru-RU" sz="2400" b="1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65"/>
          <p:cNvSpPr>
            <a:spLocks noChangeArrowheads="1"/>
          </p:cNvSpPr>
          <p:nvPr/>
        </p:nvSpPr>
        <p:spPr bwMode="auto">
          <a:xfrm>
            <a:off x="4211960" y="5373216"/>
            <a:ext cx="4752528" cy="792162"/>
          </a:xfrm>
          <a:prstGeom prst="roundRect">
            <a:avLst>
              <a:gd name="adj" fmla="val 16667"/>
            </a:avLst>
          </a:prstGeom>
          <a:solidFill>
            <a:srgbClr val="5BCD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Бизнес на основе модели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устойчивого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банкинга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6"/>
          <p:cNvSpPr>
            <a:spLocks noChangeArrowheads="1"/>
          </p:cNvSpPr>
          <p:nvPr/>
        </p:nvSpPr>
        <p:spPr bwMode="auto">
          <a:xfrm>
            <a:off x="4211960" y="3645024"/>
            <a:ext cx="4758588" cy="1641364"/>
          </a:xfrm>
          <a:prstGeom prst="roundRect">
            <a:avLst>
              <a:gd name="adj" fmla="val 16667"/>
            </a:avLst>
          </a:prstGeom>
          <a:solidFill>
            <a:srgbClr val="5BCD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преимуществ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Юга России: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диверсифицированная экономика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предпринимательский потенциал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67"/>
          <p:cNvSpPr>
            <a:spLocks noChangeArrowheads="1"/>
          </p:cNvSpPr>
          <p:nvPr/>
        </p:nvSpPr>
        <p:spPr bwMode="auto">
          <a:xfrm>
            <a:off x="4211960" y="2500306"/>
            <a:ext cx="4752528" cy="1000702"/>
          </a:xfrm>
          <a:prstGeom prst="roundRect">
            <a:avLst>
              <a:gd name="adj" fmla="val 16667"/>
            </a:avLst>
          </a:prstGeom>
          <a:solidFill>
            <a:srgbClr val="5BCD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в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устойчивом  регионе -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Юг  России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Стрелка вниз 16"/>
          <p:cNvSpPr/>
          <p:nvPr/>
        </p:nvSpPr>
        <p:spPr>
          <a:xfrm rot="10800000" flipH="1" flipV="1">
            <a:off x="6372200" y="1772816"/>
            <a:ext cx="679449" cy="642942"/>
          </a:xfrm>
          <a:prstGeom prst="downArrow">
            <a:avLst/>
          </a:prstGeom>
          <a:solidFill>
            <a:srgbClr val="58AB26"/>
          </a:solidFill>
          <a:ln>
            <a:solidFill>
              <a:srgbClr val="057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0800000" flipH="1" flipV="1">
            <a:off x="1619672" y="1772816"/>
            <a:ext cx="679449" cy="642942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Устойчивый банкинг</a:t>
            </a:r>
          </a:p>
        </p:txBody>
      </p:sp>
    </p:spTree>
    <p:extLst>
      <p:ext uri="{BB962C8B-B14F-4D97-AF65-F5344CB8AC3E}">
        <p14:creationId xmlns:p14="http://schemas.microsoft.com/office/powerpoint/2010/main" val="31344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4"/>
          <p:cNvSpPr>
            <a:spLocks noChangeArrowheads="1"/>
          </p:cNvSpPr>
          <p:nvPr/>
        </p:nvSpPr>
        <p:spPr bwMode="auto">
          <a:xfrm rot="10800000">
            <a:off x="1392238" y="2005013"/>
            <a:ext cx="1571625" cy="2000250"/>
          </a:xfrm>
          <a:prstGeom prst="curvedLeftArrow">
            <a:avLst>
              <a:gd name="adj1" fmla="val 33497"/>
              <a:gd name="adj2" fmla="val 88060"/>
              <a:gd name="adj3" fmla="val 2406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891" name="Oval 18"/>
          <p:cNvSpPr>
            <a:spLocks noChangeArrowheads="1"/>
          </p:cNvSpPr>
          <p:nvPr/>
        </p:nvSpPr>
        <p:spPr bwMode="auto">
          <a:xfrm>
            <a:off x="392113" y="2433638"/>
            <a:ext cx="273685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892" name="AutoShape 13"/>
          <p:cNvSpPr>
            <a:spLocks noChangeArrowheads="1"/>
          </p:cNvSpPr>
          <p:nvPr/>
        </p:nvSpPr>
        <p:spPr bwMode="auto">
          <a:xfrm>
            <a:off x="6107113" y="2147888"/>
            <a:ext cx="1357312" cy="1785937"/>
          </a:xfrm>
          <a:prstGeom prst="curvedLeftArrow">
            <a:avLst>
              <a:gd name="adj1" fmla="val 29739"/>
              <a:gd name="adj2" fmla="val 50000"/>
              <a:gd name="adj3" fmla="val 3708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893" name="Oval 19"/>
          <p:cNvSpPr>
            <a:spLocks noChangeArrowheads="1"/>
          </p:cNvSpPr>
          <p:nvPr/>
        </p:nvSpPr>
        <p:spPr bwMode="auto">
          <a:xfrm>
            <a:off x="5892800" y="2362200"/>
            <a:ext cx="273685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895" name="Овал 15"/>
          <p:cNvSpPr>
            <a:spLocks noChangeArrowheads="1"/>
          </p:cNvSpPr>
          <p:nvPr/>
        </p:nvSpPr>
        <p:spPr bwMode="auto">
          <a:xfrm>
            <a:off x="677863" y="2214563"/>
            <a:ext cx="3000375" cy="1143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mtClean="0">
              <a:solidFill>
                <a:srgbClr val="FFFFFF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896" name="Овал 14"/>
          <p:cNvSpPr>
            <a:spLocks noChangeArrowheads="1"/>
          </p:cNvSpPr>
          <p:nvPr/>
        </p:nvSpPr>
        <p:spPr bwMode="auto">
          <a:xfrm>
            <a:off x="5678488" y="2147888"/>
            <a:ext cx="2786062" cy="10715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mtClean="0">
              <a:solidFill>
                <a:srgbClr val="FFFFFF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897" name="Text Box 18"/>
          <p:cNvSpPr txBox="1">
            <a:spLocks noChangeArrowheads="1"/>
          </p:cNvSpPr>
          <p:nvPr/>
        </p:nvSpPr>
        <p:spPr bwMode="auto">
          <a:xfrm>
            <a:off x="-250825" y="2647950"/>
            <a:ext cx="4076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 smtClean="0">
                <a:solidFill>
                  <a:srgbClr val="000000"/>
                </a:solidFill>
              </a:rPr>
              <a:t>Базовые проекты</a:t>
            </a:r>
          </a:p>
          <a:p>
            <a:pPr algn="ctr"/>
            <a:r>
              <a:rPr kumimoji="0" lang="ru-RU" sz="1800" b="1" smtClean="0">
                <a:solidFill>
                  <a:srgbClr val="000000"/>
                </a:solidFill>
              </a:rPr>
              <a:t> Истории успеха</a:t>
            </a:r>
            <a:endParaRPr kumimoji="0" lang="en-US" sz="1800" b="1" smtClean="0">
              <a:solidFill>
                <a:srgbClr val="000000"/>
              </a:solidFill>
            </a:endParaRPr>
          </a:p>
          <a:p>
            <a:pPr algn="ctr"/>
            <a:r>
              <a:rPr kumimoji="0" lang="ru-RU" sz="1800" b="1" smtClean="0">
                <a:solidFill>
                  <a:srgbClr val="000000"/>
                </a:solidFill>
              </a:rPr>
              <a:t>Учебные примеры</a:t>
            </a:r>
          </a:p>
        </p:txBody>
      </p:sp>
      <p:sp>
        <p:nvSpPr>
          <p:cNvPr id="37899" name="AutoShape 7"/>
          <p:cNvSpPr>
            <a:spLocks noChangeArrowheads="1"/>
          </p:cNvSpPr>
          <p:nvPr/>
        </p:nvSpPr>
        <p:spPr bwMode="auto">
          <a:xfrm>
            <a:off x="749300" y="1290638"/>
            <a:ext cx="7704138" cy="79216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smtClean="0">
                <a:solidFill>
                  <a:srgbClr val="0070C0"/>
                </a:solidFill>
                <a:latin typeface="Times New Roman"/>
                <a:ea typeface="Arial" charset="0"/>
                <a:cs typeface="Times New Roman"/>
              </a:rPr>
              <a:t>Модернизация России</a:t>
            </a:r>
          </a:p>
        </p:txBody>
      </p:sp>
      <p:sp>
        <p:nvSpPr>
          <p:cNvPr id="37900" name="AutoShape 8"/>
          <p:cNvSpPr>
            <a:spLocks noChangeArrowheads="1"/>
          </p:cNvSpPr>
          <p:nvPr/>
        </p:nvSpPr>
        <p:spPr bwMode="auto">
          <a:xfrm>
            <a:off x="720725" y="5876925"/>
            <a:ext cx="7704138" cy="7921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charset="0"/>
                <a:ea typeface="Arial" charset="0"/>
                <a:cs typeface="Times New Roman" charset="0"/>
              </a:rPr>
              <a:t>Глобальные рынки</a:t>
            </a:r>
          </a:p>
        </p:txBody>
      </p:sp>
      <p:sp>
        <p:nvSpPr>
          <p:cNvPr id="37901" name="Oval 9"/>
          <p:cNvSpPr>
            <a:spLocks noChangeArrowheads="1"/>
          </p:cNvSpPr>
          <p:nvPr/>
        </p:nvSpPr>
        <p:spPr bwMode="auto">
          <a:xfrm>
            <a:off x="3025775" y="3644900"/>
            <a:ext cx="3095625" cy="1428750"/>
          </a:xfrm>
          <a:prstGeom prst="ellipse">
            <a:avLst/>
          </a:prstGeom>
          <a:solidFill>
            <a:srgbClr val="9FFA2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/>
                <a:ea typeface="Arial" charset="0"/>
                <a:cs typeface="Times New Roman"/>
              </a:rPr>
              <a:t>Хуторская 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/>
                <a:ea typeface="Arial" charset="0"/>
                <a:cs typeface="Times New Roman"/>
              </a:rPr>
              <a:t>модернизация </a:t>
            </a:r>
            <a:br>
              <a:rPr lang="ru-RU" sz="2400" b="1" smtClean="0">
                <a:solidFill>
                  <a:srgbClr val="0070C0"/>
                </a:solidFill>
                <a:latin typeface="Times New Roman"/>
                <a:ea typeface="Arial" charset="0"/>
                <a:cs typeface="Times New Roman"/>
              </a:rPr>
            </a:br>
            <a:r>
              <a:rPr lang="ru-RU" sz="2400" b="1" smtClean="0">
                <a:solidFill>
                  <a:srgbClr val="0070C0"/>
                </a:solidFill>
                <a:latin typeface="Times New Roman"/>
                <a:ea typeface="Arial" charset="0"/>
                <a:cs typeface="Times New Roman"/>
              </a:rPr>
              <a:t>Юга России</a:t>
            </a:r>
          </a:p>
        </p:txBody>
      </p:sp>
      <p:sp>
        <p:nvSpPr>
          <p:cNvPr id="37902" name="AutoShape 13"/>
          <p:cNvSpPr>
            <a:spLocks noChangeArrowheads="1"/>
          </p:cNvSpPr>
          <p:nvPr/>
        </p:nvSpPr>
        <p:spPr bwMode="auto">
          <a:xfrm>
            <a:off x="6265863" y="4079875"/>
            <a:ext cx="1079500" cy="2157413"/>
          </a:xfrm>
          <a:prstGeom prst="curvedLeftArrow">
            <a:avLst>
              <a:gd name="adj1" fmla="val 44032"/>
              <a:gd name="adj2" fmla="val 88056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903" name="Oval 12"/>
          <p:cNvSpPr>
            <a:spLocks noChangeArrowheads="1"/>
          </p:cNvSpPr>
          <p:nvPr/>
        </p:nvSpPr>
        <p:spPr bwMode="auto">
          <a:xfrm>
            <a:off x="6408738" y="4437063"/>
            <a:ext cx="2249487" cy="10810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Конкурентные </a:t>
            </a:r>
            <a:br>
              <a:rPr lang="ru-RU" b="1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</a:br>
            <a:r>
              <a:rPr lang="ru-RU" b="1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товары</a:t>
            </a:r>
          </a:p>
        </p:txBody>
      </p:sp>
      <p:sp>
        <p:nvSpPr>
          <p:cNvPr id="37904" name="AutoShape 14"/>
          <p:cNvSpPr>
            <a:spLocks noChangeArrowheads="1"/>
          </p:cNvSpPr>
          <p:nvPr/>
        </p:nvSpPr>
        <p:spPr bwMode="auto">
          <a:xfrm rot="10800000">
            <a:off x="1908175" y="4005263"/>
            <a:ext cx="1079500" cy="2084387"/>
          </a:xfrm>
          <a:prstGeom prst="curvedLeftArrow">
            <a:avLst>
              <a:gd name="adj1" fmla="val 44026"/>
              <a:gd name="adj2" fmla="val 88061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905" name="Oval 11"/>
          <p:cNvSpPr>
            <a:spLocks noChangeArrowheads="1"/>
          </p:cNvSpPr>
          <p:nvPr/>
        </p:nvSpPr>
        <p:spPr bwMode="auto">
          <a:xfrm>
            <a:off x="576263" y="4581525"/>
            <a:ext cx="2316162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Лучшая мировая </a:t>
            </a:r>
            <a:br>
              <a:rPr lang="ru-RU" b="1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</a:br>
            <a:r>
              <a:rPr lang="ru-RU" b="1" smtClean="0">
                <a:solidFill>
                  <a:srgbClr val="000000"/>
                </a:solidFill>
                <a:latin typeface="Times New Roman"/>
                <a:ea typeface="Arial" charset="0"/>
                <a:cs typeface="Times New Roman"/>
              </a:rPr>
              <a:t>практика</a:t>
            </a:r>
          </a:p>
        </p:txBody>
      </p:sp>
      <p:sp>
        <p:nvSpPr>
          <p:cNvPr id="37906" name="Text Box 17"/>
          <p:cNvSpPr txBox="1">
            <a:spLocks noChangeArrowheads="1"/>
          </p:cNvSpPr>
          <p:nvPr/>
        </p:nvSpPr>
        <p:spPr bwMode="auto">
          <a:xfrm>
            <a:off x="5749925" y="2647950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800" b="1" smtClean="0">
                <a:solidFill>
                  <a:srgbClr val="000000"/>
                </a:solidFill>
                <a:latin typeface="Times New Roman"/>
                <a:cs typeface="Times New Roman"/>
              </a:rPr>
              <a:t>Совершенствование законодательства</a:t>
            </a:r>
          </a:p>
        </p:txBody>
      </p:sp>
      <p:sp>
        <p:nvSpPr>
          <p:cNvPr id="18" name="Стрелка вниз 17"/>
          <p:cNvSpPr/>
          <p:nvPr/>
        </p:nvSpPr>
        <p:spPr>
          <a:xfrm flipH="1" flipV="1">
            <a:off x="3749675" y="2076450"/>
            <a:ext cx="1785938" cy="1571625"/>
          </a:xfrm>
          <a:prstGeom prst="downArrow">
            <a:avLst/>
          </a:prstGeom>
          <a:solidFill>
            <a:srgbClr val="FC3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/>
                <a:ea typeface="Arial" charset="0"/>
                <a:cs typeface="Times New Roman"/>
              </a:rPr>
              <a:t>налоги</a:t>
            </a:r>
          </a:p>
        </p:txBody>
      </p:sp>
      <p:sp>
        <p:nvSpPr>
          <p:cNvPr id="37908" name="Oval 17"/>
          <p:cNvSpPr>
            <a:spLocks noChangeArrowheads="1"/>
          </p:cNvSpPr>
          <p:nvPr/>
        </p:nvSpPr>
        <p:spPr bwMode="auto">
          <a:xfrm>
            <a:off x="576263" y="4581525"/>
            <a:ext cx="2303462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37909" name="Oval 20"/>
          <p:cNvSpPr>
            <a:spLocks noChangeArrowheads="1"/>
          </p:cNvSpPr>
          <p:nvPr/>
        </p:nvSpPr>
        <p:spPr bwMode="auto">
          <a:xfrm>
            <a:off x="6337300" y="4437063"/>
            <a:ext cx="2303463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mtClean="0">
              <a:solidFill>
                <a:srgbClr val="000000"/>
              </a:solidFill>
              <a:latin typeface="Times New Roman"/>
              <a:ea typeface="Arial" charset="0"/>
              <a:cs typeface="Times New Roman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188640"/>
            <a:ext cx="736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Устойчивый банкинг</a:t>
            </a:r>
          </a:p>
        </p:txBody>
      </p:sp>
    </p:spTree>
    <p:extLst>
      <p:ext uri="{BB962C8B-B14F-4D97-AF65-F5344CB8AC3E}">
        <p14:creationId xmlns:p14="http://schemas.microsoft.com/office/powerpoint/2010/main" val="2583046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10189</TotalTime>
  <Words>980</Words>
  <Application>Microsoft Office PowerPoint</Application>
  <PresentationFormat>On-screen Show (4:3)</PresentationFormat>
  <Paragraphs>341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Стратегия устойчивого развития:  опыт банка «Центр-инвест»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Olga Egorova</cp:lastModifiedBy>
  <cp:revision>358</cp:revision>
  <dcterms:created xsi:type="dcterms:W3CDTF">2013-05-07T07:41:30Z</dcterms:created>
  <dcterms:modified xsi:type="dcterms:W3CDTF">2014-03-18T04:22:54Z</dcterms:modified>
</cp:coreProperties>
</file>