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908" r:id="rId3"/>
    <p:sldMasterId id="2147483922" r:id="rId4"/>
    <p:sldMasterId id="2147483924" r:id="rId5"/>
    <p:sldMasterId id="2147483926" r:id="rId6"/>
  </p:sldMasterIdLst>
  <p:notesMasterIdLst>
    <p:notesMasterId r:id="rId16"/>
  </p:notesMasterIdLst>
  <p:handoutMasterIdLst>
    <p:handoutMasterId r:id="rId17"/>
  </p:handoutMasterIdLst>
  <p:sldIdLst>
    <p:sldId id="283" r:id="rId7"/>
    <p:sldId id="397" r:id="rId8"/>
    <p:sldId id="403" r:id="rId9"/>
    <p:sldId id="396" r:id="rId10"/>
    <p:sldId id="402" r:id="rId11"/>
    <p:sldId id="398" r:id="rId12"/>
    <p:sldId id="399" r:id="rId13"/>
    <p:sldId id="400" r:id="rId14"/>
    <p:sldId id="401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71BC"/>
    <a:srgbClr val="B2C1DB"/>
    <a:srgbClr val="2D64A0"/>
    <a:srgbClr val="E00000"/>
    <a:srgbClr val="DBE5F1"/>
    <a:srgbClr val="F29300"/>
    <a:srgbClr val="93CDDD"/>
    <a:srgbClr val="C3D69B"/>
    <a:srgbClr val="0077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3" autoAdjust="0"/>
    <p:restoredTop sz="81029" autoAdjust="0"/>
  </p:normalViewPr>
  <p:slideViewPr>
    <p:cSldViewPr>
      <p:cViewPr>
        <p:scale>
          <a:sx n="100" d="100"/>
          <a:sy n="100" d="100"/>
        </p:scale>
        <p:origin x="-468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102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3.7782598470299848E-2"/>
          <c:y val="0.23397504443950673"/>
          <c:w val="0.94733987193448932"/>
          <c:h val="0.6313815826019331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Объем рынка ипотеки, млрд руб.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38100">
              <a:noFill/>
            </a:ln>
          </c:spPr>
          <c:dPt>
            <c:idx val="6"/>
            <c:spPr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  <a:prstDash val="sysDash"/>
              </a:ln>
            </c:spPr>
          </c:dPt>
          <c:dPt>
            <c:idx val="7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prstDash val="dash"/>
              </a:ln>
            </c:spPr>
          </c:dPt>
          <c:dPt>
            <c:idx val="8"/>
            <c:spPr>
              <a:noFill/>
              <a:ln w="19050">
                <a:solidFill>
                  <a:srgbClr val="0071BC"/>
                </a:solidFill>
                <a:prstDash val="dash"/>
              </a:ln>
            </c:spPr>
          </c:dPt>
          <c:dPt>
            <c:idx val="9"/>
            <c:spPr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rgbClr val="0071BC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2.2905102896215012E-3"/>
                  <c:y val="-1.51566595915698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Val val="1"/>
          </c:dLbls>
          <c:cat>
            <c:strRef>
              <c:f>Sheet1!$A$2:$A$10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 (п)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7"/>
                <c:pt idx="0">
                  <c:v>655.80799999999977</c:v>
                </c:pt>
                <c:pt idx="1">
                  <c:v>152.501</c:v>
                </c:pt>
                <c:pt idx="2">
                  <c:v>380.06099999999986</c:v>
                </c:pt>
                <c:pt idx="3">
                  <c:v>716.94399999999996</c:v>
                </c:pt>
                <c:pt idx="4">
                  <c:v>1031.992</c:v>
                </c:pt>
                <c:pt idx="5">
                  <c:v>1353.7919999999999</c:v>
                </c:pt>
                <c:pt idx="6">
                  <c:v>1556.6679999999999</c:v>
                </c:pt>
              </c:numCache>
            </c:numRef>
          </c:val>
        </c:ser>
        <c:dLbls/>
        <c:gapWidth val="75"/>
        <c:axId val="64277888"/>
        <c:axId val="72619136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Доля ипотечных кредитов на первичную недвижимость, %</c:v>
                </c:pt>
              </c:strCache>
            </c:strRef>
          </c:tx>
          <c:spPr>
            <a:ln w="19050">
              <a:solidFill>
                <a:srgbClr val="FF99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FF9900"/>
                </a:solidFill>
              </a:ln>
            </c:spPr>
          </c:marker>
          <c:dPt>
            <c:idx val="6"/>
            <c:spPr>
              <a:ln w="19050">
                <a:solidFill>
                  <a:srgbClr val="FF9900"/>
                </a:solidFill>
                <a:prstDash val="solid"/>
              </a:ln>
            </c:spPr>
          </c:dPt>
          <c:dPt>
            <c:idx val="7"/>
            <c:marker>
              <c:spPr>
                <a:solidFill>
                  <a:schemeClr val="bg1"/>
                </a:solidFill>
                <a:ln w="19050">
                  <a:solidFill>
                    <a:srgbClr val="FF9900"/>
                  </a:solidFill>
                  <a:prstDash val="solid"/>
                </a:ln>
              </c:spPr>
            </c:marker>
            <c:spPr>
              <a:ln w="19050">
                <a:solidFill>
                  <a:srgbClr val="FF9900"/>
                </a:solidFill>
                <a:prstDash val="solid"/>
              </a:ln>
            </c:spPr>
          </c:dPt>
          <c:dPt>
            <c:idx val="8"/>
            <c:spPr>
              <a:ln w="19050">
                <a:solidFill>
                  <a:srgbClr val="FF9900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3.8503984789313161E-2"/>
                  <c:y val="3.769162055966730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0641461778508485E-2"/>
                  <c:y val="-2.656950301747048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Sheet1!$A$2:$A$10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 (п)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7"/>
                <c:pt idx="0">
                  <c:v>0.2</c:v>
                </c:pt>
                <c:pt idx="1">
                  <c:v>3.0000000000000006E-2</c:v>
                </c:pt>
                <c:pt idx="2">
                  <c:v>9.5000000000000043E-2</c:v>
                </c:pt>
                <c:pt idx="3">
                  <c:v>0.24000000000000005</c:v>
                </c:pt>
                <c:pt idx="4">
                  <c:v>0.24926234893293753</c:v>
                </c:pt>
                <c:pt idx="5">
                  <c:v>0.3000000000000001</c:v>
                </c:pt>
                <c:pt idx="6">
                  <c:v>0.32000000000000012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Доля ипотечных кредитов на вторичную недвижимость, %</c:v>
                </c:pt>
              </c:strCache>
            </c:strRef>
          </c:tx>
          <c:spPr>
            <a:ln w="19050">
              <a:solidFill>
                <a:srgbClr val="0071BC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0071BC"/>
                </a:solidFill>
              </a:ln>
            </c:spPr>
          </c:marker>
          <c:dPt>
            <c:idx val="7"/>
            <c:marker>
              <c:spPr>
                <a:solidFill>
                  <a:schemeClr val="bg1"/>
                </a:solidFill>
                <a:ln w="19050">
                  <a:solidFill>
                    <a:srgbClr val="0071BC"/>
                  </a:solidFill>
                  <a:prstDash val="solid"/>
                </a:ln>
              </c:spPr>
            </c:marker>
            <c:spPr>
              <a:ln w="19050">
                <a:solidFill>
                  <a:srgbClr val="0071BC"/>
                </a:solidFill>
                <a:prstDash val="solid"/>
              </a:ln>
            </c:spPr>
          </c:dPt>
          <c:dPt>
            <c:idx val="8"/>
            <c:spPr>
              <a:ln w="19050">
                <a:solidFill>
                  <a:srgbClr val="0071BC"/>
                </a:solidFill>
                <a:prstDash val="dash"/>
              </a:ln>
            </c:spPr>
          </c:dPt>
          <c:dLbls>
            <c:dLbl>
              <c:idx val="7"/>
              <c:layout>
                <c:manualLayout>
                  <c:x val="-3.8964465708716346E-2"/>
                  <c:y val="4.0054158205690173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2.5671011301774571E-2"/>
                  <c:y val="2.972703511794419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t"/>
            <c:showVal val="1"/>
          </c:dLbls>
          <c:cat>
            <c:strRef>
              <c:f>Sheet1!$A$2:$A$10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 (п)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7"/>
                <c:pt idx="0">
                  <c:v>0.8</c:v>
                </c:pt>
                <c:pt idx="1">
                  <c:v>0.97000000000000008</c:v>
                </c:pt>
                <c:pt idx="2">
                  <c:v>0.90500000000000003</c:v>
                </c:pt>
                <c:pt idx="3">
                  <c:v>0.76000000000000023</c:v>
                </c:pt>
                <c:pt idx="4">
                  <c:v>0.75073765106706269</c:v>
                </c:pt>
                <c:pt idx="5">
                  <c:v>0.70000000000000018</c:v>
                </c:pt>
                <c:pt idx="6">
                  <c:v>0.68000000000000016</c:v>
                </c:pt>
              </c:numCache>
            </c:numRef>
          </c:val>
        </c:ser>
        <c:dLbls/>
        <c:marker val="1"/>
        <c:axId val="72626560"/>
        <c:axId val="72620672"/>
      </c:lineChart>
      <c:catAx>
        <c:axId val="642778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2619136"/>
        <c:crosses val="autoZero"/>
        <c:auto val="1"/>
        <c:lblAlgn val="ctr"/>
        <c:lblOffset val="100"/>
      </c:catAx>
      <c:valAx>
        <c:axId val="72619136"/>
        <c:scaling>
          <c:orientation val="minMax"/>
          <c:max val="1750"/>
          <c:min val="0"/>
        </c:scaling>
        <c:axPos val="l"/>
        <c:numFmt formatCode="#,##0" sourceLinked="1"/>
        <c:majorTickMark val="none"/>
        <c:tickLblPos val="none"/>
        <c:spPr>
          <a:ln>
            <a:noFill/>
          </a:ln>
        </c:spPr>
        <c:crossAx val="64277888"/>
        <c:crosses val="autoZero"/>
        <c:crossBetween val="between"/>
      </c:valAx>
      <c:valAx>
        <c:axId val="72620672"/>
        <c:scaling>
          <c:orientation val="minMax"/>
          <c:max val="1"/>
          <c:min val="0"/>
        </c:scaling>
        <c:axPos val="r"/>
        <c:numFmt formatCode="0%" sourceLinked="1"/>
        <c:majorTickMark val="none"/>
        <c:tickLblPos val="none"/>
        <c:spPr>
          <a:ln>
            <a:noFill/>
          </a:ln>
        </c:spPr>
        <c:crossAx val="72626560"/>
        <c:crosses val="max"/>
        <c:crossBetween val="between"/>
      </c:valAx>
      <c:catAx>
        <c:axId val="72626560"/>
        <c:scaling>
          <c:orientation val="minMax"/>
        </c:scaling>
        <c:delete val="1"/>
        <c:axPos val="b"/>
        <c:numFmt formatCode="General" sourceLinked="1"/>
        <c:tickLblPos val="none"/>
        <c:crossAx val="7262067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1257683406595882"/>
          <c:y val="1.2384292244501015E-2"/>
          <c:w val="0.66744641965010221"/>
          <c:h val="0.14539217864681703"/>
        </c:manualLayout>
      </c:layout>
    </c:legend>
    <c:plotVisOnly val="1"/>
    <c:dispBlanksAs val="gap"/>
  </c:chart>
  <c:txPr>
    <a:bodyPr/>
    <a:lstStyle/>
    <a:p>
      <a:pPr>
        <a:defRPr sz="1000">
          <a:latin typeface="+mj-lt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3173642106464001E-2"/>
          <c:y val="8.9534496167092692E-2"/>
          <c:w val="0.95266371012591444"/>
          <c:h val="0.7860439749118786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Средневзвешенная ставка по кредитам в рублях</c:v>
                </c:pt>
              </c:strCache>
            </c:strRef>
          </c:tx>
          <c:spPr>
            <a:ln w="22225">
              <a:solidFill>
                <a:srgbClr val="FF99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rgbClr val="FF9900"/>
                </a:solidFill>
              </a:ln>
            </c:spPr>
          </c:marker>
          <c:dPt>
            <c:idx val="16"/>
            <c:spPr>
              <a:ln w="22225">
                <a:solidFill>
                  <a:srgbClr val="FF9900"/>
                </a:solidFill>
                <a:prstDash val="solid"/>
              </a:ln>
            </c:spPr>
          </c:dPt>
          <c:dLbls>
            <c:dLblPos val="b"/>
            <c:showVal val="1"/>
          </c:dLbls>
          <c:cat>
            <c:numRef>
              <c:f>Sheet1!$A$2:$A$16</c:f>
              <c:numCache>
                <c:formatCode>mmm\-yy</c:formatCode>
                <c:ptCount val="1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</c:numCache>
            </c:numRef>
          </c:cat>
          <c:val>
            <c:numRef>
              <c:f>Sheet1!$B$2:$B$16</c:f>
              <c:numCache>
                <c:formatCode>0.0%</c:formatCode>
                <c:ptCount val="15"/>
                <c:pt idx="0">
                  <c:v>0.127</c:v>
                </c:pt>
                <c:pt idx="1">
                  <c:v>0.128</c:v>
                </c:pt>
                <c:pt idx="2">
                  <c:v>0.129</c:v>
                </c:pt>
                <c:pt idx="3">
                  <c:v>0.126</c:v>
                </c:pt>
                <c:pt idx="4">
                  <c:v>0.127</c:v>
                </c:pt>
                <c:pt idx="5">
                  <c:v>0.126</c:v>
                </c:pt>
                <c:pt idx="6">
                  <c:v>0.125</c:v>
                </c:pt>
                <c:pt idx="7">
                  <c:v>0.12400000000000001</c:v>
                </c:pt>
                <c:pt idx="8">
                  <c:v>0.12400000000000001</c:v>
                </c:pt>
                <c:pt idx="9">
                  <c:v>0.12300000000000003</c:v>
                </c:pt>
                <c:pt idx="10">
                  <c:v>0.11900000000000002</c:v>
                </c:pt>
                <c:pt idx="11">
                  <c:v>0.12100000000000001</c:v>
                </c:pt>
                <c:pt idx="12">
                  <c:v>0.12300000000000001</c:v>
                </c:pt>
                <c:pt idx="13">
                  <c:v>0.12300000000000001</c:v>
                </c:pt>
                <c:pt idx="14">
                  <c:v>0.12000000000000001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Доходность по ОФЗ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chemeClr val="accent1"/>
                </a:solidFill>
              </a:ln>
            </c:spPr>
          </c:marker>
          <c:dLbls>
            <c:dLblPos val="b"/>
            <c:showVal val="1"/>
          </c:dLbls>
          <c:cat>
            <c:numRef>
              <c:f>Sheet1!$A$2:$A$16</c:f>
              <c:numCache>
                <c:formatCode>mmm\-yy</c:formatCode>
                <c:ptCount val="1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</c:numCache>
            </c:numRef>
          </c:cat>
          <c:val>
            <c:numRef>
              <c:f>Sheet1!$C$2:$C$16</c:f>
              <c:numCache>
                <c:formatCode>0.0%</c:formatCode>
                <c:ptCount val="15"/>
                <c:pt idx="0">
                  <c:v>6.2481000000000009E-2</c:v>
                </c:pt>
                <c:pt idx="1">
                  <c:v>6.3116000000000019E-2</c:v>
                </c:pt>
                <c:pt idx="2">
                  <c:v>6.3597000000000015E-2</c:v>
                </c:pt>
                <c:pt idx="3">
                  <c:v>6.5620999999999999E-2</c:v>
                </c:pt>
                <c:pt idx="4">
                  <c:v>5.9124000000000003E-2</c:v>
                </c:pt>
                <c:pt idx="5">
                  <c:v>6.8297999999999998E-2</c:v>
                </c:pt>
                <c:pt idx="6">
                  <c:v>7.1614000000000011E-2</c:v>
                </c:pt>
                <c:pt idx="7">
                  <c:v>6.6127000000000005E-2</c:v>
                </c:pt>
                <c:pt idx="8">
                  <c:v>6.8839000000000011E-2</c:v>
                </c:pt>
                <c:pt idx="9">
                  <c:v>6.7318000000000017E-2</c:v>
                </c:pt>
                <c:pt idx="10">
                  <c:v>6.7808999999999994E-2</c:v>
                </c:pt>
                <c:pt idx="11">
                  <c:v>7.2966000000000017E-2</c:v>
                </c:pt>
                <c:pt idx="12">
                  <c:v>7.2460000000000024E-2</c:v>
                </c:pt>
                <c:pt idx="13">
                  <c:v>7.9600999999999991E-2</c:v>
                </c:pt>
                <c:pt idx="14">
                  <c:v>9.0000000000000011E-2</c:v>
                </c:pt>
              </c:numCache>
            </c:numRef>
          </c:val>
        </c:ser>
        <c:dLbls/>
        <c:marker val="1"/>
        <c:axId val="72732032"/>
        <c:axId val="72742016"/>
      </c:lineChart>
      <c:dateAx>
        <c:axId val="72732032"/>
        <c:scaling>
          <c:orientation val="minMax"/>
        </c:scaling>
        <c:axPos val="b"/>
        <c:numFmt formatCode="mmm\-yy" sourceLinked="1"/>
        <c:tickLblPos val="nextTo"/>
        <c:txPr>
          <a:bodyPr rot="-1800000" vert="horz"/>
          <a:lstStyle/>
          <a:p>
            <a:pPr>
              <a:defRPr sz="1000"/>
            </a:pPr>
            <a:endParaRPr lang="en-US"/>
          </a:p>
        </c:txPr>
        <c:crossAx val="72742016"/>
        <c:crossesAt val="0"/>
        <c:auto val="1"/>
        <c:lblOffset val="100"/>
        <c:baseTimeUnit val="months"/>
      </c:dateAx>
      <c:valAx>
        <c:axId val="72742016"/>
        <c:scaling>
          <c:orientation val="minMax"/>
          <c:max val="0.2"/>
          <c:min val="0"/>
        </c:scaling>
        <c:axPos val="l"/>
        <c:numFmt formatCode="0.0%" sourceLinked="1"/>
        <c:majorTickMark val="none"/>
        <c:tickLblPos val="none"/>
        <c:spPr>
          <a:ln>
            <a:noFill/>
          </a:ln>
        </c:spPr>
        <c:crossAx val="72732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954565288690525"/>
          <c:y val="8.5701083717970736E-2"/>
          <c:w val="0.7135659589031329"/>
          <c:h val="6.2891496904384392E-2"/>
        </c:manualLayout>
      </c:layout>
      <c:overlay val="1"/>
    </c:legend>
    <c:plotVisOnly val="1"/>
    <c:dispBlanksAs val="gap"/>
  </c:chart>
  <c:txPr>
    <a:bodyPr/>
    <a:lstStyle/>
    <a:p>
      <a:pPr>
        <a:defRPr sz="1100">
          <a:latin typeface="PragmaticaCTT" panose="020B0604040002020204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CD68B9D-C90B-483C-87D1-CFAAF8B7D6A1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7624E2F-9CA2-4846-8FE6-AD4B8D98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33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1EF534A-425B-401F-87A4-F6065A6BE022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6707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5A88DB-39D7-490B-BEF9-67D52A939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976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A88DB-39D7-490B-BEF9-67D52A9396B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A88DB-39D7-490B-BEF9-67D52A9396B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30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A88DB-39D7-490B-BEF9-67D52A9396B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30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A88DB-39D7-490B-BEF9-67D52A9396B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30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A88DB-39D7-490B-BEF9-67D52A9396B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30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A88DB-39D7-490B-BEF9-67D52A9396B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30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A88DB-39D7-490B-BEF9-67D52A9396B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30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A88DB-39D7-490B-BEF9-67D52A9396B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30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A88DB-39D7-490B-BEF9-67D52A9396B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30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rgbClr val="2D64A0"/>
                </a:solidFill>
                <a:latin typeface="PragmaticaCT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048672" cy="12241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PragmaticaCT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2205038"/>
            <a:ext cx="1979613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bg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6F74D7A5-1A88-4764-B3EB-9A180BA2067D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80DED-69D5-4521-B4E9-60D33934C1DE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1" y="1125538"/>
            <a:ext cx="4571999" cy="4032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572001" y="1124744"/>
            <a:ext cx="4571999" cy="4032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0" y="5157192"/>
            <a:ext cx="4572000" cy="1296144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9"/>
          </p:nvPr>
        </p:nvSpPr>
        <p:spPr>
          <a:xfrm>
            <a:off x="4572000" y="5157192"/>
            <a:ext cx="4572000" cy="1296144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20"/>
          </p:nvPr>
        </p:nvSpPr>
        <p:spPr>
          <a:xfrm>
            <a:off x="0" y="836613"/>
            <a:ext cx="4572000" cy="288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PragmaticaCTT" pitchFamily="34" charset="0"/>
              </a:defRPr>
            </a:lvl1pPr>
            <a:lvl2pPr>
              <a:buFontTx/>
              <a:buNone/>
              <a:defRPr sz="1600">
                <a:latin typeface="PragmaticaCTT" pitchFamily="34" charset="0"/>
              </a:defRPr>
            </a:lvl2pPr>
            <a:lvl3pPr>
              <a:buFontTx/>
              <a:buNone/>
              <a:defRPr sz="1600">
                <a:latin typeface="PragmaticaCTT" pitchFamily="34" charset="0"/>
              </a:defRPr>
            </a:lvl3pPr>
            <a:lvl4pPr>
              <a:buFontTx/>
              <a:buNone/>
              <a:defRPr sz="1600">
                <a:latin typeface="PragmaticaCTT" pitchFamily="34" charset="0"/>
              </a:defRPr>
            </a:lvl4pPr>
            <a:lvl5pPr>
              <a:buFontTx/>
              <a:buNone/>
              <a:defRPr sz="1600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Содержимое 21"/>
          <p:cNvSpPr>
            <a:spLocks noGrp="1"/>
          </p:cNvSpPr>
          <p:nvPr>
            <p:ph sz="quarter" idx="21"/>
          </p:nvPr>
        </p:nvSpPr>
        <p:spPr>
          <a:xfrm>
            <a:off x="4572000" y="836712"/>
            <a:ext cx="4572000" cy="288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PragmaticaCTT" pitchFamily="34" charset="0"/>
              </a:defRPr>
            </a:lvl1pPr>
            <a:lvl2pPr>
              <a:buFontTx/>
              <a:buNone/>
              <a:defRPr sz="1600">
                <a:latin typeface="PragmaticaCTT" pitchFamily="34" charset="0"/>
              </a:defRPr>
            </a:lvl2pPr>
            <a:lvl3pPr>
              <a:buFontTx/>
              <a:buNone/>
              <a:defRPr sz="1600">
                <a:latin typeface="PragmaticaCTT" pitchFamily="34" charset="0"/>
              </a:defRPr>
            </a:lvl3pPr>
            <a:lvl4pPr>
              <a:buFontTx/>
              <a:buNone/>
              <a:defRPr sz="1600">
                <a:latin typeface="PragmaticaCTT" pitchFamily="34" charset="0"/>
              </a:defRPr>
            </a:lvl4pPr>
            <a:lvl5pPr>
              <a:buFontTx/>
              <a:buNone/>
              <a:defRPr sz="1600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8" y="966788"/>
            <a:ext cx="8150225" cy="6619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8" y="1628775"/>
            <a:ext cx="8150225" cy="4608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B6F8-7CF7-4157-BAD5-51FFCE0207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1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61F8BCC5-572C-481C-92C1-136C8CA3F4D7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3" y="6462713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07BEC5-C9AE-47D4-9DAB-19BA03A2BE6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639FA91E-59EE-4CD4-8DA6-0DEEF78799C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3" y="6462713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0026C9-EAFA-4C21-9191-BBD7A427F26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C5A95A7F-5EED-496C-8985-D6121C4CD83E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3" y="6462713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CCC06B-C806-4C6E-B104-671B521922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1A113-A3E3-4727-8E76-F3F518658C2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4572000" cy="3601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1">
                <a:latin typeface="PragmaticaCTT" pitchFamily="34" charset="0"/>
              </a:defRPr>
            </a:lvl1pPr>
            <a:lvl2pPr>
              <a:buFontTx/>
              <a:buNone/>
              <a:defRPr sz="1200" b="1">
                <a:latin typeface="PragmaticaCTT" pitchFamily="34" charset="0"/>
              </a:defRPr>
            </a:lvl2pPr>
            <a:lvl3pPr>
              <a:buFontTx/>
              <a:buNone/>
              <a:defRPr sz="1200" b="1">
                <a:latin typeface="PragmaticaCTT" pitchFamily="34" charset="0"/>
              </a:defRPr>
            </a:lvl3pPr>
            <a:lvl4pPr>
              <a:buFontTx/>
              <a:buNone/>
              <a:defRPr sz="1200" b="1">
                <a:latin typeface="PragmaticaCTT" pitchFamily="34" charset="0"/>
              </a:defRPr>
            </a:lvl4pPr>
            <a:lvl5pPr>
              <a:buFontTx/>
              <a:buNone/>
              <a:defRPr sz="12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196752"/>
            <a:ext cx="4572000" cy="237626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Диаграмма 11"/>
          <p:cNvSpPr>
            <a:spLocks noGrp="1"/>
          </p:cNvSpPr>
          <p:nvPr>
            <p:ph type="chart" sz="quarter" idx="17"/>
          </p:nvPr>
        </p:nvSpPr>
        <p:spPr>
          <a:xfrm>
            <a:off x="0" y="3933056"/>
            <a:ext cx="4572000" cy="237626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1"/>
          </p:nvPr>
        </p:nvSpPr>
        <p:spPr>
          <a:xfrm>
            <a:off x="0" y="3573016"/>
            <a:ext cx="4572000" cy="3601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1">
                <a:latin typeface="PragmaticaCTT" pitchFamily="34" charset="0"/>
              </a:defRPr>
            </a:lvl1pPr>
            <a:lvl2pPr>
              <a:buFontTx/>
              <a:buNone/>
              <a:defRPr sz="1200" b="1">
                <a:latin typeface="PragmaticaCTT" pitchFamily="34" charset="0"/>
              </a:defRPr>
            </a:lvl2pPr>
            <a:lvl3pPr>
              <a:buFontTx/>
              <a:buNone/>
              <a:defRPr sz="1200" b="1">
                <a:latin typeface="PragmaticaCTT" pitchFamily="34" charset="0"/>
              </a:defRPr>
            </a:lvl3pPr>
            <a:lvl4pPr>
              <a:buFontTx/>
              <a:buNone/>
              <a:defRPr sz="1200" b="1">
                <a:latin typeface="PragmaticaCTT" pitchFamily="34" charset="0"/>
              </a:defRPr>
            </a:lvl4pPr>
            <a:lvl5pPr>
              <a:buFontTx/>
              <a:buNone/>
              <a:defRPr sz="12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7F7A6-73D5-405F-866B-3F7152AA666A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052736"/>
            <a:ext cx="6156176" cy="252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Диаграмма 11"/>
          <p:cNvSpPr>
            <a:spLocks noGrp="1"/>
          </p:cNvSpPr>
          <p:nvPr>
            <p:ph type="chart" sz="quarter" idx="17"/>
          </p:nvPr>
        </p:nvSpPr>
        <p:spPr>
          <a:xfrm>
            <a:off x="0" y="3789040"/>
            <a:ext cx="6156176" cy="252028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5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9"/>
          </p:nvPr>
        </p:nvSpPr>
        <p:spPr>
          <a:xfrm>
            <a:off x="0" y="3573017"/>
            <a:ext cx="6156176" cy="216024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700000"/>
            <a:ext cx="7772400" cy="82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800" b="1">
                <a:solidFill>
                  <a:srgbClr val="2D64A0"/>
                </a:solidFill>
                <a:latin typeface="PragmaticaCT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PragmaticaCT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0" y="2205038"/>
            <a:ext cx="1979613" cy="360362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0BABAA34-FB62-4D0D-AF9F-7EDFC1B000F1}" type="datetime1">
              <a:rPr lang="ru-RU" smtClean="0">
                <a:solidFill>
                  <a:prstClr val="white"/>
                </a:solidFill>
              </a:rPr>
              <a:pPr>
                <a:defRPr/>
              </a:pPr>
              <a:t>30.05.2014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82235-915D-4538-AA53-950B9B9A1B41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340768"/>
            <a:ext cx="6156176" cy="352839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5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4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400" b="1">
                <a:latin typeface="PragmaticaCTT" pitchFamily="34" charset="0"/>
              </a:defRPr>
            </a:lvl2pPr>
            <a:lvl3pPr>
              <a:defRPr sz="1400" b="1">
                <a:latin typeface="PragmaticaCTT" pitchFamily="34" charset="0"/>
              </a:defRPr>
            </a:lvl3pPr>
            <a:lvl4pPr>
              <a:defRPr sz="1400" b="1">
                <a:latin typeface="PragmaticaCTT" pitchFamily="34" charset="0"/>
              </a:defRPr>
            </a:lvl4pPr>
            <a:lvl5pPr>
              <a:defRPr sz="14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D7D14-BFC9-4616-9E2B-8F1564F12533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аблица 9"/>
          <p:cNvSpPr>
            <a:spLocks noGrp="1"/>
          </p:cNvSpPr>
          <p:nvPr>
            <p:ph type="tbl" sz="quarter" idx="19"/>
          </p:nvPr>
        </p:nvSpPr>
        <p:spPr>
          <a:xfrm>
            <a:off x="0" y="836712"/>
            <a:ext cx="9144000" cy="561662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1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E82008E3-49EA-4777-B72B-0256A6B9F359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3" y="6462713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07BEC5-C9AE-47D4-9DAB-19BA03A2BE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F2BB3-5F37-4F66-A645-44E42167FDB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1" y="1125538"/>
            <a:ext cx="4571999" cy="4032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572001" y="1124744"/>
            <a:ext cx="4571999" cy="4032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0" y="5157192"/>
            <a:ext cx="4572000" cy="1296144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9"/>
          </p:nvPr>
        </p:nvSpPr>
        <p:spPr>
          <a:xfrm>
            <a:off x="4572000" y="5157192"/>
            <a:ext cx="4572000" cy="1296144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20"/>
          </p:nvPr>
        </p:nvSpPr>
        <p:spPr>
          <a:xfrm>
            <a:off x="0" y="836613"/>
            <a:ext cx="4572000" cy="288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PragmaticaCTT" pitchFamily="34" charset="0"/>
              </a:defRPr>
            </a:lvl1pPr>
            <a:lvl2pPr>
              <a:buFontTx/>
              <a:buNone/>
              <a:defRPr sz="1600">
                <a:latin typeface="PragmaticaCTT" pitchFamily="34" charset="0"/>
              </a:defRPr>
            </a:lvl2pPr>
            <a:lvl3pPr>
              <a:buFontTx/>
              <a:buNone/>
              <a:defRPr sz="1600">
                <a:latin typeface="PragmaticaCTT" pitchFamily="34" charset="0"/>
              </a:defRPr>
            </a:lvl3pPr>
            <a:lvl4pPr>
              <a:buFontTx/>
              <a:buNone/>
              <a:defRPr sz="1600">
                <a:latin typeface="PragmaticaCTT" pitchFamily="34" charset="0"/>
              </a:defRPr>
            </a:lvl4pPr>
            <a:lvl5pPr>
              <a:buFontTx/>
              <a:buNone/>
              <a:defRPr sz="1600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Содержимое 21"/>
          <p:cNvSpPr>
            <a:spLocks noGrp="1"/>
          </p:cNvSpPr>
          <p:nvPr>
            <p:ph sz="quarter" idx="21"/>
          </p:nvPr>
        </p:nvSpPr>
        <p:spPr>
          <a:xfrm>
            <a:off x="4572000" y="836712"/>
            <a:ext cx="4572000" cy="288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PragmaticaCTT" pitchFamily="34" charset="0"/>
              </a:defRPr>
            </a:lvl1pPr>
            <a:lvl2pPr>
              <a:buFontTx/>
              <a:buNone/>
              <a:defRPr sz="1600">
                <a:latin typeface="PragmaticaCTT" pitchFamily="34" charset="0"/>
              </a:defRPr>
            </a:lvl2pPr>
            <a:lvl3pPr>
              <a:buFontTx/>
              <a:buNone/>
              <a:defRPr sz="1600">
                <a:latin typeface="PragmaticaCTT" pitchFamily="34" charset="0"/>
              </a:defRPr>
            </a:lvl3pPr>
            <a:lvl4pPr>
              <a:buFontTx/>
              <a:buNone/>
              <a:defRPr sz="1600">
                <a:latin typeface="PragmaticaCTT" pitchFamily="34" charset="0"/>
              </a:defRPr>
            </a:lvl4pPr>
            <a:lvl5pPr>
              <a:buFontTx/>
              <a:buNone/>
              <a:defRPr sz="1600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340768"/>
            <a:ext cx="3024336" cy="16561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E00000"/>
              </a:buClr>
              <a:buFont typeface="Wingdings" pitchFamily="2" charset="2"/>
              <a:buChar char="n"/>
              <a:defRPr sz="1600" b="1">
                <a:latin typeface="PragmaticaCTT" pitchFamily="34" charset="0"/>
              </a:defRPr>
            </a:lvl1pPr>
            <a:lvl2pPr marL="541338" indent="-276225">
              <a:buClr>
                <a:srgbClr val="2D64A0"/>
              </a:buClr>
              <a:buFont typeface="Wingdings 3" pitchFamily="18" charset="2"/>
              <a:buNone/>
              <a:defRPr sz="1600" b="1">
                <a:latin typeface="PragmaticaCTT" pitchFamily="34" charset="0"/>
              </a:defRPr>
            </a:lvl2pPr>
            <a:lvl3pPr>
              <a:buClr>
                <a:srgbClr val="E00000"/>
              </a:buClr>
              <a:buFont typeface="Wingdings" pitchFamily="2" charset="2"/>
              <a:buChar char="n"/>
              <a:defRPr sz="1600">
                <a:latin typeface="PragmaticaCTT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endParaRPr lang="en-US" dirty="0" smtClean="0"/>
          </a:p>
          <a:p>
            <a:pPr lvl="0"/>
            <a:endParaRPr lang="ru-RU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A06A-545F-42B9-B031-E0E50D88063B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0C82B-BAAC-4975-95D3-AA89AB1EEB6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01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A5E3-866F-4C41-B9EE-C7DDF670EED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4DBE4-DE17-4919-BAAB-C1051BD33A9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516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340768"/>
            <a:ext cx="3024336" cy="16561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E00000"/>
              </a:buClr>
              <a:buFont typeface="Wingdings" pitchFamily="2" charset="2"/>
              <a:buChar char="n"/>
              <a:defRPr sz="1600" b="1">
                <a:latin typeface="PragmaticaCTT" pitchFamily="34" charset="0"/>
              </a:defRPr>
            </a:lvl1pPr>
            <a:lvl2pPr marL="541338" indent="-276225">
              <a:buClr>
                <a:srgbClr val="2D64A0"/>
              </a:buClr>
              <a:buFont typeface="Wingdings 3" pitchFamily="18" charset="2"/>
              <a:buNone/>
              <a:defRPr sz="1600" b="1">
                <a:latin typeface="PragmaticaCTT" pitchFamily="34" charset="0"/>
              </a:defRPr>
            </a:lvl2pPr>
            <a:lvl3pPr>
              <a:buClr>
                <a:srgbClr val="E00000"/>
              </a:buClr>
              <a:buFont typeface="Wingdings" pitchFamily="2" charset="2"/>
              <a:buChar char="n"/>
              <a:defRPr sz="1600">
                <a:latin typeface="PragmaticaCTT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endParaRPr lang="en-US" dirty="0" smtClean="0"/>
          </a:p>
          <a:p>
            <a:pPr lvl="0"/>
            <a:endParaRPr lang="ru-RU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CE5C-717B-471F-B1D7-9CD636D478C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1171-7E03-4C5C-B2A3-C96AAA944198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21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1560" y="2564905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rgbClr val="2D64A0"/>
                </a:solidFill>
                <a:latin typeface="PragmaticaCT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048672" cy="12241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PragmaticaCT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" y="2205037"/>
            <a:ext cx="1979613" cy="36036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bg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651E66F3-5803-4C8C-9836-7EC7C404D668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212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4BEB8C-0224-4C2F-A26F-C04410EC7460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7F0DCF-F830-417D-A7AA-C54752A513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95290" y="1125539"/>
            <a:ext cx="8353425" cy="496728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chemeClr val="accent2"/>
              </a:buClr>
              <a:buFont typeface="Arial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Courier New" pitchFamily="49" charset="0"/>
              <a:buChar char="o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509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5523BC34-1ABE-4048-A24A-BFD17188841F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F5D3D5-D5DC-49CF-8859-5B0B91774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80E01-3E33-4C87-B052-5C85A5E60AB8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052736"/>
            <a:ext cx="6156176" cy="252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Диаграмма 11"/>
          <p:cNvSpPr>
            <a:spLocks noGrp="1"/>
          </p:cNvSpPr>
          <p:nvPr>
            <p:ph type="chart" sz="quarter" idx="17"/>
          </p:nvPr>
        </p:nvSpPr>
        <p:spPr>
          <a:xfrm>
            <a:off x="0" y="3789040"/>
            <a:ext cx="6156176" cy="252028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5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9"/>
          </p:nvPr>
        </p:nvSpPr>
        <p:spPr>
          <a:xfrm>
            <a:off x="0" y="3573017"/>
            <a:ext cx="6156176" cy="216024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B5EF7E50-7A54-4489-9E9D-5EB9BD58D9AF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3" y="6462713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0026C9-EAFA-4C21-9191-BBD7A427F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DA092E0A-9A57-428E-A08F-516F6FF1DF2E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3" y="6462713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CCC06B-C806-4C6E-B104-671B521922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39513-58C8-4B75-9266-02E0615D1D10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4572000" cy="3601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1">
                <a:latin typeface="PragmaticaCTT" pitchFamily="34" charset="0"/>
              </a:defRPr>
            </a:lvl1pPr>
            <a:lvl2pPr>
              <a:buFontTx/>
              <a:buNone/>
              <a:defRPr sz="1200" b="1">
                <a:latin typeface="PragmaticaCTT" pitchFamily="34" charset="0"/>
              </a:defRPr>
            </a:lvl2pPr>
            <a:lvl3pPr>
              <a:buFontTx/>
              <a:buNone/>
              <a:defRPr sz="1200" b="1">
                <a:latin typeface="PragmaticaCTT" pitchFamily="34" charset="0"/>
              </a:defRPr>
            </a:lvl3pPr>
            <a:lvl4pPr>
              <a:buFontTx/>
              <a:buNone/>
              <a:defRPr sz="1200" b="1">
                <a:latin typeface="PragmaticaCTT" pitchFamily="34" charset="0"/>
              </a:defRPr>
            </a:lvl4pPr>
            <a:lvl5pPr>
              <a:buFontTx/>
              <a:buNone/>
              <a:defRPr sz="12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196752"/>
            <a:ext cx="4572000" cy="237626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Диаграмма 11"/>
          <p:cNvSpPr>
            <a:spLocks noGrp="1"/>
          </p:cNvSpPr>
          <p:nvPr>
            <p:ph type="chart" sz="quarter" idx="17"/>
          </p:nvPr>
        </p:nvSpPr>
        <p:spPr>
          <a:xfrm>
            <a:off x="0" y="3933056"/>
            <a:ext cx="4572000" cy="237626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1"/>
          </p:nvPr>
        </p:nvSpPr>
        <p:spPr>
          <a:xfrm>
            <a:off x="0" y="3573016"/>
            <a:ext cx="4572000" cy="3601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1">
                <a:latin typeface="PragmaticaCTT" pitchFamily="34" charset="0"/>
              </a:defRPr>
            </a:lvl1pPr>
            <a:lvl2pPr>
              <a:buFontTx/>
              <a:buNone/>
              <a:defRPr sz="1200" b="1">
                <a:latin typeface="PragmaticaCTT" pitchFamily="34" charset="0"/>
              </a:defRPr>
            </a:lvl2pPr>
            <a:lvl3pPr>
              <a:buFontTx/>
              <a:buNone/>
              <a:defRPr sz="1200" b="1">
                <a:latin typeface="PragmaticaCTT" pitchFamily="34" charset="0"/>
              </a:defRPr>
            </a:lvl3pPr>
            <a:lvl4pPr>
              <a:buFontTx/>
              <a:buNone/>
              <a:defRPr sz="1200" b="1">
                <a:latin typeface="PragmaticaCTT" pitchFamily="34" charset="0"/>
              </a:defRPr>
            </a:lvl4pPr>
            <a:lvl5pPr>
              <a:buFontTx/>
              <a:buNone/>
              <a:defRPr sz="12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64B49-CBAA-427F-8D43-05AE19A0580E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052736"/>
            <a:ext cx="6156176" cy="252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Диаграмма 11"/>
          <p:cNvSpPr>
            <a:spLocks noGrp="1"/>
          </p:cNvSpPr>
          <p:nvPr>
            <p:ph type="chart" sz="quarter" idx="17"/>
          </p:nvPr>
        </p:nvSpPr>
        <p:spPr>
          <a:xfrm>
            <a:off x="0" y="3789040"/>
            <a:ext cx="6156176" cy="252028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5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9"/>
          </p:nvPr>
        </p:nvSpPr>
        <p:spPr>
          <a:xfrm>
            <a:off x="0" y="3573017"/>
            <a:ext cx="6156176" cy="216024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700000"/>
            <a:ext cx="7772400" cy="82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800" b="1">
                <a:solidFill>
                  <a:srgbClr val="2D64A0"/>
                </a:solidFill>
                <a:latin typeface="PragmaticaCT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PragmaticaCT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0" y="2205038"/>
            <a:ext cx="1979613" cy="360362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5607550F-73F5-413A-9D2B-0B3078BC2B24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9F793-1C71-41A1-9016-AE9A7BBCC441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340768"/>
            <a:ext cx="6156176" cy="352839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5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4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400" b="1">
                <a:latin typeface="PragmaticaCTT" pitchFamily="34" charset="0"/>
              </a:defRPr>
            </a:lvl2pPr>
            <a:lvl3pPr>
              <a:defRPr sz="1400" b="1">
                <a:latin typeface="PragmaticaCTT" pitchFamily="34" charset="0"/>
              </a:defRPr>
            </a:lvl3pPr>
            <a:lvl4pPr>
              <a:defRPr sz="1400" b="1">
                <a:latin typeface="PragmaticaCTT" pitchFamily="34" charset="0"/>
              </a:defRPr>
            </a:lvl4pPr>
            <a:lvl5pPr>
              <a:defRPr sz="14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7BD2E-A118-496D-8BB0-0F12F4C4F738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аблица 9"/>
          <p:cNvSpPr>
            <a:spLocks noGrp="1"/>
          </p:cNvSpPr>
          <p:nvPr>
            <p:ph type="tbl" sz="quarter" idx="19"/>
          </p:nvPr>
        </p:nvSpPr>
        <p:spPr>
          <a:xfrm>
            <a:off x="0" y="836712"/>
            <a:ext cx="9144000" cy="561662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2555875"/>
            <a:chOff x="0" y="0"/>
            <a:chExt cx="9144000" cy="2556419"/>
          </a:xfrm>
        </p:grpSpPr>
        <p:pic>
          <p:nvPicPr>
            <p:cNvPr id="1028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1423" y="0"/>
              <a:ext cx="3418649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79712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98095" y="0"/>
              <a:ext cx="2545905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2" y="0"/>
              <a:ext cx="1525430" cy="2287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Parallelogram 11"/>
            <p:cNvSpPr/>
            <p:nvPr/>
          </p:nvSpPr>
          <p:spPr bwMode="auto">
            <a:xfrm rot="10800000">
              <a:off x="0" y="2232500"/>
              <a:ext cx="9144000" cy="323919"/>
            </a:xfrm>
            <a:prstGeom prst="parallelogram">
              <a:avLst>
                <a:gd name="adj" fmla="val 0"/>
              </a:avLst>
            </a:prstGeom>
            <a:solidFill>
              <a:srgbClr val="F2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027" name="Picture 16" descr="C:\Оксана Маникеева\ЛОГОТИП\DeltaCredit_SocG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250" y="5754688"/>
            <a:ext cx="295275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418263"/>
            <a:ext cx="91440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13" descr="C:\Оксана Маникеева\ЛОГОТИП\Лого SG.T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27113" y="6524625"/>
            <a:ext cx="12414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C:\Оксана Маникеева\ЛОГОТИП\DeltaCredit_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9313" y="6470650"/>
            <a:ext cx="12604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001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2138" y="-3175"/>
            <a:ext cx="12954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5650" y="0"/>
            <a:ext cx="16748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1413" y="0"/>
            <a:ext cx="7477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arallelogram 14"/>
          <p:cNvSpPr/>
          <p:nvPr/>
        </p:nvSpPr>
        <p:spPr bwMode="auto">
          <a:xfrm rot="10800000">
            <a:off x="0" y="765175"/>
            <a:ext cx="4427538" cy="71438"/>
          </a:xfrm>
          <a:prstGeom prst="parallelogram">
            <a:avLst>
              <a:gd name="adj" fmla="val 1852"/>
            </a:avLst>
          </a:prstGeom>
          <a:solidFill>
            <a:srgbClr val="F2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19931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>
          <a:xfrm>
            <a:off x="0" y="6453188"/>
            <a:ext cx="9715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5E191A1A-6FE2-4E22-862B-BC49F67ACEF5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748713" y="6448425"/>
            <a:ext cx="395287" cy="409575"/>
          </a:xfrm>
          <a:prstGeom prst="rect">
            <a:avLst/>
          </a:prstGeom>
          <a:solidFill>
            <a:srgbClr val="2D64A0"/>
          </a:solidFill>
          <a:ln>
            <a:solidFill>
              <a:srgbClr val="2D64A0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07A6BB41-1D47-47BD-8DC1-88DD8149E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1" r:id="rId4"/>
    <p:sldLayoutId id="2147483883" r:id="rId5"/>
    <p:sldLayoutId id="2147483884" r:id="rId6"/>
    <p:sldLayoutId id="2147483885" r:id="rId7"/>
    <p:sldLayoutId id="2147483890" r:id="rId8"/>
    <p:sldLayoutId id="2147483891" r:id="rId9"/>
    <p:sldLayoutId id="2147483894" r:id="rId10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418263"/>
            <a:ext cx="91440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13" descr="C:\Оксана Маникеева\ЛОГОТИП\Лого SG.T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7113" y="6524625"/>
            <a:ext cx="12414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C:\Оксана Маникеева\ЛОГОТИП\DeltaCredit_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9313" y="6470650"/>
            <a:ext cx="12604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001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32138" y="-3175"/>
            <a:ext cx="12954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5650" y="0"/>
            <a:ext cx="16748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11413" y="0"/>
            <a:ext cx="7477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arallelogram 14"/>
          <p:cNvSpPr/>
          <p:nvPr/>
        </p:nvSpPr>
        <p:spPr bwMode="auto">
          <a:xfrm rot="10800000">
            <a:off x="0" y="765175"/>
            <a:ext cx="4427538" cy="71438"/>
          </a:xfrm>
          <a:prstGeom prst="parallelogram">
            <a:avLst>
              <a:gd name="adj" fmla="val 1852"/>
            </a:avLst>
          </a:prstGeom>
          <a:solidFill>
            <a:srgbClr val="F2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19931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>
          <a:xfrm>
            <a:off x="0" y="6453188"/>
            <a:ext cx="9715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7A733AA1-6FC9-4900-950D-72AA7C4DDF22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30.05.2014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748713" y="6448425"/>
            <a:ext cx="395287" cy="409575"/>
          </a:xfrm>
          <a:prstGeom prst="rect">
            <a:avLst/>
          </a:prstGeom>
          <a:solidFill>
            <a:srgbClr val="2D64A0"/>
          </a:solidFill>
          <a:ln>
            <a:solidFill>
              <a:srgbClr val="2D64A0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07A6BB41-1D47-47BD-8DC1-88DD8149EC2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9" r:id="rId10"/>
    <p:sldLayoutId id="2147483920" r:id="rId11"/>
    <p:sldLayoutId id="2147483921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801424" y="1"/>
            <a:ext cx="3418649" cy="22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34799" r="7292"/>
          <a:stretch>
            <a:fillRect/>
          </a:stretch>
        </p:blipFill>
        <p:spPr bwMode="auto">
          <a:xfrm>
            <a:off x="0" y="1"/>
            <a:ext cx="1979712" cy="22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r="25529"/>
          <a:stretch>
            <a:fillRect/>
          </a:stretch>
        </p:blipFill>
        <p:spPr bwMode="auto">
          <a:xfrm>
            <a:off x="6598097" y="1"/>
            <a:ext cx="2545905" cy="22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3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5220072" y="0"/>
            <a:ext cx="1525430" cy="228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arallelogram 11"/>
          <p:cNvSpPr/>
          <p:nvPr/>
        </p:nvSpPr>
        <p:spPr bwMode="auto">
          <a:xfrm rot="10800000">
            <a:off x="0" y="2232025"/>
            <a:ext cx="9144000" cy="323851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" name="Picture 16" descr="C:\Оксана Маникеева\ЛОГОТИП\DeltaCredit_SocG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250" y="5754688"/>
            <a:ext cx="295275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681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418264"/>
            <a:ext cx="9144000" cy="349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13" descr="C:\Оксана Маникеева\ЛОГОТИП\Лого SG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115" y="6524626"/>
            <a:ext cx="12414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C:\Оксана Маникеева\ЛОГОТИП\DeltaCredit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9315" y="6470650"/>
            <a:ext cx="1260475" cy="38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719932" y="6638132"/>
            <a:ext cx="4333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>
          <a:xfrm>
            <a:off x="0" y="6453189"/>
            <a:ext cx="9715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4">
                    <a:lumMod val="60000"/>
                    <a:lumOff val="40000"/>
                  </a:schemeClr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FD073B9B-4AD2-4411-A338-C3C476F31045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748715" y="6448426"/>
            <a:ext cx="395287" cy="409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AB7F0DCF-F830-417D-A7AA-C54752A513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8263D-4B72-450A-8824-37C03663454C}" type="datetime1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30.05.2014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55576" y="3212976"/>
            <a:ext cx="7772400" cy="115212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2D64A0"/>
                </a:solidFill>
                <a:latin typeface="PragmaticaCT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РЫНКА ИПОТЕЧНОГО ЖИЛИЩНОГО КРЕДИТОВАНИЯ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ПЕРСПЕКТИВЫ ЕГО РАЗВИТИЯ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80000" cy="1584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D6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Озеров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2D6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</a:t>
            </a:r>
            <a:r>
              <a:rPr lang="ru-RU" sz="1600" dirty="0" smtClean="0">
                <a:solidFill>
                  <a:srgbClr val="2D6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Правления банка </a:t>
            </a:r>
            <a:r>
              <a:rPr lang="en-US" sz="1600" dirty="0" smtClean="0">
                <a:solidFill>
                  <a:srgbClr val="2D6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DeltaCredit</a:t>
            </a:r>
          </a:p>
          <a:p>
            <a:pPr eaLnBrk="1" hangingPunct="1">
              <a:spcBef>
                <a:spcPts val="0"/>
              </a:spcBef>
            </a:pPr>
            <a:endParaRPr lang="en-US" sz="1000" dirty="0" smtClean="0">
              <a:solidFill>
                <a:srgbClr val="2D64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897" y="6237312"/>
            <a:ext cx="6300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+mj-lt"/>
              </a:rPr>
              <a:t>Источник: </a:t>
            </a:r>
            <a:r>
              <a:rPr lang="ru-RU" sz="800" dirty="0">
                <a:solidFill>
                  <a:prstClr val="black"/>
                </a:solidFill>
                <a:latin typeface="+mj-lt"/>
                <a:cs typeface="Arial" charset="0"/>
              </a:rPr>
              <a:t>данные ЦБ РФ, </a:t>
            </a:r>
            <a:r>
              <a:rPr lang="ru-RU" sz="800" dirty="0" smtClean="0">
                <a:solidFill>
                  <a:prstClr val="black"/>
                </a:solidFill>
                <a:latin typeface="+mj-lt"/>
                <a:cs typeface="Arial" charset="0"/>
              </a:rPr>
              <a:t>аналитического центра АИЖК, расчеты отдела исследований и аналитики рынка </a:t>
            </a:r>
            <a:r>
              <a:rPr lang="en-US" sz="800" dirty="0" smtClean="0">
                <a:solidFill>
                  <a:prstClr val="black"/>
                </a:solidFill>
                <a:latin typeface="+mj-lt"/>
                <a:cs typeface="Arial" charset="0"/>
              </a:rPr>
              <a:t>DeltaCredit</a:t>
            </a:r>
            <a:r>
              <a:rPr lang="ru-RU" sz="800" dirty="0">
                <a:solidFill>
                  <a:prstClr val="black"/>
                </a:solidFill>
                <a:latin typeface="+mj-lt"/>
                <a:cs typeface="Arial" charset="0"/>
              </a:rPr>
              <a:t>.</a:t>
            </a:r>
            <a:r>
              <a:rPr lang="ru-RU" sz="800" dirty="0" smtClean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  <a:endParaRPr lang="ru-RU" sz="800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1981480753"/>
              </p:ext>
            </p:extLst>
          </p:nvPr>
        </p:nvGraphicFramePr>
        <p:xfrm>
          <a:off x="467544" y="908720"/>
          <a:ext cx="856895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15" y="188640"/>
            <a:ext cx="894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1BC"/>
                </a:solidFill>
                <a:latin typeface="+mj-lt"/>
              </a:rPr>
              <a:t>Рынок ипотечного кредитования РФ</a:t>
            </a:r>
            <a:endParaRPr lang="ru-RU" sz="2400" dirty="0">
              <a:solidFill>
                <a:srgbClr val="0071BC"/>
              </a:solidFill>
              <a:latin typeface="+mj-lt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53189"/>
            <a:ext cx="971550" cy="404812"/>
          </a:xfrm>
        </p:spPr>
        <p:txBody>
          <a:bodyPr/>
          <a:lstStyle/>
          <a:p>
            <a:pPr>
              <a:defRPr/>
            </a:pPr>
            <a:fld id="{5C9C67D4-207F-4ABB-AC8D-EB577530F5A0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5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897" y="6237312"/>
            <a:ext cx="6300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+mj-lt"/>
              </a:rPr>
              <a:t>Источник: </a:t>
            </a:r>
            <a:r>
              <a:rPr lang="ru-RU" sz="800" dirty="0">
                <a:solidFill>
                  <a:prstClr val="black"/>
                </a:solidFill>
                <a:latin typeface="+mj-lt"/>
                <a:cs typeface="Arial" charset="0"/>
              </a:rPr>
              <a:t>данные ЦБ РФ, </a:t>
            </a:r>
            <a:r>
              <a:rPr lang="ru-RU" sz="800" dirty="0" smtClean="0">
                <a:solidFill>
                  <a:prstClr val="black"/>
                </a:solidFill>
                <a:latin typeface="+mj-lt"/>
                <a:cs typeface="Arial" charset="0"/>
              </a:rPr>
              <a:t>аналитического центра АИЖК, расчеты отдела исследований и аналитики рынка </a:t>
            </a:r>
            <a:r>
              <a:rPr lang="en-US" sz="800" dirty="0" smtClean="0">
                <a:solidFill>
                  <a:prstClr val="black"/>
                </a:solidFill>
                <a:latin typeface="+mj-lt"/>
                <a:cs typeface="Arial" charset="0"/>
              </a:rPr>
              <a:t>DeltaCredit</a:t>
            </a:r>
            <a:r>
              <a:rPr lang="ru-RU" sz="800" dirty="0">
                <a:solidFill>
                  <a:prstClr val="black"/>
                </a:solidFill>
                <a:latin typeface="+mj-lt"/>
                <a:cs typeface="Arial" charset="0"/>
              </a:rPr>
              <a:t>.</a:t>
            </a:r>
            <a:r>
              <a:rPr lang="ru-RU" sz="800" dirty="0" smtClean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  <a:endParaRPr lang="ru-RU" sz="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5" y="188640"/>
            <a:ext cx="894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1BC"/>
                </a:solidFill>
                <a:latin typeface="+mj-lt"/>
              </a:rPr>
              <a:t>Рынок ипотечного кредитования РФ</a:t>
            </a:r>
            <a:endParaRPr lang="ru-RU" sz="2400" dirty="0">
              <a:solidFill>
                <a:srgbClr val="0071BC"/>
              </a:solidFill>
              <a:latin typeface="+mj-lt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53189"/>
            <a:ext cx="971550" cy="404812"/>
          </a:xfrm>
        </p:spPr>
        <p:txBody>
          <a:bodyPr/>
          <a:lstStyle/>
          <a:p>
            <a:pPr>
              <a:defRPr/>
            </a:pPr>
            <a:fld id="{5C9C67D4-207F-4ABB-AC8D-EB577530F5A0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15" y="5229200"/>
            <a:ext cx="88567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293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+mj-lt"/>
              </a:rPr>
              <a:t>По итогам 2013 года объем выданных кредитов составил 1 353,9 млрд руб., что на 31,2% выше, чем в 2012 году</a:t>
            </a:r>
            <a:r>
              <a:rPr lang="en-US" sz="1200" dirty="0" smtClean="0">
                <a:latin typeface="+mj-lt"/>
              </a:rPr>
              <a:t/>
            </a:r>
            <a:br>
              <a:rPr lang="en-US" sz="1200" dirty="0" smtClean="0">
                <a:latin typeface="+mj-lt"/>
              </a:rPr>
            </a:br>
            <a:r>
              <a:rPr lang="ru-RU" sz="1200" dirty="0" smtClean="0">
                <a:latin typeface="+mj-lt"/>
              </a:rPr>
              <a:t> (1 032,0 млрд руб.).</a:t>
            </a:r>
            <a:endParaRPr lang="en-US" sz="1200" dirty="0" smtClean="0"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293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+mj-lt"/>
              </a:rPr>
              <a:t>В </a:t>
            </a:r>
            <a:r>
              <a:rPr lang="en-US" sz="1200" dirty="0" smtClean="0">
                <a:latin typeface="+mj-lt"/>
              </a:rPr>
              <a:t>1 </a:t>
            </a:r>
            <a:r>
              <a:rPr lang="ru-RU" sz="1200" dirty="0" smtClean="0">
                <a:latin typeface="+mj-lt"/>
              </a:rPr>
              <a:t>квартале 2014 года объем рынка составил 334,7 млрд руб., что на 47% превышает показатели прошлого года.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0728"/>
            <a:ext cx="8707437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83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897" y="6237312"/>
            <a:ext cx="6300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+mj-lt"/>
              </a:rPr>
              <a:t>Источник: </a:t>
            </a:r>
            <a:r>
              <a:rPr lang="ru-RU" sz="800" dirty="0">
                <a:solidFill>
                  <a:prstClr val="black"/>
                </a:solidFill>
                <a:latin typeface="+mj-lt"/>
                <a:cs typeface="Arial" charset="0"/>
              </a:rPr>
              <a:t>данные ЦБ РФ, М</a:t>
            </a:r>
            <a:r>
              <a:rPr lang="ru-RU" sz="800" dirty="0" smtClean="0">
                <a:solidFill>
                  <a:prstClr val="black"/>
                </a:solidFill>
                <a:latin typeface="+mj-lt"/>
                <a:cs typeface="Arial" charset="0"/>
              </a:rPr>
              <a:t>инэкономразвития и аналитики рынка </a:t>
            </a:r>
            <a:r>
              <a:rPr lang="en-US" sz="800" dirty="0" smtClean="0">
                <a:solidFill>
                  <a:prstClr val="black"/>
                </a:solidFill>
                <a:latin typeface="+mj-lt"/>
                <a:cs typeface="Arial" charset="0"/>
              </a:rPr>
              <a:t>DeltaCredit</a:t>
            </a:r>
            <a:r>
              <a:rPr lang="ru-RU" sz="800" dirty="0">
                <a:solidFill>
                  <a:prstClr val="black"/>
                </a:solidFill>
                <a:latin typeface="+mj-lt"/>
                <a:cs typeface="Arial" charset="0"/>
              </a:rPr>
              <a:t>.</a:t>
            </a:r>
            <a:r>
              <a:rPr lang="ru-RU" sz="800" dirty="0" smtClean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  <a:endParaRPr lang="ru-RU" sz="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5" y="188640"/>
            <a:ext cx="894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1BC"/>
                </a:solidFill>
                <a:latin typeface="+mj-lt"/>
              </a:rPr>
              <a:t>Стратегия развития ипотечного кредитования РФ </a:t>
            </a:r>
            <a:r>
              <a:rPr lang="ru-RU" sz="2400" smtClean="0">
                <a:solidFill>
                  <a:srgbClr val="0071BC"/>
                </a:solidFill>
                <a:latin typeface="+mj-lt"/>
              </a:rPr>
              <a:t>– 2030</a:t>
            </a:r>
            <a:endParaRPr lang="ru-RU" sz="2400" dirty="0">
              <a:solidFill>
                <a:srgbClr val="0071BC"/>
              </a:solidFill>
              <a:latin typeface="+mj-lt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53189"/>
            <a:ext cx="971550" cy="404812"/>
          </a:xfrm>
        </p:spPr>
        <p:txBody>
          <a:bodyPr/>
          <a:lstStyle/>
          <a:p>
            <a:pPr>
              <a:defRPr/>
            </a:pPr>
            <a:fld id="{68865BEC-D29A-4AC0-AD1E-8EC7EA66EFE6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007030"/>
              </p:ext>
            </p:extLst>
          </p:nvPr>
        </p:nvGraphicFramePr>
        <p:xfrm>
          <a:off x="323526" y="908720"/>
          <a:ext cx="8496942" cy="465436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20282"/>
                <a:gridCol w="996110"/>
                <a:gridCol w="996110"/>
                <a:gridCol w="996110"/>
                <a:gridCol w="996110"/>
                <a:gridCol w="996110"/>
                <a:gridCol w="996110"/>
              </a:tblGrid>
              <a:tr h="593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Целевые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2012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latin typeface="PragmaticaCTT" panose="020B0604040002020204" pitchFamily="34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ragmaticaCTT" pitchFamily="34" charset="0"/>
                        </a:rPr>
                        <a:t>(страт.)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2012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PragmaticaCTT" pitchFamily="34" charset="0"/>
                        </a:rPr>
                        <a:t>2013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PragmaticaCTT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PragmaticaCTT" pitchFamily="34" charset="0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ragmaticaCTT" pitchFamily="34" charset="0"/>
                        </a:rPr>
                        <a:t>2015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PragmaticaCTT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ragmaticaCTT" pitchFamily="34" charset="0"/>
                        </a:rPr>
                        <a:t>(страт.)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ragmaticaCTT" pitchFamily="34" charset="0"/>
                        </a:rPr>
                        <a:t>2020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latin typeface="PragmaticaCTT" pitchFamily="34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ragmaticaCTT" pitchFamily="34" charset="0"/>
                        </a:rPr>
                        <a:t>(страт.)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ragmaticaCTT" pitchFamily="34" charset="0"/>
                        </a:rPr>
                        <a:t>2030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latin typeface="PragmaticaCTT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ragmaticaCTT" pitchFamily="34" charset="0"/>
                        </a:rPr>
                        <a:t>(страт.)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91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  <a:t>Количество выдаваемых в год ипотечных жилищных кредитов (тыс. штук)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490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692</a:t>
                      </a:r>
                      <a:endParaRPr lang="ru-RU" sz="1200" b="0" i="1" u="none" strike="noStrike" dirty="0" smtClean="0">
                        <a:solidFill>
                          <a:schemeClr val="tx1"/>
                        </a:solidFill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741</a:t>
                      </a:r>
                      <a:endParaRPr lang="ru-RU" sz="1200" b="0" u="none" strike="noStrike" dirty="0" smtClean="0">
                        <a:solidFill>
                          <a:schemeClr val="tx1"/>
                        </a:solidFill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868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873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691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  <a:t>Доля сделок с ипотекой на рынке жилья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  <a:t>%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</a:rPr>
                        <a:t>21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9525" marR="9525" marT="9524" marB="0" anchor="ctr"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</a:rPr>
                        <a:t>25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785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  <a:t>Отношение задолженности по ипотечным жилищным кредитам к валовому внутреннему продукту </a:t>
                      </a:r>
                      <a:b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  <a:t>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  <a:t>%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3,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15,5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10173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  <a:t>Превышение среднего уровня процентной ставки по ипотечному жилищному кредиту (в рублях) над индексом потребительских цен, +/- процентных пунктов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+3,3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+5,7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+5,9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+2,5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  <a:t>Доля ипотеки, финансируемой за счет выпуска ипотечных ценных бумаг в общем объеме ипотеки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PragmaticaCTT" pitchFamily="34" charset="0"/>
                        </a:rPr>
                        <a:t>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PragmaticaCT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PragmaticaCTT" panose="020B0604040002020204" pitchFamily="34" charset="0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dirty="0" smtClean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</a:rPr>
                        <a:t>10,4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</a:rPr>
                        <a:t>50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</a:rPr>
                        <a:t>55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PragmaticaCTT" panose="020B0604040002020204" pitchFamily="34" charset="0"/>
                        </a:rPr>
                        <a:t>66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055312" y="4941168"/>
            <a:ext cx="5968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55312" y="4005064"/>
            <a:ext cx="5968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8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14" y="21382"/>
            <a:ext cx="8948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1BC"/>
                </a:solidFill>
                <a:latin typeface="+mj-lt"/>
              </a:rPr>
              <a:t>Динамика средневзвешенной ставки по кредитам в рублях</a:t>
            </a:r>
          </a:p>
          <a:p>
            <a:r>
              <a:rPr lang="ru-RU" sz="2400" dirty="0" smtClean="0">
                <a:solidFill>
                  <a:srgbClr val="0071BC"/>
                </a:solidFill>
                <a:latin typeface="+mj-lt"/>
              </a:rPr>
              <a:t>и ставки доходности ОФЗ</a:t>
            </a:r>
            <a:endParaRPr lang="ru-RU" sz="2400" dirty="0">
              <a:solidFill>
                <a:srgbClr val="0071BC"/>
              </a:solidFill>
              <a:latin typeface="+mj-lt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53189"/>
            <a:ext cx="971550" cy="404812"/>
          </a:xfrm>
        </p:spPr>
        <p:txBody>
          <a:bodyPr/>
          <a:lstStyle/>
          <a:p>
            <a:pPr>
              <a:defRPr/>
            </a:pPr>
            <a:fld id="{ED4A780C-2DB2-4252-9FCA-7396F20E914C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189136" y="5248522"/>
            <a:ext cx="6191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altLang="ru-RU" sz="1600" dirty="0"/>
              <a:t>Средневзвешенная рыночная ставка </a:t>
            </a:r>
            <a:r>
              <a:rPr lang="ru-RU" altLang="ru-RU" sz="1600" dirty="0" smtClean="0"/>
              <a:t>снизилась на </a:t>
            </a:r>
            <a:r>
              <a:rPr lang="en-US" altLang="ru-RU" sz="1600" dirty="0" smtClean="0"/>
              <a:t>7</a:t>
            </a:r>
            <a:r>
              <a:rPr lang="ru-RU" altLang="ru-RU" sz="1600" dirty="0" smtClean="0"/>
              <a:t>0 </a:t>
            </a:r>
            <a:r>
              <a:rPr lang="ru-RU" altLang="ru-RU" sz="1600" dirty="0" err="1" smtClean="0"/>
              <a:t>б.п</a:t>
            </a:r>
            <a:r>
              <a:rPr lang="ru-RU" altLang="ru-RU" sz="1600" dirty="0" smtClean="0"/>
              <a:t>., при этом доходность </a:t>
            </a:r>
            <a:r>
              <a:rPr lang="ru-RU" altLang="ru-RU" sz="1600" dirty="0"/>
              <a:t>ОФЗ (3-5 лет) выросла на </a:t>
            </a:r>
            <a:r>
              <a:rPr lang="en-US" altLang="ru-RU" sz="1600" dirty="0" smtClean="0"/>
              <a:t>2</a:t>
            </a:r>
            <a:r>
              <a:rPr lang="ru-RU" altLang="ru-RU" sz="1600" dirty="0" smtClean="0"/>
              <a:t>80-</a:t>
            </a:r>
            <a:r>
              <a:rPr lang="en-US" altLang="ru-RU" sz="1600" dirty="0" smtClean="0"/>
              <a:t>3</a:t>
            </a:r>
            <a:r>
              <a:rPr lang="ru-RU" altLang="ru-RU" sz="1600" dirty="0" smtClean="0"/>
              <a:t>00 </a:t>
            </a:r>
            <a:r>
              <a:rPr lang="ru-RU" altLang="ru-RU" sz="1600" dirty="0" err="1"/>
              <a:t>б.п</a:t>
            </a:r>
            <a:r>
              <a:rPr lang="ru-RU" altLang="ru-RU" sz="1600" dirty="0" smtClean="0"/>
              <a:t>.</a:t>
            </a:r>
          </a:p>
          <a:p>
            <a:endParaRPr lang="ru-RU" altLang="ru-RU" sz="16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3981491461"/>
              </p:ext>
            </p:extLst>
          </p:nvPr>
        </p:nvGraphicFramePr>
        <p:xfrm>
          <a:off x="135953" y="980728"/>
          <a:ext cx="876587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53189"/>
            <a:ext cx="971550" cy="404812"/>
          </a:xfrm>
        </p:spPr>
        <p:txBody>
          <a:bodyPr/>
          <a:lstStyle/>
          <a:p>
            <a:pPr>
              <a:defRPr/>
            </a:pPr>
            <a:fld id="{70DB36D6-96A5-4D99-B476-0926C5324D14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0015" y="188640"/>
            <a:ext cx="894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>
                <a:solidFill>
                  <a:srgbClr val="0071BC"/>
                </a:solidFill>
              </a:rPr>
              <a:t>ИЦБ – нерыночный характер размещений</a:t>
            </a:r>
            <a:endParaRPr lang="ru-RU" sz="2400" dirty="0">
              <a:solidFill>
                <a:srgbClr val="0071B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908" y="5733256"/>
            <a:ext cx="620214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/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/>
              <a:t>ИЦБ Банка </a:t>
            </a:r>
            <a:r>
              <a:rPr lang="ru-RU" sz="1200" b="1" dirty="0" err="1" smtClean="0"/>
              <a:t>ДельтаКредит</a:t>
            </a:r>
            <a:r>
              <a:rPr lang="ru-RU" sz="1200" b="1" dirty="0" smtClean="0"/>
              <a:t> и Абсолют Банка являются наиболее торгуемыми</a:t>
            </a: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/>
              <a:t>Ликвидность выпусков остальных эмитентов необходимо увеличивать</a:t>
            </a:r>
            <a:endParaRPr lang="ru-RU" sz="1100" dirty="0" smtClean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61174" y="836712"/>
            <a:ext cx="7671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>
                <a:solidFill>
                  <a:srgbClr val="FF9900"/>
                </a:solidFill>
                <a:latin typeface="PragmaticaCTT" panose="020B0604040002020204" pitchFamily="34" charset="0"/>
              </a:rPr>
              <a:t>Ипотечные облигации, выпущенные в 2013-2014 </a:t>
            </a:r>
            <a:r>
              <a:rPr lang="ru-RU" b="1" dirty="0" err="1">
                <a:solidFill>
                  <a:srgbClr val="FF9900"/>
                </a:solidFill>
                <a:latin typeface="PragmaticaCTT" panose="020B0604040002020204" pitchFamily="34" charset="0"/>
              </a:rPr>
              <a:t>гг</a:t>
            </a:r>
            <a:endParaRPr lang="ru-RU" b="1" dirty="0">
              <a:solidFill>
                <a:srgbClr val="FF9900"/>
              </a:solidFill>
              <a:latin typeface="PragmaticaCTT" panose="020B06040400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7679211"/>
              </p:ext>
            </p:extLst>
          </p:nvPr>
        </p:nvGraphicFramePr>
        <p:xfrm>
          <a:off x="519459" y="1196752"/>
          <a:ext cx="8229600" cy="4529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405"/>
                <a:gridCol w="1152128"/>
                <a:gridCol w="1368152"/>
                <a:gridCol w="1230060"/>
                <a:gridCol w="1650855"/>
              </a:tblGrid>
              <a:tr h="4223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PragmaticaCTT" panose="020B0604040002020204" pitchFamily="34" charset="0"/>
                        </a:rPr>
                        <a:t>Эмитент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PragmaticaCTT" panose="020B0604040002020204" pitchFamily="34" charset="0"/>
                        </a:rPr>
                        <a:t>Дата эмиссии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PragmaticaCTT" panose="020B0604040002020204" pitchFamily="34" charset="0"/>
                        </a:rPr>
                        <a:t>Суммарный объем вторичных торгов, руб.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PragmaticaCTT" panose="020B0604040002020204" pitchFamily="34" charset="0"/>
                        </a:rPr>
                        <a:t>Количество дней вторичных торгов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PragmaticaCTT" panose="020B0604040002020204" pitchFamily="34" charset="0"/>
                        </a:rPr>
                        <a:t>Выпущены по программе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PragmaticaCTT" panose="020B0604040002020204" pitchFamily="34" charset="0"/>
                        </a:rPr>
                        <a:t>АИЖК (+)/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PragmaticaCTT" panose="020B0604040002020204" pitchFamily="34" charset="0"/>
                        </a:rPr>
                        <a:t>вне программы (-)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"ИА Фора"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05.03.2013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136 400 000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(+)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"Ипотечный агент Абсолют 1"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29.03.2013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3 661 545 000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"ИА Возрождение 2"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02.04.2013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2 802 000 000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(+)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 dirty="0" err="1">
                          <a:effectLst/>
                          <a:latin typeface="PragmaticaCTT" panose="020B0604040002020204" pitchFamily="34" charset="0"/>
                        </a:rPr>
                        <a:t>ДельтаКредит</a:t>
                      </a:r>
                      <a:r>
                        <a:rPr lang="ru-RU" sz="1100" b="1" u="none" strike="noStrike" dirty="0">
                          <a:effectLst/>
                          <a:latin typeface="PragmaticaCTT" panose="020B0604040002020204" pitchFamily="34" charset="0"/>
                        </a:rPr>
                        <a:t> 11ИП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 dirty="0">
                          <a:effectLst/>
                          <a:latin typeface="PragmaticaCTT" panose="020B0604040002020204" pitchFamily="34" charset="0"/>
                        </a:rPr>
                        <a:t>02.04.2013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 dirty="0">
                          <a:effectLst/>
                          <a:latin typeface="PragmaticaCTT" panose="020B0604040002020204" pitchFamily="34" charset="0"/>
                        </a:rPr>
                        <a:t>5 168 000 000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PragmaticaCTT" panose="020B0604040002020204" pitchFamily="34" charset="0"/>
                        </a:rPr>
                        <a:t>57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PragmaticaCTT" panose="020B0604040002020204" pitchFamily="34" charset="0"/>
                        </a:rPr>
                        <a:t>(+)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ВТБ24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23.05.2013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сделок 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"Ипотечный агент Райффайзен 01"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21.06.2013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сделок 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"ИА ПСБ 2013"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28.06.2013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18 958 000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(+)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 dirty="0" err="1">
                          <a:effectLst/>
                          <a:latin typeface="PragmaticaCTT" panose="020B0604040002020204" pitchFamily="34" charset="0"/>
                        </a:rPr>
                        <a:t>ДельтаКредит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  <a:latin typeface="PragmaticaCTT" panose="020B0604040002020204" pitchFamily="34" charset="0"/>
                        </a:rPr>
                        <a:t>10.07.2013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 dirty="0">
                          <a:effectLst/>
                          <a:latin typeface="PragmaticaCTT" panose="020B0604040002020204" pitchFamily="34" charset="0"/>
                        </a:rPr>
                        <a:t>3 317 732 000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PragmaticaCTT" panose="020B0604040002020204" pitchFamily="34" charset="0"/>
                        </a:rPr>
                        <a:t>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"Ипотечный агент ХМБ-1"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19.07.2013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4 426 100 000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"Ипотечный агент АИЖК 2013-1"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27.08.2013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16 464 011 000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>
                          <a:effectLst/>
                          <a:latin typeface="PragmaticaCTT" panose="020B0604040002020204" pitchFamily="34" charset="0"/>
                        </a:rPr>
                        <a:t>ДельтаКредит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  <a:latin typeface="PragmaticaCTT" panose="020B0604040002020204" pitchFamily="34" charset="0"/>
                        </a:rPr>
                        <a:t>05.09.2013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  <a:latin typeface="PragmaticaCTT" panose="020B0604040002020204" pitchFamily="34" charset="0"/>
                        </a:rPr>
                        <a:t>1 798 955 000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PragmaticaCTT" panose="020B0604040002020204" pitchFamily="34" charset="0"/>
                        </a:rPr>
                        <a:t>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"Ипотечный агент Открытие-1"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13.09.2013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1 016 686 000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"ИА ИТБ 2013"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12.11.2013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564 000 000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(+)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"Ипотечный агент АИЖК 2011-1"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12.12.2013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сделок 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"Ипотечный агент ВТБ24-2"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12-13.12.2013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40 000 000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ВТБ24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18.12.2013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сделок 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"Ипотечный агент Абсолют 2"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20.12.2013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1 133 005 000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(-)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"Восточно-сибирский ИА 2012"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24.12.2013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194 000 000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(+)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"Первый Санкт-Петербургский ИА"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24.12.2013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сделок 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(+)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"ИА ТКБ-1"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27.12.2013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сделок 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(+)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ЗАО "ИА АТБ 2"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19.02.2014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сделок 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PragmaticaCTT" panose="020B0604040002020204" pitchFamily="34" charset="0"/>
                        </a:rPr>
                        <a:t>(+)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  <a:tr h="14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>
                          <a:effectLst/>
                          <a:latin typeface="PragmaticaCTT" panose="020B0604040002020204" pitchFamily="34" charset="0"/>
                        </a:rPr>
                        <a:t>ДельтаКредит 14ИП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  <a:latin typeface="PragmaticaCTT" panose="020B0604040002020204" pitchFamily="34" charset="0"/>
                        </a:rPr>
                        <a:t>27.03.2014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 dirty="0">
                          <a:effectLst/>
                          <a:latin typeface="PragmaticaCTT" panose="020B0604040002020204" pitchFamily="34" charset="0"/>
                        </a:rPr>
                        <a:t>сделок нет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PragmaticaCTT" panose="020B0604040002020204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PragmaticaCTT" panose="020B0604040002020204" pitchFamily="34" charset="0"/>
                        </a:rPr>
                        <a:t>(+)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ragmaticaCTT" panose="020B0604040002020204" pitchFamily="34" charset="0"/>
                      </a:endParaRPr>
                    </a:p>
                  </a:txBody>
                  <a:tcPr marL="7410" marR="7410" marT="741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1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53189"/>
            <a:ext cx="971550" cy="404812"/>
          </a:xfrm>
        </p:spPr>
        <p:txBody>
          <a:bodyPr/>
          <a:lstStyle/>
          <a:p>
            <a:pPr>
              <a:defRPr/>
            </a:pPr>
            <a:fld id="{696F9BB7-5E77-4A59-944E-5E2493B002F1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0015" y="188640"/>
            <a:ext cx="894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>
                <a:solidFill>
                  <a:srgbClr val="0071BC"/>
                </a:solidFill>
              </a:rPr>
              <a:t>Возможные </a:t>
            </a:r>
            <a:r>
              <a:rPr lang="ru-RU" altLang="ru-RU" sz="2400" dirty="0">
                <a:solidFill>
                  <a:srgbClr val="0071BC"/>
                </a:solidFill>
              </a:rPr>
              <a:t>источники ликвидности для ипотечного </a:t>
            </a:r>
            <a:r>
              <a:rPr lang="ru-RU" altLang="ru-RU" sz="2400" dirty="0" smtClean="0">
                <a:solidFill>
                  <a:srgbClr val="0071BC"/>
                </a:solidFill>
              </a:rPr>
              <a:t>рынка</a:t>
            </a:r>
            <a:endParaRPr lang="ru-RU" sz="2400" dirty="0">
              <a:solidFill>
                <a:srgbClr val="0071B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1346212"/>
              </p:ext>
            </p:extLst>
          </p:nvPr>
        </p:nvGraphicFramePr>
        <p:xfrm>
          <a:off x="395536" y="980728"/>
          <a:ext cx="8280920" cy="5040558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120680"/>
                <a:gridCol w="2160240"/>
              </a:tblGrid>
              <a:tr h="5363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PragmaticaCTT" panose="020B0604040002020204" pitchFamily="34" charset="0"/>
                        </a:rPr>
                        <a:t>Объемы ипотеки в России</a:t>
                      </a:r>
                      <a:endParaRPr lang="ru-RU" sz="16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36386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Сумма основного долга по ипотечным кредитам (на 31.12.2013г.)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648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536386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Прогноз суммы основного долга по ипотечным кредитам (на 2014г.)</a:t>
                      </a:r>
                      <a:endParaRPr lang="ru-RU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119</a:t>
                      </a:r>
                      <a:endParaRPr lang="ru-RU" sz="1400" b="0" dirty="0"/>
                    </a:p>
                  </a:txBody>
                  <a:tcPr anchor="ctr">
                    <a:noFill/>
                  </a:tcPr>
                </a:tc>
              </a:tr>
              <a:tr h="536386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Прогноз объема выдаваемых ипотечных кредитов в млрд </a:t>
                      </a:r>
                      <a:r>
                        <a:rPr lang="ru-RU" sz="1400" b="0" dirty="0" err="1" smtClean="0"/>
                        <a:t>руб</a:t>
                      </a:r>
                      <a:r>
                        <a:rPr lang="en-US" sz="1400" b="0" dirty="0" smtClean="0"/>
                        <a:t>.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557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5363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PragmaticaCTT" panose="020B0604040002020204" pitchFamily="34" charset="0"/>
                        </a:rPr>
                        <a:t>Объем средств ЦБ РФ в банках и пенсионных накоплений</a:t>
                      </a:r>
                      <a:endParaRPr lang="ru-RU" sz="16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749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Объем пенсионных накоплений ПФР, </a:t>
                      </a:r>
                    </a:p>
                    <a:p>
                      <a:pPr algn="l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размещенных в управляющих компаниях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1902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536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Прогноз объема пенсионных накоплений в НПФ (на 2014г.)</a:t>
                      </a:r>
                      <a:endParaRPr lang="ru-RU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1 369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 </a:t>
                      </a:r>
                      <a:endParaRPr lang="ru-RU" sz="1400" b="0" dirty="0"/>
                    </a:p>
                  </a:txBody>
                  <a:tcPr anchor="ctr">
                    <a:noFill/>
                  </a:tcPr>
                </a:tc>
              </a:tr>
              <a:tr h="5363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 общий объем средств НПФ и ПФР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3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271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36386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Средства ЦБ РФ, предоставленные банкам (на 01.03.2014г.)</a:t>
                      </a:r>
                      <a:endParaRPr lang="ru-RU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agmaticaCTT" panose="020B0604040002020204" pitchFamily="34" charset="0"/>
                        </a:rPr>
                        <a:t>152</a:t>
                      </a:r>
                      <a:endParaRPr lang="ru-RU" sz="1400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30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53189"/>
            <a:ext cx="971550" cy="404812"/>
          </a:xfrm>
        </p:spPr>
        <p:txBody>
          <a:bodyPr/>
          <a:lstStyle/>
          <a:p>
            <a:pPr>
              <a:defRPr/>
            </a:pPr>
            <a:fld id="{7D190438-5ACD-41D5-87F2-79CE95CF396C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0015" y="188640"/>
            <a:ext cx="894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>
                <a:solidFill>
                  <a:srgbClr val="0071BC"/>
                </a:solidFill>
              </a:rPr>
              <a:t>Меры </a:t>
            </a:r>
            <a:r>
              <a:rPr lang="ru-RU" altLang="ru-RU" sz="2400" dirty="0">
                <a:solidFill>
                  <a:srgbClr val="0071BC"/>
                </a:solidFill>
              </a:rPr>
              <a:t>по обеспечению ликвидности для ипотечного </a:t>
            </a:r>
            <a:r>
              <a:rPr lang="ru-RU" altLang="ru-RU" sz="2400" dirty="0" smtClean="0">
                <a:solidFill>
                  <a:srgbClr val="0071BC"/>
                </a:solidFill>
              </a:rPr>
              <a:t>рынка</a:t>
            </a:r>
            <a:endParaRPr lang="ru-RU" sz="2400" dirty="0">
              <a:solidFill>
                <a:srgbClr val="0071B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41277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+mj-lt"/>
              </a:rPr>
              <a:t> Запуск </a:t>
            </a:r>
            <a:r>
              <a:rPr lang="ru-RU" dirty="0">
                <a:latin typeface="+mj-lt"/>
              </a:rPr>
              <a:t>инструментов рефинансирования ЦБ под обеспечение ипотечными ценными бумагами на срок от 3-х </a:t>
            </a:r>
            <a:r>
              <a:rPr lang="ru-RU" dirty="0" smtClean="0">
                <a:latin typeface="+mj-lt"/>
              </a:rPr>
              <a:t>лет</a:t>
            </a:r>
            <a:endParaRPr lang="en-US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endParaRPr lang="ru-RU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+mj-lt"/>
              </a:rPr>
              <a:t> Меры </a:t>
            </a:r>
            <a:r>
              <a:rPr lang="ru-RU" dirty="0">
                <a:latin typeface="+mj-lt"/>
              </a:rPr>
              <a:t>по стимулированию размещения пенсионных накоплений в </a:t>
            </a:r>
            <a:r>
              <a:rPr lang="ru-RU" dirty="0" smtClean="0">
                <a:latin typeface="+mj-lt"/>
              </a:rPr>
              <a:t>ИЦБ</a:t>
            </a:r>
            <a:endParaRPr lang="en-US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+mj-lt"/>
              </a:rPr>
              <a:t> Установление </a:t>
            </a:r>
            <a:r>
              <a:rPr lang="ru-RU" dirty="0">
                <a:latin typeface="+mj-lt"/>
              </a:rPr>
              <a:t>налоговой ставки в размере 0% на доход в виде процентов по ИЦБ сроком свыше 3-х лет</a:t>
            </a: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endParaRPr lang="ru-RU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+mj-lt"/>
              </a:rPr>
              <a:t> Увеличение </a:t>
            </a:r>
            <a:r>
              <a:rPr lang="ru-RU" dirty="0">
                <a:latin typeface="+mj-lt"/>
              </a:rPr>
              <a:t>частоты и объема программ АИЖК по покупке ИЦБ со снижением маржи по ставке к значению ОФЗ до 100 </a:t>
            </a:r>
            <a:r>
              <a:rPr lang="ru-RU" dirty="0" err="1">
                <a:latin typeface="+mj-lt"/>
              </a:rPr>
              <a:t>б.п</a:t>
            </a:r>
            <a:r>
              <a:rPr lang="ru-RU" dirty="0">
                <a:latin typeface="+mj-lt"/>
              </a:rPr>
              <a:t>. для облигаций с инвестиционным рейтингом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1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53189"/>
            <a:ext cx="971550" cy="404812"/>
          </a:xfrm>
        </p:spPr>
        <p:txBody>
          <a:bodyPr/>
          <a:lstStyle/>
          <a:p>
            <a:pPr>
              <a:defRPr/>
            </a:pPr>
            <a:fld id="{522118A7-D37B-497E-8100-94D16E3F5BDE}" type="datetime1">
              <a:rPr lang="ru-RU" smtClean="0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0015" y="44624"/>
            <a:ext cx="8948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>
                <a:solidFill>
                  <a:srgbClr val="0071BC"/>
                </a:solidFill>
              </a:rPr>
              <a:t>Информационная </a:t>
            </a:r>
            <a:r>
              <a:rPr lang="ru-RU" altLang="ru-RU" sz="2400" dirty="0">
                <a:solidFill>
                  <a:srgbClr val="0071BC"/>
                </a:solidFill>
              </a:rPr>
              <a:t>поддержка, популяризация </a:t>
            </a:r>
            <a:endParaRPr lang="ru-RU" altLang="ru-RU" sz="2400" dirty="0" smtClean="0">
              <a:solidFill>
                <a:srgbClr val="0071BC"/>
              </a:solidFill>
            </a:endParaRPr>
          </a:p>
          <a:p>
            <a:r>
              <a:rPr lang="ru-RU" altLang="ru-RU" sz="2400" dirty="0" smtClean="0">
                <a:solidFill>
                  <a:srgbClr val="0071BC"/>
                </a:solidFill>
              </a:rPr>
              <a:t>и </a:t>
            </a:r>
            <a:r>
              <a:rPr lang="ru-RU" altLang="ru-RU" sz="2400" dirty="0">
                <a:solidFill>
                  <a:srgbClr val="0071BC"/>
                </a:solidFill>
              </a:rPr>
              <a:t>ликбез в отношении </a:t>
            </a:r>
            <a:r>
              <a:rPr lang="ru-RU" altLang="ru-RU" sz="2400" dirty="0" smtClean="0">
                <a:solidFill>
                  <a:srgbClr val="0071BC"/>
                </a:solidFill>
              </a:rPr>
              <a:t>ИЦБ</a:t>
            </a:r>
            <a:endParaRPr lang="ru-RU" sz="2400" dirty="0">
              <a:solidFill>
                <a:srgbClr val="0071B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052736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9900"/>
              </a:buClr>
              <a:defRPr/>
            </a:pPr>
            <a:r>
              <a:rPr lang="ru-RU" sz="1600" b="1" dirty="0" smtClean="0">
                <a:latin typeface="+mj-lt"/>
              </a:rPr>
              <a:t>Со </a:t>
            </a:r>
            <a:r>
              <a:rPr lang="ru-RU" sz="1600" b="1" dirty="0">
                <a:latin typeface="+mj-lt"/>
              </a:rPr>
              <a:t>стороны ЦБ</a:t>
            </a:r>
            <a:r>
              <a:rPr lang="en-US" sz="1600" b="1" dirty="0">
                <a:latin typeface="+mj-lt"/>
              </a:rPr>
              <a:t>:</a:t>
            </a:r>
            <a:endParaRPr lang="ru-RU" sz="1600" b="1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Направить </a:t>
            </a:r>
            <a:r>
              <a:rPr lang="ru-RU" sz="1600" dirty="0">
                <a:latin typeface="+mj-lt"/>
              </a:rPr>
              <a:t>информационное письмо-разъяснение с описанием ипотечных ценных бумаг, их особенностей, льготным налогообложением и рекомендацией создать внутренние процедуры и политики по оценке рисков ИЦБ</a:t>
            </a:r>
            <a:r>
              <a:rPr lang="en-US" sz="1600" dirty="0">
                <a:latin typeface="+mj-lt"/>
              </a:rPr>
              <a:t>;</a:t>
            </a:r>
            <a:endParaRPr lang="ru-RU" sz="1600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Выделить </a:t>
            </a:r>
            <a:r>
              <a:rPr lang="ru-RU" sz="1600" dirty="0">
                <a:latin typeface="+mj-lt"/>
              </a:rPr>
              <a:t>ИЦБ в отдельную группу для целей РЕПО</a:t>
            </a:r>
            <a:r>
              <a:rPr lang="en-US" sz="1600" dirty="0">
                <a:latin typeface="+mj-lt"/>
              </a:rPr>
              <a:t>;</a:t>
            </a: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9900"/>
              </a:buClr>
              <a:defRPr/>
            </a:pPr>
            <a:r>
              <a:rPr lang="ru-RU" sz="1600" b="1" dirty="0">
                <a:latin typeface="+mj-lt"/>
              </a:rPr>
              <a:t>Со стороны </a:t>
            </a:r>
            <a:r>
              <a:rPr lang="ru-RU" sz="1600" b="1" dirty="0" smtClean="0">
                <a:latin typeface="+mj-lt"/>
              </a:rPr>
              <a:t>института развития ипотечного рынка (АИЖК)</a:t>
            </a:r>
            <a:r>
              <a:rPr lang="en-US" sz="1600" b="1" dirty="0" smtClean="0">
                <a:latin typeface="+mj-lt"/>
              </a:rPr>
              <a:t>:</a:t>
            </a:r>
            <a:endParaRPr lang="ru-RU" sz="1600" b="1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Разработка</a:t>
            </a:r>
            <a:r>
              <a:rPr lang="ru-RU" sz="1600" dirty="0">
                <a:latin typeface="+mj-lt"/>
              </a:rPr>
              <a:t>, выпуск и широкое распространение в инвестиционном сообществе ежемесячного </a:t>
            </a:r>
            <a:r>
              <a:rPr lang="ru-RU" sz="1600" dirty="0" smtClean="0">
                <a:latin typeface="+mj-lt"/>
              </a:rPr>
              <a:t>бюллетеня, </a:t>
            </a:r>
            <a:r>
              <a:rPr lang="ru-RU" sz="1600" dirty="0">
                <a:latin typeface="+mj-lt"/>
              </a:rPr>
              <a:t>посвященного ИЦБ, в котором в доступной форме освещались бы особенности ИЦБ</a:t>
            </a:r>
            <a:r>
              <a:rPr lang="en-US" sz="1600" dirty="0">
                <a:latin typeface="+mj-lt"/>
              </a:rPr>
              <a:t>, </a:t>
            </a:r>
            <a:r>
              <a:rPr lang="ru-RU" sz="1600" dirty="0">
                <a:latin typeface="+mj-lt"/>
              </a:rPr>
              <a:t>детально анализировались текущие выпуски ИЦБ</a:t>
            </a: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Проведение регулярных </a:t>
            </a:r>
            <a:r>
              <a:rPr lang="ru-RU" sz="1600" dirty="0">
                <a:latin typeface="+mj-lt"/>
              </a:rPr>
              <a:t>семинаров по теории и практике ИЦБ для представителей управляющих компаний, банков, физических лиц, аналитиков, широкого круга инвесторов</a:t>
            </a:r>
            <a:endParaRPr lang="en-US" sz="1600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+mj-lt"/>
            </a:endParaRPr>
          </a:p>
          <a:p>
            <a:pPr marL="171450" indent="-171450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Выпуск и распространение книг, брошюр по ИЦБ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A6BB41-1D47-47BD-8DC1-88DD8149EC2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3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R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тандар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тандар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1">
  <a:themeElements>
    <a:clrScheme name="Deltacredit">
      <a:dk1>
        <a:srgbClr val="0C0C0C"/>
      </a:dk1>
      <a:lt1>
        <a:sysClr val="window" lastClr="FFFFFF"/>
      </a:lt1>
      <a:dk2>
        <a:srgbClr val="1F497D"/>
      </a:dk2>
      <a:lt2>
        <a:srgbClr val="EEECE1"/>
      </a:lt2>
      <a:accent1>
        <a:srgbClr val="2F90CF"/>
      </a:accent1>
      <a:accent2>
        <a:srgbClr val="F49712"/>
      </a:accent2>
      <a:accent3>
        <a:srgbClr val="FFD192"/>
      </a:accent3>
      <a:accent4>
        <a:srgbClr val="3E454C"/>
      </a:accent4>
      <a:accent5>
        <a:srgbClr val="8AD2FD"/>
      </a:accent5>
      <a:accent6>
        <a:srgbClr val="1F497D"/>
      </a:accent6>
      <a:hlink>
        <a:srgbClr val="00B0F0"/>
      </a:hlink>
      <a:folHlink>
        <a:srgbClr val="4F81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тандарт">
  <a:themeElements>
    <a:clrScheme name="Deltacredit">
      <a:dk1>
        <a:srgbClr val="0C0C0C"/>
      </a:dk1>
      <a:lt1>
        <a:sysClr val="window" lastClr="FFFFFF"/>
      </a:lt1>
      <a:dk2>
        <a:srgbClr val="1F497D"/>
      </a:dk2>
      <a:lt2>
        <a:srgbClr val="EEECE1"/>
      </a:lt2>
      <a:accent1>
        <a:srgbClr val="2F90CF"/>
      </a:accent1>
      <a:accent2>
        <a:srgbClr val="F49712"/>
      </a:accent2>
      <a:accent3>
        <a:srgbClr val="FFD192"/>
      </a:accent3>
      <a:accent4>
        <a:srgbClr val="3E454C"/>
      </a:accent4>
      <a:accent5>
        <a:srgbClr val="8AD2FD"/>
      </a:accent5>
      <a:accent6>
        <a:srgbClr val="1F497D"/>
      </a:accent6>
      <a:hlink>
        <a:srgbClr val="00B0F0"/>
      </a:hlink>
      <a:folHlink>
        <a:srgbClr val="4F81BD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Стандарт">
  <a:themeElements>
    <a:clrScheme name="Deltacredit">
      <a:dk1>
        <a:srgbClr val="0C0C0C"/>
      </a:dk1>
      <a:lt1>
        <a:sysClr val="window" lastClr="FFFFFF"/>
      </a:lt1>
      <a:dk2>
        <a:srgbClr val="1F497D"/>
      </a:dk2>
      <a:lt2>
        <a:srgbClr val="EEECE1"/>
      </a:lt2>
      <a:accent1>
        <a:srgbClr val="2F90CF"/>
      </a:accent1>
      <a:accent2>
        <a:srgbClr val="F49712"/>
      </a:accent2>
      <a:accent3>
        <a:srgbClr val="FFD192"/>
      </a:accent3>
      <a:accent4>
        <a:srgbClr val="3E454C"/>
      </a:accent4>
      <a:accent5>
        <a:srgbClr val="8AD2FD"/>
      </a:accent5>
      <a:accent6>
        <a:srgbClr val="1F497D"/>
      </a:accent6>
      <a:hlink>
        <a:srgbClr val="00B0F0"/>
      </a:hlink>
      <a:folHlink>
        <a:srgbClr val="4F81BD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шаблонRU</Template>
  <TotalTime>13189</TotalTime>
  <Words>888</Words>
  <Application>Microsoft Office PowerPoint</Application>
  <PresentationFormat>On-screen Show (4:3)</PresentationFormat>
  <Paragraphs>253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шаблонRU</vt:lpstr>
      <vt:lpstr>1_Стандарт</vt:lpstr>
      <vt:lpstr>2_Стандарт</vt:lpstr>
      <vt:lpstr>Theme1</vt:lpstr>
      <vt:lpstr>3_Стандарт</vt:lpstr>
      <vt:lpstr>4_Стандарт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DCB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Пресс-конференция с банком DeltaCredit</dc:title>
  <dc:creator>ibunakova</dc:creator>
  <cp:lastModifiedBy>sozerov</cp:lastModifiedBy>
  <cp:revision>1145</cp:revision>
  <cp:lastPrinted>2014-05-28T09:00:10Z</cp:lastPrinted>
  <dcterms:created xsi:type="dcterms:W3CDTF">2012-02-09T14:45:57Z</dcterms:created>
  <dcterms:modified xsi:type="dcterms:W3CDTF">2014-05-30T04:47:22Z</dcterms:modified>
</cp:coreProperties>
</file>