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0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3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3" r:id="rId3"/>
    <p:sldId id="266" r:id="rId4"/>
    <p:sldId id="267" r:id="rId5"/>
    <p:sldId id="275" r:id="rId6"/>
    <p:sldId id="274" r:id="rId7"/>
    <p:sldId id="270" r:id="rId8"/>
    <p:sldId id="268" r:id="rId9"/>
    <p:sldId id="269" r:id="rId10"/>
    <p:sldId id="276" r:id="rId11"/>
    <p:sldId id="279" r:id="rId12"/>
    <p:sldId id="281" r:id="rId13"/>
    <p:sldId id="282" r:id="rId14"/>
    <p:sldId id="283" r:id="rId15"/>
    <p:sldId id="284" r:id="rId16"/>
    <p:sldId id="280" r:id="rId17"/>
    <p:sldId id="258" r:id="rId18"/>
  </p:sldIdLst>
  <p:sldSz cx="9144000" cy="6858000" type="screen4x3"/>
  <p:notesSz cx="7010400" cy="9296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8017"/>
    <a:srgbClr val="FAEDEA"/>
    <a:srgbClr val="036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10" d="100"/>
          <a:sy n="110" d="100"/>
        </p:scale>
        <p:origin x="165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asha-asrus\&#1086;&#1073;&#1084;&#1077;&#1085;\&#1084;&#1072;&#1090;&#1077;&#1088;&#1080;&#1072;&#1083;&#1099;\&#1089;&#1090;&#1072;&#1090;&#1080;&#1089;&#1090;&#1080;&#1082;&#1072;%20&#1057;&#1086;&#1095;&#1080;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0;&#1086;&#1087;&#1080;&#1103;%20&#1088;&#1080;&#1089;&#1091;&#1085;&#1082;&#1080;_&#1057;&#1086;&#1095;&#1080;201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50;&#1086;&#1087;&#1080;&#1103;%20&#1088;&#1080;&#1089;&#1091;&#1085;&#1082;&#1080;_&#1057;&#1086;&#1095;&#1080;2014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0;&#1086;&#1087;&#1080;&#1103;%20&#1088;&#1080;&#1089;&#1091;&#1085;&#1082;&#1080;_&#1057;&#1086;&#1095;&#1080;201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0;&#1086;&#1087;&#1080;&#1103;%20&#1088;&#1080;&#1089;&#1091;&#1085;&#1082;&#1080;_&#1057;&#1086;&#1095;&#1080;201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83;&#1080;&#1085;&#1072;\Desktop\&#1041;&#1057;2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83;&#1080;&#1085;&#1072;\Desktop\&#1041;&#1057;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83;&#1080;&#1085;&#1072;\Desktop\&#1041;&#1057;2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83;&#1080;&#1085;&#1072;\Desktop\&#1041;&#1057;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50;&#1086;&#1087;&#1080;&#1103;%20&#1088;&#1080;&#1089;&#1091;&#1085;&#1082;&#1080;_&#1057;&#1086;&#1095;&#1080;2014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50;&#1086;&#1087;&#1080;&#1103;%20&#1088;&#1080;&#1089;&#1091;&#1085;&#1082;&#1080;_&#1057;&#1086;&#1095;&#1080;2014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0;&#1086;&#1087;&#1080;&#1103;%20&#1088;&#1080;&#1089;&#1091;&#1085;&#1082;&#1080;_&#1057;&#1086;&#1095;&#1080;201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0;&#1086;&#1087;&#1080;&#1103;%20&#1088;&#1080;&#1089;&#1091;&#1085;&#1082;&#1080;_&#1057;&#1086;&#1095;&#1080;201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Структура финансового рынка по объему </a:t>
            </a:r>
          </a:p>
          <a:p>
            <a:pPr>
              <a:defRPr sz="1200"/>
            </a:pPr>
            <a:r>
              <a:rPr lang="ru-RU" sz="1200"/>
              <a:t>активов (млрд.руб.), 2013</a:t>
            </a:r>
          </a:p>
        </c:rich>
      </c:tx>
      <c:layout>
        <c:manualLayout>
          <c:xMode val="edge"/>
          <c:yMode val="edge"/>
          <c:x val="0.26626967158687792"/>
          <c:y val="9.259259259259258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"/>
          <c:y val="0.24831219014289879"/>
          <c:w val="0.97222222222222221"/>
          <c:h val="0.54905657626130067"/>
        </c:manualLayout>
      </c:layout>
      <c:ofPieChart>
        <c:ofPieType val="pie"/>
        <c:varyColors val="1"/>
        <c:ser>
          <c:idx val="0"/>
          <c:order val="0"/>
          <c:tx>
            <c:strRef>
              <c:f>'структура 2'!$B$1</c:f>
              <c:strCache>
                <c:ptCount val="1"/>
                <c:pt idx="0">
                  <c:v>Структура финансового рынка по объему активов (млрд.руб.)</c:v>
                </c:pt>
              </c:strCache>
            </c:strRef>
          </c:tx>
          <c:dPt>
            <c:idx val="0"/>
            <c:bubble3D val="0"/>
            <c:spPr>
              <a:solidFill>
                <a:srgbClr val="00B0F0">
                  <a:alpha val="60000"/>
                </a:srgbClr>
              </a:solidFill>
            </c:spPr>
          </c:dPt>
          <c:dLbls>
            <c:dLbl>
              <c:idx val="0"/>
              <c:layout>
                <c:manualLayout>
                  <c:x val="0.15195921383412175"/>
                  <c:y val="-0.1320997375328084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8164079960107792E-2"/>
                  <c:y val="-0.1627314814814814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086626679722925"/>
                      <c:h val="0.28518518518518521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1.8872418568479547E-2"/>
                  <c:y val="-0.1159711286089238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2795041507016017"/>
                  <c:y val="0.1246294473607465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8848835917456204E-2"/>
                      <c:h val="0.14953703703703702"/>
                    </c:manualLayout>
                  </c15:layout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'структура 2'!$A$2:$A$6</c:f>
              <c:strCache>
                <c:ptCount val="5"/>
                <c:pt idx="0">
                  <c:v>банки</c:v>
                </c:pt>
                <c:pt idx="1">
                  <c:v>страховые компании (2012г.)</c:v>
                </c:pt>
                <c:pt idx="2">
                  <c:v>МФО</c:v>
                </c:pt>
                <c:pt idx="3">
                  <c:v>ПИФ</c:v>
                </c:pt>
                <c:pt idx="4">
                  <c:v>НПФ</c:v>
                </c:pt>
              </c:strCache>
            </c:strRef>
          </c:cat>
          <c:val>
            <c:numRef>
              <c:f>'структура 2'!$B$2:$B$6</c:f>
              <c:numCache>
                <c:formatCode>General</c:formatCode>
                <c:ptCount val="5"/>
                <c:pt idx="0">
                  <c:v>57423</c:v>
                </c:pt>
                <c:pt idx="1">
                  <c:v>1136</c:v>
                </c:pt>
                <c:pt idx="2">
                  <c:v>39</c:v>
                </c:pt>
                <c:pt idx="3">
                  <c:v>585</c:v>
                </c:pt>
                <c:pt idx="4">
                  <c:v>2000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plitType val="pos"/>
        <c:splitPos val="4"/>
        <c:secondPieSize val="75"/>
        <c:serLines/>
      </c:ofPieChart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435148731408574"/>
          <c:y val="7.7610719712667489E-2"/>
          <c:w val="0.43240835520559928"/>
          <c:h val="0.54620002762812547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orbel" panose="020B0503020204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'5'!$A$5:$A$7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Банк не осуществляет эмиссию и/или эквайринг банковских карт</c:v>
                </c:pt>
              </c:strCache>
            </c:strRef>
          </c:cat>
          <c:val>
            <c:numRef>
              <c:f>'5'!$B$5:$B$7</c:f>
              <c:numCache>
                <c:formatCode>0%</c:formatCode>
                <c:ptCount val="3"/>
                <c:pt idx="0">
                  <c:v>0.64</c:v>
                </c:pt>
                <c:pt idx="1">
                  <c:v>0.19</c:v>
                </c:pt>
                <c:pt idx="2">
                  <c:v>0.17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783930831573406"/>
          <c:y val="0.62687778699970154"/>
          <c:w val="0.80409266364303533"/>
          <c:h val="0.354718883823732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orbel" panose="020B050302020402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75566354259094E-2"/>
          <c:y val="1.5956974009680974E-2"/>
          <c:w val="0.9131921716040734"/>
          <c:h val="0.441079679264801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'6'!$A$5</c:f>
              <c:strCache>
                <c:ptCount val="1"/>
                <c:pt idx="0">
                  <c:v>адекватно имевшимся в банковском секторе рискам</c:v>
                </c:pt>
              </c:strCache>
            </c:strRef>
          </c:tx>
          <c:spPr>
            <a:solidFill>
              <a:srgbClr val="009999"/>
            </a:solidFill>
            <a:ln>
              <a:noFill/>
            </a:ln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1" i="0" u="none" strike="noStrike" kern="1200" baseline="0">
                    <a:solidFill>
                      <a:schemeClr val="tx1"/>
                    </a:solidFill>
                    <a:latin typeface="Corbel" panose="020B0503020204020204" pitchFamily="34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'6'!$B$4:$D$4</c:f>
              <c:numCache>
                <c:formatCode>General</c:formatCode>
                <c:ptCount val="3"/>
                <c:pt idx="0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'6'!$B$5:$D$5</c:f>
              <c:numCache>
                <c:formatCode>General</c:formatCode>
                <c:ptCount val="3"/>
                <c:pt idx="0" formatCode="0%">
                  <c:v>0.56999999999999995</c:v>
                </c:pt>
                <c:pt idx="2" formatCode="0%">
                  <c:v>0.6</c:v>
                </c:pt>
              </c:numCache>
            </c:numRef>
          </c:val>
        </c:ser>
        <c:ser>
          <c:idx val="1"/>
          <c:order val="1"/>
          <c:tx>
            <c:strRef>
              <c:f>'6'!$A$6</c:f>
              <c:strCache>
                <c:ptCount val="1"/>
                <c:pt idx="0">
                  <c:v>более жестко, чем того требовала ситуация в банковском секторе и в экономике в целом</c:v>
                </c:pt>
              </c:strCache>
            </c:strRef>
          </c:tx>
          <c:spPr>
            <a:solidFill>
              <a:srgbClr val="009900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2.0256191376668186E-2"/>
                  <c:y val="-2.799452635405933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6204953101334549E-2"/>
                  <c:y val="-2.799452635405933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Corbel" panose="020B0503020204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'6'!$B$4:$D$4</c:f>
              <c:numCache>
                <c:formatCode>General</c:formatCode>
                <c:ptCount val="3"/>
                <c:pt idx="0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'6'!$B$6:$D$6</c:f>
              <c:numCache>
                <c:formatCode>General</c:formatCode>
                <c:ptCount val="3"/>
                <c:pt idx="0" formatCode="0%">
                  <c:v>0.41</c:v>
                </c:pt>
                <c:pt idx="2" formatCode="0%">
                  <c:v>0.4</c:v>
                </c:pt>
              </c:numCache>
            </c:numRef>
          </c:val>
        </c:ser>
        <c:ser>
          <c:idx val="2"/>
          <c:order val="2"/>
          <c:tx>
            <c:strRef>
              <c:f>'6'!$A$7</c:f>
              <c:strCache>
                <c:ptCount val="1"/>
                <c:pt idx="0">
                  <c:v>неоправданно мягко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1" i="0" u="none" strike="noStrike" kern="1200" baseline="0">
                    <a:solidFill>
                      <a:schemeClr val="tx1"/>
                    </a:solidFill>
                    <a:latin typeface="Corbel" panose="020B0503020204020204" pitchFamily="34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'6'!$B$4:$D$4</c:f>
              <c:numCache>
                <c:formatCode>General</c:formatCode>
                <c:ptCount val="3"/>
                <c:pt idx="0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'6'!$B$7:$D$7</c:f>
              <c:numCache>
                <c:formatCode>General</c:formatCode>
                <c:ptCount val="3"/>
                <c:pt idx="0" formatCode="0%">
                  <c:v>0.02</c:v>
                </c:pt>
                <c:pt idx="2" formatCode="0%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"/>
        <c:axId val="172445232"/>
        <c:axId val="172445792"/>
      </c:barChart>
      <c:catAx>
        <c:axId val="172445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Corbel" panose="020B0503020204020204" pitchFamily="34" charset="0"/>
              </a:defRPr>
            </a:pPr>
            <a:endParaRPr lang="ru-RU"/>
          </a:p>
        </c:txPr>
        <c:crossAx val="172445792"/>
        <c:crosses val="autoZero"/>
        <c:auto val="1"/>
        <c:lblAlgn val="ctr"/>
        <c:lblOffset val="100"/>
        <c:noMultiLvlLbl val="0"/>
      </c:catAx>
      <c:valAx>
        <c:axId val="17244579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72445232"/>
        <c:crosses val="autoZero"/>
        <c:crossBetween val="between"/>
      </c:val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5.8703219738982557E-2"/>
          <c:y val="0.54841418589571023"/>
          <c:w val="0.93883616625998223"/>
          <c:h val="0.45158581410428972"/>
        </c:manualLayout>
      </c:layout>
      <c:overlay val="0"/>
      <c:spPr>
        <a:noFill/>
        <a:ln>
          <a:noFill/>
        </a:ln>
      </c:spPr>
      <c:txPr>
        <a:bodyPr/>
        <a:lstStyle/>
        <a:p>
          <a:pPr>
            <a:defRPr sz="1400">
              <a:latin typeface="Corbel" panose="020B0503020204020204" pitchFamily="34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972222222222221"/>
          <c:y val="3.6171828365586495E-2"/>
          <c:w val="0.68888888888888888"/>
          <c:h val="0.61999961397886105"/>
        </c:manualLayout>
      </c:layout>
      <c:pie3DChart>
        <c:varyColors val="1"/>
        <c:ser>
          <c:idx val="0"/>
          <c:order val="0"/>
          <c:explosion val="1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orbel" panose="020B0503020204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'8'!$A$5:$A$7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'8'!$B$5:$B$7</c:f>
              <c:numCache>
                <c:formatCode>0%</c:formatCode>
                <c:ptCount val="3"/>
                <c:pt idx="0">
                  <c:v>0.7</c:v>
                </c:pt>
                <c:pt idx="1">
                  <c:v>0.15</c:v>
                </c:pt>
                <c:pt idx="2">
                  <c:v>0.15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001246719160103"/>
          <c:y val="0.59499203478332918"/>
          <c:w val="0.51941929133858267"/>
          <c:h val="0.300254773951670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orbel" panose="020B050302020402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361111111111112"/>
          <c:y val="2.3390799834231247E-2"/>
          <c:w val="0.7416666666666667"/>
          <c:h val="0.58712032048625495"/>
        </c:manualLayout>
      </c:layout>
      <c:pie3DChart>
        <c:varyColors val="1"/>
        <c:ser>
          <c:idx val="0"/>
          <c:order val="0"/>
          <c:explosion val="1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orbel" panose="020B0503020204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'7'!$A$5:$A$7</c:f>
              <c:strCache>
                <c:ptCount val="3"/>
                <c:pt idx="0">
                  <c:v>удовлетворительно</c:v>
                </c:pt>
                <c:pt idx="1">
                  <c:v>неудовлетворительно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'7'!$B$5:$B$7</c:f>
              <c:numCache>
                <c:formatCode>0%</c:formatCode>
                <c:ptCount val="3"/>
                <c:pt idx="0">
                  <c:v>0.38</c:v>
                </c:pt>
                <c:pt idx="1">
                  <c:v>0.21</c:v>
                </c:pt>
                <c:pt idx="2">
                  <c:v>0.41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723468941382328E-2"/>
          <c:y val="0.61721094073767091"/>
          <c:w val="0.73053040244969381"/>
          <c:h val="0.36875397154303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orbel" panose="020B050302020402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1364811862872983E-2"/>
          <c:y val="3.5481382855785899E-2"/>
          <c:w val="0.95602587202238176"/>
          <c:h val="0.60513614967526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Активы!$B$18</c:f>
              <c:strCache>
                <c:ptCount val="1"/>
                <c:pt idx="0">
                  <c:v>Кредиты предприятиям и населению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Активы!$C$2:$J$2</c:f>
              <c:numCache>
                <c:formatCode>d/mm/yy</c:formatCode>
                <c:ptCount val="8"/>
                <c:pt idx="0">
                  <c:v>40544</c:v>
                </c:pt>
                <c:pt idx="1">
                  <c:v>40756</c:v>
                </c:pt>
                <c:pt idx="2">
                  <c:v>40909</c:v>
                </c:pt>
                <c:pt idx="3">
                  <c:v>41122</c:v>
                </c:pt>
                <c:pt idx="4">
                  <c:v>41275</c:v>
                </c:pt>
                <c:pt idx="5">
                  <c:v>41487</c:v>
                </c:pt>
                <c:pt idx="6">
                  <c:v>41640</c:v>
                </c:pt>
                <c:pt idx="7">
                  <c:v>41852</c:v>
                </c:pt>
              </c:numCache>
            </c:numRef>
          </c:cat>
          <c:val>
            <c:numRef>
              <c:f>Активы!$C$18:$J$18</c:f>
              <c:numCache>
                <c:formatCode>0.0</c:formatCode>
                <c:ptCount val="8"/>
                <c:pt idx="0">
                  <c:v>18147.707353000002</c:v>
                </c:pt>
                <c:pt idx="1">
                  <c:v>20092.524193000001</c:v>
                </c:pt>
                <c:pt idx="2">
                  <c:v>23266.188876</c:v>
                </c:pt>
                <c:pt idx="3">
                  <c:v>25744.710201000002</c:v>
                </c:pt>
                <c:pt idx="4">
                  <c:v>27708.486132999999</c:v>
                </c:pt>
                <c:pt idx="5">
                  <c:v>30484.324034999998</c:v>
                </c:pt>
                <c:pt idx="6">
                  <c:v>32456.332467</c:v>
                </c:pt>
                <c:pt idx="7">
                  <c:v>35690.816698000002</c:v>
                </c:pt>
              </c:numCache>
            </c:numRef>
          </c:val>
        </c:ser>
        <c:ser>
          <c:idx val="1"/>
          <c:order val="1"/>
          <c:tx>
            <c:strRef>
              <c:f>Активы!$B$41</c:f>
              <c:strCache>
                <c:ptCount val="1"/>
                <c:pt idx="0">
                  <c:v>Активы</c:v>
                </c:pt>
              </c:strCache>
            </c:strRef>
          </c:tx>
          <c:spPr>
            <a:solidFill>
              <a:srgbClr val="0070C0">
                <a:alpha val="36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1.7266210524503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2.01437989832422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475397111182254E-2"/>
                      <c:h val="4.8676438465672864E-2"/>
                    </c:manualLayout>
                  </c15:layout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Активы!$C$2:$J$2</c:f>
              <c:numCache>
                <c:formatCode>d/mm/yy</c:formatCode>
                <c:ptCount val="8"/>
                <c:pt idx="0">
                  <c:v>40544</c:v>
                </c:pt>
                <c:pt idx="1">
                  <c:v>40756</c:v>
                </c:pt>
                <c:pt idx="2">
                  <c:v>40909</c:v>
                </c:pt>
                <c:pt idx="3">
                  <c:v>41122</c:v>
                </c:pt>
                <c:pt idx="4">
                  <c:v>41275</c:v>
                </c:pt>
                <c:pt idx="5">
                  <c:v>41487</c:v>
                </c:pt>
                <c:pt idx="6">
                  <c:v>41640</c:v>
                </c:pt>
                <c:pt idx="7">
                  <c:v>41852</c:v>
                </c:pt>
              </c:numCache>
            </c:numRef>
          </c:cat>
          <c:val>
            <c:numRef>
              <c:f>Активы!$C$41:$J$41</c:f>
              <c:numCache>
                <c:formatCode>0.0</c:formatCode>
                <c:ptCount val="8"/>
                <c:pt idx="0">
                  <c:v>33804.627737000003</c:v>
                </c:pt>
                <c:pt idx="1">
                  <c:v>35589.947058999998</c:v>
                </c:pt>
                <c:pt idx="2">
                  <c:v>41627.519929000002</c:v>
                </c:pt>
                <c:pt idx="3">
                  <c:v>45090.286460000003</c:v>
                </c:pt>
                <c:pt idx="4">
                  <c:v>49509.646712000002</c:v>
                </c:pt>
                <c:pt idx="5">
                  <c:v>53352.706490999997</c:v>
                </c:pt>
                <c:pt idx="6">
                  <c:v>57423.070325000001</c:v>
                </c:pt>
                <c:pt idx="7">
                  <c:v>62126.919242000004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78"/>
        <c:axId val="170283520"/>
        <c:axId val="170284080"/>
      </c:barChart>
      <c:catAx>
        <c:axId val="170283520"/>
        <c:scaling>
          <c:orientation val="minMax"/>
        </c:scaling>
        <c:delete val="0"/>
        <c:axPos val="b"/>
        <c:numFmt formatCode="d/mm/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0284080"/>
        <c:crosses val="autoZero"/>
        <c:auto val="0"/>
        <c:lblAlgn val="ctr"/>
        <c:lblOffset val="1000"/>
        <c:noMultiLvlLbl val="0"/>
      </c:catAx>
      <c:valAx>
        <c:axId val="170284080"/>
        <c:scaling>
          <c:orientation val="minMax"/>
        </c:scaling>
        <c:delete val="1"/>
        <c:axPos val="l"/>
        <c:numFmt formatCode="#,##0" sourceLinked="0"/>
        <c:majorTickMark val="none"/>
        <c:minorTickMark val="none"/>
        <c:tickLblPos val="nextTo"/>
        <c:crossAx val="170283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958416027262503"/>
          <c:y val="0.87029450445069434"/>
          <c:w val="0.7255993495083306"/>
          <c:h val="6.35183552053772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1987063988809105E-2"/>
          <c:y val="3.8358982413353872E-2"/>
          <c:w val="0.95602587202238176"/>
          <c:h val="0.60513614967526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в рублях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Лист1!$B$1:$I$1</c:f>
              <c:numCache>
                <c:formatCode>d/mm/yy</c:formatCode>
                <c:ptCount val="8"/>
                <c:pt idx="0">
                  <c:v>40544</c:v>
                </c:pt>
                <c:pt idx="1">
                  <c:v>40756</c:v>
                </c:pt>
                <c:pt idx="2">
                  <c:v>40909</c:v>
                </c:pt>
                <c:pt idx="3">
                  <c:v>41122</c:v>
                </c:pt>
                <c:pt idx="4">
                  <c:v>41275</c:v>
                </c:pt>
                <c:pt idx="5">
                  <c:v>41487</c:v>
                </c:pt>
                <c:pt idx="6">
                  <c:v>41640</c:v>
                </c:pt>
                <c:pt idx="7">
                  <c:v>41852</c:v>
                </c:pt>
              </c:numCache>
            </c:numRef>
          </c:cat>
          <c:val>
            <c:numRef>
              <c:f>Лист1!$B$2:$I$2</c:f>
              <c:numCache>
                <c:formatCode>General</c:formatCode>
                <c:ptCount val="8"/>
                <c:pt idx="0">
                  <c:v>10404.688036</c:v>
                </c:pt>
                <c:pt idx="1">
                  <c:v>11732.311021000001</c:v>
                </c:pt>
                <c:pt idx="2">
                  <c:v>13269.065892000001</c:v>
                </c:pt>
                <c:pt idx="3">
                  <c:v>14508.650911999999</c:v>
                </c:pt>
                <c:pt idx="4">
                  <c:v>15606.596960000001</c:v>
                </c:pt>
                <c:pt idx="5">
                  <c:v>16448.823810000002</c:v>
                </c:pt>
                <c:pt idx="6">
                  <c:v>17108.412072000003</c:v>
                </c:pt>
                <c:pt idx="7">
                  <c:v>18741.232666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в иностранной валюте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Лист1!$B$1:$I$1</c:f>
              <c:numCache>
                <c:formatCode>d/mm/yy</c:formatCode>
                <c:ptCount val="8"/>
                <c:pt idx="0">
                  <c:v>40544</c:v>
                </c:pt>
                <c:pt idx="1">
                  <c:v>40756</c:v>
                </c:pt>
                <c:pt idx="2">
                  <c:v>40909</c:v>
                </c:pt>
                <c:pt idx="3">
                  <c:v>41122</c:v>
                </c:pt>
                <c:pt idx="4">
                  <c:v>41275</c:v>
                </c:pt>
                <c:pt idx="5">
                  <c:v>41487</c:v>
                </c:pt>
                <c:pt idx="6">
                  <c:v>41640</c:v>
                </c:pt>
                <c:pt idx="7">
                  <c:v>41852</c:v>
                </c:pt>
              </c:numCache>
            </c:numRef>
          </c:cat>
          <c:val>
            <c:numRef>
              <c:f>Лист1!$B$3:$I$3</c:f>
              <c:numCache>
                <c:formatCode>General</c:formatCode>
                <c:ptCount val="8"/>
                <c:pt idx="0">
                  <c:v>3658.198492</c:v>
                </c:pt>
                <c:pt idx="1">
                  <c:v>3638.3775770000002</c:v>
                </c:pt>
                <c:pt idx="2">
                  <c:v>4446.2390420000002</c:v>
                </c:pt>
                <c:pt idx="3">
                  <c:v>4477.3125519999994</c:v>
                </c:pt>
                <c:pt idx="4">
                  <c:v>4364.8185960000001</c:v>
                </c:pt>
                <c:pt idx="5">
                  <c:v>4992.913337</c:v>
                </c:pt>
                <c:pt idx="6">
                  <c:v>5390.8260419999997</c:v>
                </c:pt>
                <c:pt idx="7">
                  <c:v>6129.2313020000001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78"/>
        <c:axId val="170289120"/>
        <c:axId val="170289680"/>
      </c:barChart>
      <c:lineChart>
        <c:grouping val="standard"/>
        <c:varyColors val="0"/>
        <c:ser>
          <c:idx val="2"/>
          <c:order val="2"/>
          <c:tx>
            <c:strRef>
              <c:f>Лист1!$A$4</c:f>
              <c:strCache>
                <c:ptCount val="1"/>
                <c:pt idx="0">
                  <c:v>просроченная задолженость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Лист1!$B$1:$I$1</c:f>
              <c:numCache>
                <c:formatCode>d/mm/yy</c:formatCode>
                <c:ptCount val="8"/>
                <c:pt idx="0">
                  <c:v>40544</c:v>
                </c:pt>
                <c:pt idx="1">
                  <c:v>40756</c:v>
                </c:pt>
                <c:pt idx="2">
                  <c:v>40909</c:v>
                </c:pt>
                <c:pt idx="3">
                  <c:v>41122</c:v>
                </c:pt>
                <c:pt idx="4">
                  <c:v>41275</c:v>
                </c:pt>
                <c:pt idx="5">
                  <c:v>41487</c:v>
                </c:pt>
                <c:pt idx="6">
                  <c:v>41640</c:v>
                </c:pt>
                <c:pt idx="7">
                  <c:v>41852</c:v>
                </c:pt>
              </c:numCache>
            </c:numRef>
          </c:cat>
          <c:val>
            <c:numRef>
              <c:f>Лист1!$B$4:$I$4</c:f>
              <c:numCache>
                <c:formatCode>General</c:formatCode>
                <c:ptCount val="8"/>
                <c:pt idx="0">
                  <c:v>638.27755300000001</c:v>
                </c:pt>
                <c:pt idx="1">
                  <c:v>695.56159000000002</c:v>
                </c:pt>
                <c:pt idx="2">
                  <c:v>731.62859000000003</c:v>
                </c:pt>
                <c:pt idx="3">
                  <c:v>822.95045299999992</c:v>
                </c:pt>
                <c:pt idx="4">
                  <c:v>827.29182400000002</c:v>
                </c:pt>
                <c:pt idx="5">
                  <c:v>853.75577299999998</c:v>
                </c:pt>
                <c:pt idx="6">
                  <c:v>832.76578800000004</c:v>
                </c:pt>
                <c:pt idx="7">
                  <c:v>1000.1760849999999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просроченная задолженность 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numRef>
              <c:f>Лист1!$B$1:$I$1</c:f>
              <c:numCache>
                <c:formatCode>d/mm/yy</c:formatCode>
                <c:ptCount val="8"/>
                <c:pt idx="0">
                  <c:v>40544</c:v>
                </c:pt>
                <c:pt idx="1">
                  <c:v>40756</c:v>
                </c:pt>
                <c:pt idx="2">
                  <c:v>40909</c:v>
                </c:pt>
                <c:pt idx="3">
                  <c:v>41122</c:v>
                </c:pt>
                <c:pt idx="4">
                  <c:v>41275</c:v>
                </c:pt>
                <c:pt idx="5">
                  <c:v>41487</c:v>
                </c:pt>
                <c:pt idx="6">
                  <c:v>41640</c:v>
                </c:pt>
                <c:pt idx="7">
                  <c:v>41852</c:v>
                </c:pt>
              </c:numCache>
            </c:numRef>
          </c:cat>
          <c:val>
            <c:numRef>
              <c:f>Лист1!$B$5:$I$5</c:f>
              <c:numCache>
                <c:formatCode>General</c:formatCode>
                <c:ptCount val="8"/>
                <c:pt idx="0">
                  <c:v>105.07940099999999</c:v>
                </c:pt>
                <c:pt idx="1">
                  <c:v>93.456066000000007</c:v>
                </c:pt>
                <c:pt idx="2">
                  <c:v>90.952028999999996</c:v>
                </c:pt>
                <c:pt idx="3">
                  <c:v>113.24530299999999</c:v>
                </c:pt>
                <c:pt idx="4">
                  <c:v>96.826155999999997</c:v>
                </c:pt>
                <c:pt idx="5">
                  <c:v>108.57934</c:v>
                </c:pt>
                <c:pt idx="6">
                  <c:v>100.97947500000001</c:v>
                </c:pt>
                <c:pt idx="7">
                  <c:v>109.886821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1183328"/>
        <c:axId val="170290240"/>
      </c:lineChart>
      <c:catAx>
        <c:axId val="170289120"/>
        <c:scaling>
          <c:orientation val="minMax"/>
        </c:scaling>
        <c:delete val="0"/>
        <c:axPos val="b"/>
        <c:numFmt formatCode="d/mm/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0289680"/>
        <c:crosses val="autoZero"/>
        <c:auto val="0"/>
        <c:lblAlgn val="ctr"/>
        <c:lblOffset val="1000"/>
        <c:noMultiLvlLbl val="0"/>
      </c:catAx>
      <c:valAx>
        <c:axId val="170289680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0289120"/>
        <c:crosses val="autoZero"/>
        <c:crossBetween val="between"/>
      </c:valAx>
      <c:valAx>
        <c:axId val="170290240"/>
        <c:scaling>
          <c:orientation val="minMax"/>
          <c:max val="120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1183328"/>
        <c:crosses val="max"/>
        <c:crossBetween val="between"/>
      </c:valAx>
      <c:dateAx>
        <c:axId val="171183328"/>
        <c:scaling>
          <c:orientation val="minMax"/>
        </c:scaling>
        <c:delete val="1"/>
        <c:axPos val="b"/>
        <c:numFmt formatCode="d/mm/yy" sourceLinked="1"/>
        <c:majorTickMark val="out"/>
        <c:minorTickMark val="none"/>
        <c:tickLblPos val="nextTo"/>
        <c:crossAx val="170290240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952819193100151"/>
          <c:y val="0.66399994313984911"/>
          <c:w val="0.79071822781345003"/>
          <c:h val="9.52920848037561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123320214824371E-2"/>
          <c:y val="3.8359016045618685E-2"/>
          <c:w val="0.95602587202238176"/>
          <c:h val="0.6051361496752665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Активы!$B$46</c:f>
              <c:strCache>
                <c:ptCount val="1"/>
                <c:pt idx="0">
                  <c:v>Кредиты и прочие средства, предоставленные физическим лицам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8288278782083016E-3"/>
                  <c:y val="-3.34316627856103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Активы!$C$45:$J$45</c:f>
              <c:numCache>
                <c:formatCode>d/mm/yy</c:formatCode>
                <c:ptCount val="8"/>
                <c:pt idx="0">
                  <c:v>40544</c:v>
                </c:pt>
                <c:pt idx="1">
                  <c:v>40756</c:v>
                </c:pt>
                <c:pt idx="2">
                  <c:v>40909</c:v>
                </c:pt>
                <c:pt idx="3">
                  <c:v>41122</c:v>
                </c:pt>
                <c:pt idx="4">
                  <c:v>41275</c:v>
                </c:pt>
                <c:pt idx="5">
                  <c:v>41487</c:v>
                </c:pt>
                <c:pt idx="6">
                  <c:v>41640</c:v>
                </c:pt>
                <c:pt idx="7">
                  <c:v>41852</c:v>
                </c:pt>
              </c:numCache>
            </c:numRef>
          </c:cat>
          <c:val>
            <c:numRef>
              <c:f>Активы!$C$46:$J$46</c:f>
              <c:numCache>
                <c:formatCode>0.0</c:formatCode>
                <c:ptCount val="8"/>
                <c:pt idx="0">
                  <c:v>4084.8208249999998</c:v>
                </c:pt>
                <c:pt idx="1">
                  <c:v>4721.8355949999996</c:v>
                </c:pt>
                <c:pt idx="2">
                  <c:v>5550.8839420000004</c:v>
                </c:pt>
                <c:pt idx="3">
                  <c:v>6758.7467370000004</c:v>
                </c:pt>
                <c:pt idx="4">
                  <c:v>7737.0705770000004</c:v>
                </c:pt>
                <c:pt idx="5">
                  <c:v>9042.5868879999998</c:v>
                </c:pt>
                <c:pt idx="6">
                  <c:v>9957.0943530000004</c:v>
                </c:pt>
                <c:pt idx="7">
                  <c:v>10820.352730000001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78"/>
        <c:axId val="171185568"/>
        <c:axId val="171186128"/>
      </c:barChart>
      <c:lineChart>
        <c:grouping val="standard"/>
        <c:varyColors val="0"/>
        <c:ser>
          <c:idx val="0"/>
          <c:order val="1"/>
          <c:tx>
            <c:strRef>
              <c:f>Активы!$B$47</c:f>
              <c:strCache>
                <c:ptCount val="1"/>
                <c:pt idx="0">
                  <c:v>Просроченная задолженность 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numRef>
              <c:f>Активы!$C$45:$J$45</c:f>
              <c:numCache>
                <c:formatCode>d/mm/yy</c:formatCode>
                <c:ptCount val="8"/>
                <c:pt idx="0">
                  <c:v>40544</c:v>
                </c:pt>
                <c:pt idx="1">
                  <c:v>40756</c:v>
                </c:pt>
                <c:pt idx="2">
                  <c:v>40909</c:v>
                </c:pt>
                <c:pt idx="3">
                  <c:v>41122</c:v>
                </c:pt>
                <c:pt idx="4">
                  <c:v>41275</c:v>
                </c:pt>
                <c:pt idx="5">
                  <c:v>41487</c:v>
                </c:pt>
                <c:pt idx="6">
                  <c:v>41640</c:v>
                </c:pt>
                <c:pt idx="7">
                  <c:v>41852</c:v>
                </c:pt>
              </c:numCache>
            </c:numRef>
          </c:cat>
          <c:val>
            <c:numRef>
              <c:f>Активы!$C$47:$J$47</c:f>
              <c:numCache>
                <c:formatCode>0.0</c:formatCode>
                <c:ptCount val="8"/>
                <c:pt idx="0">
                  <c:v>282.297056</c:v>
                </c:pt>
                <c:pt idx="1">
                  <c:v>293.63090699999998</c:v>
                </c:pt>
                <c:pt idx="2">
                  <c:v>291.050726</c:v>
                </c:pt>
                <c:pt idx="3">
                  <c:v>310.561846</c:v>
                </c:pt>
                <c:pt idx="4">
                  <c:v>313.04068100000001</c:v>
                </c:pt>
                <c:pt idx="5">
                  <c:v>394.08783499999998</c:v>
                </c:pt>
                <c:pt idx="6">
                  <c:v>440.30795899999998</c:v>
                </c:pt>
                <c:pt idx="7">
                  <c:v>587.60637799999995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1187248"/>
        <c:axId val="171186688"/>
      </c:lineChart>
      <c:catAx>
        <c:axId val="171185568"/>
        <c:scaling>
          <c:orientation val="minMax"/>
        </c:scaling>
        <c:delete val="0"/>
        <c:axPos val="b"/>
        <c:numFmt formatCode="d/mm/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1186128"/>
        <c:crosses val="autoZero"/>
        <c:auto val="0"/>
        <c:lblAlgn val="ctr"/>
        <c:lblOffset val="1000"/>
        <c:noMultiLvlLbl val="0"/>
      </c:catAx>
      <c:valAx>
        <c:axId val="171186128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spPr>
          <a:noFill/>
          <a:ln>
            <a:solidFill>
              <a:srgbClr val="C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1185568"/>
        <c:crosses val="autoZero"/>
        <c:crossBetween val="between"/>
      </c:valAx>
      <c:valAx>
        <c:axId val="171186688"/>
        <c:scaling>
          <c:orientation val="minMax"/>
          <c:max val="800"/>
        </c:scaling>
        <c:delete val="0"/>
        <c:axPos val="r"/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1187248"/>
        <c:crosses val="max"/>
        <c:crossBetween val="between"/>
      </c:valAx>
      <c:dateAx>
        <c:axId val="171187248"/>
        <c:scaling>
          <c:orientation val="minMax"/>
        </c:scaling>
        <c:delete val="1"/>
        <c:axPos val="b"/>
        <c:numFmt formatCode="d/mm/yy" sourceLinked="1"/>
        <c:majorTickMark val="out"/>
        <c:minorTickMark val="none"/>
        <c:tickLblPos val="nextTo"/>
        <c:crossAx val="171186688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6926904359497389E-2"/>
          <c:y val="0.83935585872779628"/>
          <c:w val="0.80317322401175539"/>
          <c:h val="0.127212478486593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ru-R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921198803637923E-2"/>
          <c:y val="3.6047725806946963E-2"/>
          <c:w val="0.90827135312905161"/>
          <c:h val="0.76995405137339823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Пассивы!$A$4</c:f>
              <c:strCache>
                <c:ptCount val="1"/>
                <c:pt idx="0">
                  <c:v>Средства, полученные от Банка России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Пассивы!$B$2:$I$2</c:f>
              <c:numCache>
                <c:formatCode>d/mm/yy</c:formatCode>
                <c:ptCount val="8"/>
                <c:pt idx="0">
                  <c:v>40544</c:v>
                </c:pt>
                <c:pt idx="1">
                  <c:v>40756</c:v>
                </c:pt>
                <c:pt idx="2">
                  <c:v>40909</c:v>
                </c:pt>
                <c:pt idx="3">
                  <c:v>41122</c:v>
                </c:pt>
                <c:pt idx="4">
                  <c:v>41275</c:v>
                </c:pt>
                <c:pt idx="5">
                  <c:v>41487</c:v>
                </c:pt>
                <c:pt idx="6">
                  <c:v>41640</c:v>
                </c:pt>
                <c:pt idx="7">
                  <c:v>41852</c:v>
                </c:pt>
              </c:numCache>
            </c:numRef>
          </c:cat>
          <c:val>
            <c:numRef>
              <c:f>Пассивы!$B$4:$I$4</c:f>
              <c:numCache>
                <c:formatCode>0.0</c:formatCode>
                <c:ptCount val="8"/>
                <c:pt idx="0">
                  <c:v>325.74615599999998</c:v>
                </c:pt>
                <c:pt idx="1">
                  <c:v>311.25074599999999</c:v>
                </c:pt>
                <c:pt idx="2">
                  <c:v>1212.0640820000001</c:v>
                </c:pt>
                <c:pt idx="3">
                  <c:v>2576.8887629999999</c:v>
                </c:pt>
                <c:pt idx="4">
                  <c:v>2690.8518720000002</c:v>
                </c:pt>
                <c:pt idx="5">
                  <c:v>2591.572651</c:v>
                </c:pt>
                <c:pt idx="6">
                  <c:v>4439.1039090000004</c:v>
                </c:pt>
                <c:pt idx="7">
                  <c:v>5591.7079130000002</c:v>
                </c:pt>
              </c:numCache>
            </c:numRef>
          </c:val>
        </c:ser>
        <c:ser>
          <c:idx val="3"/>
          <c:order val="1"/>
          <c:tx>
            <c:strRef>
              <c:f>Пассивы!$A$6</c:f>
              <c:strCache>
                <c:ptCount val="1"/>
                <c:pt idx="0">
                  <c:v>Средства юр. лиц на расчетных счетах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Пассивы!$B$2:$I$2</c:f>
              <c:numCache>
                <c:formatCode>d/mm/yy</c:formatCode>
                <c:ptCount val="8"/>
                <c:pt idx="0">
                  <c:v>40544</c:v>
                </c:pt>
                <c:pt idx="1">
                  <c:v>40756</c:v>
                </c:pt>
                <c:pt idx="2">
                  <c:v>40909</c:v>
                </c:pt>
                <c:pt idx="3">
                  <c:v>41122</c:v>
                </c:pt>
                <c:pt idx="4">
                  <c:v>41275</c:v>
                </c:pt>
                <c:pt idx="5">
                  <c:v>41487</c:v>
                </c:pt>
                <c:pt idx="6">
                  <c:v>41640</c:v>
                </c:pt>
                <c:pt idx="7">
                  <c:v>41852</c:v>
                </c:pt>
              </c:numCache>
            </c:numRef>
          </c:cat>
          <c:val>
            <c:numRef>
              <c:f>Пассивы!$B$6:$I$6</c:f>
              <c:numCache>
                <c:formatCode>0.0</c:formatCode>
                <c:ptCount val="8"/>
                <c:pt idx="0">
                  <c:v>4889.756789</c:v>
                </c:pt>
                <c:pt idx="1">
                  <c:v>4797.4346999999998</c:v>
                </c:pt>
                <c:pt idx="2">
                  <c:v>5371.5215079999998</c:v>
                </c:pt>
                <c:pt idx="3">
                  <c:v>5386.8664450000006</c:v>
                </c:pt>
                <c:pt idx="4">
                  <c:v>5746.6724520000007</c:v>
                </c:pt>
                <c:pt idx="5">
                  <c:v>6128.3935499999998</c:v>
                </c:pt>
                <c:pt idx="6">
                  <c:v>6558.1512919999996</c:v>
                </c:pt>
                <c:pt idx="7">
                  <c:v>6574.4566949999999</c:v>
                </c:pt>
              </c:numCache>
            </c:numRef>
          </c:val>
        </c:ser>
        <c:ser>
          <c:idx val="4"/>
          <c:order val="2"/>
          <c:tx>
            <c:strRef>
              <c:f>Пассивы!$A$7</c:f>
              <c:strCache>
                <c:ptCount val="1"/>
                <c:pt idx="0">
                  <c:v>Депозиты юридических лиц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Пассивы!$B$2:$I$2</c:f>
              <c:numCache>
                <c:formatCode>d/mm/yy</c:formatCode>
                <c:ptCount val="8"/>
                <c:pt idx="0">
                  <c:v>40544</c:v>
                </c:pt>
                <c:pt idx="1">
                  <c:v>40756</c:v>
                </c:pt>
                <c:pt idx="2">
                  <c:v>40909</c:v>
                </c:pt>
                <c:pt idx="3">
                  <c:v>41122</c:v>
                </c:pt>
                <c:pt idx="4">
                  <c:v>41275</c:v>
                </c:pt>
                <c:pt idx="5">
                  <c:v>41487</c:v>
                </c:pt>
                <c:pt idx="6">
                  <c:v>41640</c:v>
                </c:pt>
                <c:pt idx="7">
                  <c:v>41852</c:v>
                </c:pt>
              </c:numCache>
            </c:numRef>
          </c:cat>
          <c:val>
            <c:numRef>
              <c:f>Пассивы!$B$7:$I$7</c:f>
              <c:numCache>
                <c:formatCode>0.0</c:formatCode>
                <c:ptCount val="8"/>
                <c:pt idx="0">
                  <c:v>6035.6029319999998</c:v>
                </c:pt>
                <c:pt idx="1">
                  <c:v>6624.454549</c:v>
                </c:pt>
                <c:pt idx="2">
                  <c:v>8367.3973470000001</c:v>
                </c:pt>
                <c:pt idx="3">
                  <c:v>8451.9093090000006</c:v>
                </c:pt>
                <c:pt idx="4">
                  <c:v>9619.5034799999994</c:v>
                </c:pt>
                <c:pt idx="5">
                  <c:v>10712.970848000001</c:v>
                </c:pt>
                <c:pt idx="6">
                  <c:v>10838.318904</c:v>
                </c:pt>
                <c:pt idx="7">
                  <c:v>12464.46486</c:v>
                </c:pt>
              </c:numCache>
            </c:numRef>
          </c:val>
        </c:ser>
        <c:ser>
          <c:idx val="5"/>
          <c:order val="3"/>
          <c:tx>
            <c:strRef>
              <c:f>Пассивы!$A$8</c:f>
              <c:strCache>
                <c:ptCount val="1"/>
                <c:pt idx="0">
                  <c:v>Средства физических лиц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Пассивы!$B$2:$I$2</c:f>
              <c:numCache>
                <c:formatCode>d/mm/yy</c:formatCode>
                <c:ptCount val="8"/>
                <c:pt idx="0">
                  <c:v>40544</c:v>
                </c:pt>
                <c:pt idx="1">
                  <c:v>40756</c:v>
                </c:pt>
                <c:pt idx="2">
                  <c:v>40909</c:v>
                </c:pt>
                <c:pt idx="3">
                  <c:v>41122</c:v>
                </c:pt>
                <c:pt idx="4">
                  <c:v>41275</c:v>
                </c:pt>
                <c:pt idx="5">
                  <c:v>41487</c:v>
                </c:pt>
                <c:pt idx="6">
                  <c:v>41640</c:v>
                </c:pt>
                <c:pt idx="7">
                  <c:v>41852</c:v>
                </c:pt>
              </c:numCache>
            </c:numRef>
          </c:cat>
          <c:val>
            <c:numRef>
              <c:f>Пассивы!$B$8:$I$8</c:f>
              <c:numCache>
                <c:formatCode>0.0</c:formatCode>
                <c:ptCount val="8"/>
                <c:pt idx="0">
                  <c:v>9818.047826</c:v>
                </c:pt>
                <c:pt idx="1">
                  <c:v>10618.898214999999</c:v>
                </c:pt>
                <c:pt idx="2">
                  <c:v>11871.363018</c:v>
                </c:pt>
                <c:pt idx="3">
                  <c:v>12830.585718</c:v>
                </c:pt>
                <c:pt idx="4">
                  <c:v>14251.04602</c:v>
                </c:pt>
                <c:pt idx="5">
                  <c:v>15796.827101000001</c:v>
                </c:pt>
                <c:pt idx="6">
                  <c:v>16957.531046</c:v>
                </c:pt>
                <c:pt idx="7">
                  <c:v>17111.774601000001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1543936"/>
        <c:axId val="171544496"/>
      </c:barChart>
      <c:catAx>
        <c:axId val="171543936"/>
        <c:scaling>
          <c:orientation val="minMax"/>
        </c:scaling>
        <c:delete val="0"/>
        <c:axPos val="b"/>
        <c:numFmt formatCode="dd/mm/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1544496"/>
        <c:crosses val="autoZero"/>
        <c:auto val="0"/>
        <c:lblAlgn val="ctr"/>
        <c:lblOffset val="100"/>
        <c:noMultiLvlLbl val="0"/>
      </c:catAx>
      <c:valAx>
        <c:axId val="171544496"/>
        <c:scaling>
          <c:orientation val="minMax"/>
        </c:scaling>
        <c:delete val="1"/>
        <c:axPos val="l"/>
        <c:numFmt formatCode="0" sourceLinked="0"/>
        <c:majorTickMark val="none"/>
        <c:minorTickMark val="none"/>
        <c:tickLblPos val="nextTo"/>
        <c:crossAx val="171543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1.001734835707954E-2"/>
          <c:y val="9.5114076797771688E-2"/>
          <c:w val="0.48416517121406333"/>
          <c:h val="0.238222510103974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15195436338685"/>
          <c:y val="4.552215553998392E-2"/>
          <c:w val="0.85242356752588055"/>
          <c:h val="0.557012990538936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'1'!$A$5</c:f>
              <c:strCache>
                <c:ptCount val="1"/>
                <c:pt idx="0">
                  <c:v>будут улучшаться</c:v>
                </c:pt>
              </c:strCache>
            </c:strRef>
          </c:tx>
          <c:spPr>
            <a:solidFill>
              <a:srgbClr val="009999"/>
            </a:solidFill>
            <a:ln>
              <a:noFill/>
            </a:ln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Corbel" panose="020B0503020204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'1'!$B$4:$D$4</c:f>
              <c:numCache>
                <c:formatCode>General</c:formatCode>
                <c:ptCount val="3"/>
                <c:pt idx="0">
                  <c:v>2012</c:v>
                </c:pt>
                <c:pt idx="2">
                  <c:v>2014</c:v>
                </c:pt>
              </c:numCache>
            </c:numRef>
          </c:cat>
          <c:val>
            <c:numRef>
              <c:f>'1'!$B$5:$D$5</c:f>
              <c:numCache>
                <c:formatCode>General</c:formatCode>
                <c:ptCount val="3"/>
                <c:pt idx="0" formatCode="0%">
                  <c:v>0.04</c:v>
                </c:pt>
                <c:pt idx="2" formatCode="0%">
                  <c:v>0.02</c:v>
                </c:pt>
              </c:numCache>
            </c:numRef>
          </c:val>
        </c:ser>
        <c:ser>
          <c:idx val="1"/>
          <c:order val="1"/>
          <c:tx>
            <c:strRef>
              <c:f>'1'!$A$6</c:f>
              <c:strCache>
                <c:ptCount val="1"/>
                <c:pt idx="0">
                  <c:v>существенно не изменятся</c:v>
                </c:pt>
              </c:strCache>
            </c:strRef>
          </c:tx>
          <c:spPr>
            <a:solidFill>
              <a:srgbClr val="009900"/>
            </a:solidFill>
            <a:ln>
              <a:noFill/>
            </a:ln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Corbel" panose="020B0503020204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'1'!$B$4:$D$4</c:f>
              <c:numCache>
                <c:formatCode>General</c:formatCode>
                <c:ptCount val="3"/>
                <c:pt idx="0">
                  <c:v>2012</c:v>
                </c:pt>
                <c:pt idx="2">
                  <c:v>2014</c:v>
                </c:pt>
              </c:numCache>
            </c:numRef>
          </c:cat>
          <c:val>
            <c:numRef>
              <c:f>'1'!$B$6:$D$6</c:f>
              <c:numCache>
                <c:formatCode>General</c:formatCode>
                <c:ptCount val="3"/>
                <c:pt idx="0" formatCode="0%">
                  <c:v>0.27</c:v>
                </c:pt>
                <c:pt idx="2" formatCode="0%">
                  <c:v>0.4</c:v>
                </c:pt>
              </c:numCache>
            </c:numRef>
          </c:val>
        </c:ser>
        <c:ser>
          <c:idx val="2"/>
          <c:order val="2"/>
          <c:tx>
            <c:strRef>
              <c:f>'1'!$A$7</c:f>
              <c:strCache>
                <c:ptCount val="1"/>
                <c:pt idx="0">
                  <c:v>могут ухудшиться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Corbel" panose="020B0503020204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'1'!$B$4:$D$4</c:f>
              <c:numCache>
                <c:formatCode>General</c:formatCode>
                <c:ptCount val="3"/>
                <c:pt idx="0">
                  <c:v>2012</c:v>
                </c:pt>
                <c:pt idx="2">
                  <c:v>2014</c:v>
                </c:pt>
              </c:numCache>
            </c:numRef>
          </c:cat>
          <c:val>
            <c:numRef>
              <c:f>'1'!$B$7:$D$7</c:f>
              <c:numCache>
                <c:formatCode>General</c:formatCode>
                <c:ptCount val="3"/>
                <c:pt idx="0" formatCode="0%">
                  <c:v>0.69</c:v>
                </c:pt>
                <c:pt idx="2" formatCode="0%">
                  <c:v>0.57999999999999996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"/>
        <c:axId val="171547856"/>
        <c:axId val="171548416"/>
      </c:barChart>
      <c:catAx>
        <c:axId val="171547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+mn-lt"/>
              </a:defRPr>
            </a:pPr>
            <a:endParaRPr lang="ru-RU"/>
          </a:p>
        </c:txPr>
        <c:crossAx val="171548416"/>
        <c:crosses val="autoZero"/>
        <c:auto val="1"/>
        <c:lblAlgn val="ctr"/>
        <c:lblOffset val="100"/>
        <c:noMultiLvlLbl val="0"/>
      </c:catAx>
      <c:valAx>
        <c:axId val="17154841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71547856"/>
        <c:crosses val="autoZero"/>
        <c:crossBetween val="between"/>
      </c:val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5.5034891557035573E-2"/>
          <c:y val="0.71834461127932503"/>
          <c:w val="0.88992995878364656"/>
          <c:h val="0.25702663008768095"/>
        </c:manualLayout>
      </c:layout>
      <c:overlay val="0"/>
      <c:spPr>
        <a:noFill/>
        <a:ln>
          <a:noFill/>
        </a:ln>
      </c:spPr>
      <c:txPr>
        <a:bodyPr/>
        <a:lstStyle/>
        <a:p>
          <a:pPr>
            <a:defRPr sz="1400">
              <a:latin typeface="Corbel" panose="020B0503020204020204" pitchFamily="34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58062235509186E-2"/>
          <c:y val="0.11015382846865444"/>
          <c:w val="0.85242356752588055"/>
          <c:h val="0.557012990538936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'2'!$A$5</c:f>
              <c:strCache>
                <c:ptCount val="1"/>
                <c:pt idx="0">
                  <c:v>будут улучшаться</c:v>
                </c:pt>
              </c:strCache>
            </c:strRef>
          </c:tx>
          <c:spPr>
            <a:solidFill>
              <a:srgbClr val="E98017"/>
            </a:solidFill>
            <a:ln>
              <a:noFill/>
            </a:ln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Corbel" panose="020B0503020204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'2'!$B$4:$D$4</c:f>
              <c:numCache>
                <c:formatCode>General</c:formatCode>
                <c:ptCount val="3"/>
                <c:pt idx="0">
                  <c:v>2012</c:v>
                </c:pt>
                <c:pt idx="2">
                  <c:v>2014</c:v>
                </c:pt>
              </c:numCache>
            </c:numRef>
          </c:cat>
          <c:val>
            <c:numRef>
              <c:f>'2'!$B$5:$D$5</c:f>
              <c:numCache>
                <c:formatCode>General</c:formatCode>
                <c:ptCount val="3"/>
                <c:pt idx="0" formatCode="0%">
                  <c:v>0.75</c:v>
                </c:pt>
                <c:pt idx="2" formatCode="0%">
                  <c:v>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"/>
        <c:axId val="171550656"/>
        <c:axId val="171551216"/>
      </c:barChart>
      <c:catAx>
        <c:axId val="171550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+mn-lt"/>
              </a:defRPr>
            </a:pPr>
            <a:endParaRPr lang="ru-RU"/>
          </a:p>
        </c:txPr>
        <c:crossAx val="171551216"/>
        <c:crosses val="autoZero"/>
        <c:auto val="1"/>
        <c:lblAlgn val="ctr"/>
        <c:lblOffset val="100"/>
        <c:noMultiLvlLbl val="0"/>
      </c:catAx>
      <c:valAx>
        <c:axId val="17155121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71550656"/>
        <c:crosses val="autoZero"/>
        <c:crossBetween val="between"/>
      </c:valAx>
      <c:spPr>
        <a:noFill/>
        <a:ln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8932953318577131E-2"/>
          <c:y val="2.7313825595605662E-2"/>
          <c:w val="0.87500035608579108"/>
          <c:h val="0.58747832928124266"/>
        </c:manualLayout>
      </c:layout>
      <c:pie3DChart>
        <c:varyColors val="1"/>
        <c:ser>
          <c:idx val="0"/>
          <c:order val="0"/>
          <c:explosion val="1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1"/>
              <c:layout>
                <c:manualLayout>
                  <c:x val="6.5179955850316149E-2"/>
                  <c:y val="-0.1990857308371632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orbel" panose="020B0503020204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65257966506137"/>
                      <c:h val="6.6588406276853584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orbel" panose="020B0503020204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'3'!$A$5:$A$7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'3'!$B$5:$B$7</c:f>
              <c:numCache>
                <c:formatCode>0%</c:formatCode>
                <c:ptCount val="3"/>
                <c:pt idx="0">
                  <c:v>0.19</c:v>
                </c:pt>
                <c:pt idx="1">
                  <c:v>0.66</c:v>
                </c:pt>
                <c:pt idx="2">
                  <c:v>0.15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86140308081711"/>
          <c:y val="0.56785838988411708"/>
          <c:w val="0.71524480371746135"/>
          <c:h val="0.347012180052556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orbel" panose="020B050302020402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10"/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orbel" panose="020B0503020204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'4'!$A$5:$A$7</c:f>
              <c:strCache>
                <c:ptCount val="3"/>
                <c:pt idx="0">
                  <c:v>Должны обязательно применяться и быть симметричными</c:v>
                </c:pt>
                <c:pt idx="1">
                  <c:v>Должны применяться только в крайних случаях, максимально гибко и осторожно</c:v>
                </c:pt>
                <c:pt idx="2">
                  <c:v>Могут вызвать новые санкции, поэтому не целесообразны</c:v>
                </c:pt>
              </c:strCache>
            </c:strRef>
          </c:cat>
          <c:val>
            <c:numRef>
              <c:f>'4'!$B$5:$B$7</c:f>
              <c:numCache>
                <c:formatCode>0%</c:formatCode>
                <c:ptCount val="3"/>
                <c:pt idx="0">
                  <c:v>0.13</c:v>
                </c:pt>
                <c:pt idx="1">
                  <c:v>0.72</c:v>
                </c:pt>
                <c:pt idx="2">
                  <c:v>0.15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359004982352388E-2"/>
          <c:y val="0.56808813372012712"/>
          <c:w val="0.92862838958064486"/>
          <c:h val="0.410859234700925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orbel" panose="020B050302020402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0.12652</cdr:x>
      <cdr:y>0.53844</cdr:y>
    </cdr:from>
    <cdr:to>
      <cdr:x>0.19965</cdr:x>
      <cdr:y>0.61376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12131" y="2376264"/>
          <a:ext cx="527217" cy="332405"/>
        </a:xfrm>
        <a:prstGeom xmlns:a="http://schemas.openxmlformats.org/drawingml/2006/main" prst="rect">
          <a:avLst/>
        </a:prstGeom>
        <a:ln xmlns:a="http://schemas.openxmlformats.org/drawingml/2006/main" w="22225">
          <a:noFill/>
          <a:prstDash val="sysDot"/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chemeClr val="tx2">
                  <a:lumMod val="50000"/>
                </a:schemeClr>
              </a:solidFill>
              <a:latin typeface="+mn-lt"/>
              <a:cs typeface="Times New Roman" pitchFamily="18" charset="0"/>
            </a:rPr>
            <a:t>10,7%</a:t>
          </a:r>
          <a:endParaRPr lang="ru-RU" sz="1200" b="1" dirty="0">
            <a:solidFill>
              <a:schemeClr val="tx2">
                <a:lumMod val="50000"/>
              </a:schemeClr>
            </a:solidFill>
            <a:latin typeface="+mn-lt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0.37623</cdr:x>
      <cdr:y>0.29369</cdr:y>
    </cdr:from>
    <cdr:to>
      <cdr:x>0.44937</cdr:x>
      <cdr:y>0.36901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712331" y="1296144"/>
          <a:ext cx="527289" cy="332406"/>
        </a:xfrm>
        <a:prstGeom xmlns:a="http://schemas.openxmlformats.org/drawingml/2006/main" prst="rect">
          <a:avLst/>
        </a:prstGeom>
        <a:ln xmlns:a="http://schemas.openxmlformats.org/drawingml/2006/main" w="22225">
          <a:noFill/>
          <a:prstDash val="sysDot"/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>
              <a:solidFill>
                <a:srgbClr val="0070C0"/>
              </a:solidFill>
              <a:latin typeface="+mn-lt"/>
              <a:cs typeface="Times New Roman" pitchFamily="18" charset="0"/>
            </a:rPr>
            <a:t>8,3%</a:t>
          </a:r>
        </a:p>
      </cdr:txBody>
    </cdr:sp>
  </cdr:relSizeAnchor>
  <cdr:relSizeAnchor xmlns:cdr="http://schemas.openxmlformats.org/drawingml/2006/chartDrawing">
    <cdr:from>
      <cdr:x>0.16647</cdr:x>
      <cdr:y>0.16316</cdr:y>
    </cdr:from>
    <cdr:to>
      <cdr:x>0.2396</cdr:x>
      <cdr:y>0.23848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200163" y="720080"/>
          <a:ext cx="527217" cy="332405"/>
        </a:xfrm>
        <a:prstGeom xmlns:a="http://schemas.openxmlformats.org/drawingml/2006/main" prst="rect">
          <a:avLst/>
        </a:prstGeom>
        <a:ln xmlns:a="http://schemas.openxmlformats.org/drawingml/2006/main" w="22225">
          <a:noFill/>
          <a:prstDash val="sysDot"/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rgbClr val="0070C0"/>
              </a:solidFill>
              <a:latin typeface="+mn-lt"/>
              <a:cs typeface="Times New Roman" pitchFamily="18" charset="0"/>
            </a:rPr>
            <a:t>23,1%</a:t>
          </a:r>
          <a:endParaRPr lang="ru-RU" sz="1400" b="1" dirty="0">
            <a:solidFill>
              <a:srgbClr val="0070C0"/>
            </a:solidFill>
            <a:latin typeface="+mn-lt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0.85566</cdr:x>
      <cdr:y>0.14685</cdr:y>
    </cdr:from>
    <cdr:to>
      <cdr:x>0.9288</cdr:x>
      <cdr:y>0.22217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168715" y="648072"/>
          <a:ext cx="527290" cy="332405"/>
        </a:xfrm>
        <a:prstGeom xmlns:a="http://schemas.openxmlformats.org/drawingml/2006/main" prst="rect">
          <a:avLst/>
        </a:prstGeom>
        <a:ln xmlns:a="http://schemas.openxmlformats.org/drawingml/2006/main" w="22225">
          <a:noFill/>
          <a:prstDash val="sysDot"/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>
              <a:solidFill>
                <a:srgbClr val="0070C0"/>
              </a:solidFill>
              <a:latin typeface="+mn-lt"/>
              <a:cs typeface="Times New Roman" pitchFamily="18" charset="0"/>
            </a:rPr>
            <a:t>8,2%</a:t>
          </a:r>
        </a:p>
      </cdr:txBody>
    </cdr:sp>
  </cdr:relSizeAnchor>
  <cdr:relSizeAnchor xmlns:cdr="http://schemas.openxmlformats.org/drawingml/2006/chartDrawing">
    <cdr:from>
      <cdr:x>0.61594</cdr:x>
      <cdr:y>0.21211</cdr:y>
    </cdr:from>
    <cdr:to>
      <cdr:x>0.68908</cdr:x>
      <cdr:y>0.28743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4440523" y="936104"/>
          <a:ext cx="527289" cy="332405"/>
        </a:xfrm>
        <a:prstGeom xmlns:a="http://schemas.openxmlformats.org/drawingml/2006/main" prst="rect">
          <a:avLst/>
        </a:prstGeom>
        <a:ln xmlns:a="http://schemas.openxmlformats.org/drawingml/2006/main" w="22225">
          <a:noFill/>
          <a:prstDash val="sysDot"/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>
              <a:solidFill>
                <a:srgbClr val="0070C0"/>
              </a:solidFill>
              <a:latin typeface="+mn-lt"/>
              <a:cs typeface="Times New Roman" pitchFamily="18" charset="0"/>
            </a:rPr>
            <a:t>7,8%</a:t>
          </a:r>
        </a:p>
      </cdr:txBody>
    </cdr:sp>
  </cdr:relSizeAnchor>
  <cdr:relSizeAnchor xmlns:cdr="http://schemas.openxmlformats.org/drawingml/2006/chartDrawing">
    <cdr:from>
      <cdr:x>0.56052</cdr:x>
      <cdr:y>0.64104</cdr:y>
    </cdr:from>
    <cdr:to>
      <cdr:x>0.79025</cdr:x>
      <cdr:y>0.68999</cdr:y>
    </cdr:to>
    <cdr:sp macro="" textlink="">
      <cdr:nvSpPr>
        <cdr:cNvPr id="7" name="AutoShape 4"/>
        <cdr:cNvSpPr>
          <a:spLocks xmlns:a="http://schemas.openxmlformats.org/drawingml/2006/main"/>
        </cdr:cNvSpPr>
      </cdr:nvSpPr>
      <cdr:spPr bwMode="auto">
        <a:xfrm xmlns:a="http://schemas.openxmlformats.org/drawingml/2006/main" rot="5400000" flipH="1">
          <a:off x="4761044" y="2108988"/>
          <a:ext cx="216024" cy="1656184"/>
        </a:xfrm>
        <a:prstGeom xmlns:a="http://schemas.openxmlformats.org/drawingml/2006/main" prst="leftBrace">
          <a:avLst>
            <a:gd name="adj1" fmla="val 30257"/>
            <a:gd name="adj2" fmla="val 50000"/>
          </a:avLst>
        </a:prstGeom>
        <a:noFill xmlns:a="http://schemas.openxmlformats.org/drawingml/2006/main"/>
        <a:ln xmlns:a="http://schemas.openxmlformats.org/drawingml/2006/main" w="9525">
          <a:solidFill>
            <a:srgbClr val="002060"/>
          </a:solidFill>
          <a:round/>
          <a:headEnd/>
          <a:tailEnd/>
        </a:ln>
      </cdr:spPr>
      <cdr:txBody>
        <a:bodyPr xmlns:a="http://schemas.openxmlformats.org/drawingml/2006/main" wrap="square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0.3208</cdr:x>
      <cdr:y>0.64104</cdr:y>
    </cdr:from>
    <cdr:to>
      <cdr:x>0.55053</cdr:x>
      <cdr:y>0.68999</cdr:y>
    </cdr:to>
    <cdr:sp macro="" textlink="">
      <cdr:nvSpPr>
        <cdr:cNvPr id="8" name="AutoShape 4"/>
        <cdr:cNvSpPr>
          <a:spLocks xmlns:a="http://schemas.openxmlformats.org/drawingml/2006/main"/>
        </cdr:cNvSpPr>
      </cdr:nvSpPr>
      <cdr:spPr bwMode="auto">
        <a:xfrm xmlns:a="http://schemas.openxmlformats.org/drawingml/2006/main" rot="5400000" flipH="1">
          <a:off x="3032852" y="2108988"/>
          <a:ext cx="216024" cy="1656184"/>
        </a:xfrm>
        <a:prstGeom xmlns:a="http://schemas.openxmlformats.org/drawingml/2006/main" prst="leftBrace">
          <a:avLst>
            <a:gd name="adj1" fmla="val 30257"/>
            <a:gd name="adj2" fmla="val 50000"/>
          </a:avLst>
        </a:prstGeom>
        <a:noFill xmlns:a="http://schemas.openxmlformats.org/drawingml/2006/main"/>
        <a:ln xmlns:a="http://schemas.openxmlformats.org/drawingml/2006/main" w="9525">
          <a:solidFill>
            <a:srgbClr val="002060"/>
          </a:solidFill>
          <a:round/>
          <a:headEnd/>
          <a:tailEnd/>
        </a:ln>
      </cdr:spPr>
      <cdr:txBody>
        <a:bodyPr xmlns:a="http://schemas.openxmlformats.org/drawingml/2006/main" wrap="square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0.08109</cdr:x>
      <cdr:y>0.64104</cdr:y>
    </cdr:from>
    <cdr:to>
      <cdr:x>0.31082</cdr:x>
      <cdr:y>0.68999</cdr:y>
    </cdr:to>
    <cdr:sp macro="" textlink="">
      <cdr:nvSpPr>
        <cdr:cNvPr id="9" name="AutoShape 4"/>
        <cdr:cNvSpPr>
          <a:spLocks xmlns:a="http://schemas.openxmlformats.org/drawingml/2006/main"/>
        </cdr:cNvSpPr>
      </cdr:nvSpPr>
      <cdr:spPr bwMode="auto">
        <a:xfrm xmlns:a="http://schemas.openxmlformats.org/drawingml/2006/main" rot="5400000" flipH="1">
          <a:off x="1304660" y="2108988"/>
          <a:ext cx="216024" cy="1656184"/>
        </a:xfrm>
        <a:prstGeom xmlns:a="http://schemas.openxmlformats.org/drawingml/2006/main" prst="leftBrace">
          <a:avLst>
            <a:gd name="adj1" fmla="val 30257"/>
            <a:gd name="adj2" fmla="val 50000"/>
          </a:avLst>
        </a:prstGeom>
        <a:noFill xmlns:a="http://schemas.openxmlformats.org/drawingml/2006/main"/>
        <a:ln xmlns:a="http://schemas.openxmlformats.org/drawingml/2006/main" w="9525">
          <a:solidFill>
            <a:srgbClr val="002060"/>
          </a:solidFill>
          <a:round/>
          <a:headEnd/>
          <a:tailEnd/>
        </a:ln>
      </cdr:spPr>
      <cdr:txBody>
        <a:bodyPr xmlns:a="http://schemas.openxmlformats.org/drawingml/2006/main" wrap="square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0.11653</cdr:x>
      <cdr:y>0.6037</cdr:y>
    </cdr:from>
    <cdr:to>
      <cdr:x>0.19644</cdr:x>
      <cdr:y>0.63634</cdr:y>
    </cdr:to>
    <cdr:sp macro="" textlink="">
      <cdr:nvSpPr>
        <cdr:cNvPr id="10" name="AutoShape 4"/>
        <cdr:cNvSpPr>
          <a:spLocks xmlns:a="http://schemas.openxmlformats.org/drawingml/2006/main"/>
        </cdr:cNvSpPr>
      </cdr:nvSpPr>
      <cdr:spPr bwMode="auto">
        <a:xfrm xmlns:a="http://schemas.openxmlformats.org/drawingml/2006/main" rot="5400000">
          <a:off x="1056146" y="2448272"/>
          <a:ext cx="144017" cy="576065"/>
        </a:xfrm>
        <a:prstGeom xmlns:a="http://schemas.openxmlformats.org/drawingml/2006/main" prst="leftBrace">
          <a:avLst>
            <a:gd name="adj1" fmla="val 30257"/>
            <a:gd name="adj2" fmla="val 50000"/>
          </a:avLst>
        </a:prstGeom>
        <a:noFill xmlns:a="http://schemas.openxmlformats.org/drawingml/2006/main"/>
        <a:ln xmlns:a="http://schemas.openxmlformats.org/drawingml/2006/main" w="9525">
          <a:solidFill>
            <a:srgbClr val="002060"/>
          </a:solidFill>
          <a:round/>
          <a:headEnd/>
          <a:tailEnd/>
        </a:ln>
      </cdr:spPr>
      <cdr:txBody>
        <a:bodyPr xmlns:a="http://schemas.openxmlformats.org/drawingml/2006/main" wrap="square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0.83568</cdr:x>
      <cdr:y>0.6037</cdr:y>
    </cdr:from>
    <cdr:to>
      <cdr:x>0.91559</cdr:x>
      <cdr:y>0.63634</cdr:y>
    </cdr:to>
    <cdr:sp macro="" textlink="">
      <cdr:nvSpPr>
        <cdr:cNvPr id="11" name="AutoShape 4"/>
        <cdr:cNvSpPr>
          <a:spLocks xmlns:a="http://schemas.openxmlformats.org/drawingml/2006/main"/>
        </cdr:cNvSpPr>
      </cdr:nvSpPr>
      <cdr:spPr bwMode="auto">
        <a:xfrm xmlns:a="http://schemas.openxmlformats.org/drawingml/2006/main" rot="5400000">
          <a:off x="6240721" y="2448273"/>
          <a:ext cx="144017" cy="576064"/>
        </a:xfrm>
        <a:prstGeom xmlns:a="http://schemas.openxmlformats.org/drawingml/2006/main" prst="leftBrace">
          <a:avLst>
            <a:gd name="adj1" fmla="val 30257"/>
            <a:gd name="adj2" fmla="val 50000"/>
          </a:avLst>
        </a:prstGeom>
        <a:noFill xmlns:a="http://schemas.openxmlformats.org/drawingml/2006/main"/>
        <a:ln xmlns:a="http://schemas.openxmlformats.org/drawingml/2006/main" w="9525">
          <a:solidFill>
            <a:srgbClr val="002060"/>
          </a:solidFill>
          <a:round/>
          <a:headEnd/>
          <a:tailEnd/>
        </a:ln>
      </cdr:spPr>
      <cdr:txBody>
        <a:bodyPr xmlns:a="http://schemas.openxmlformats.org/drawingml/2006/main" wrap="square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0.35625</cdr:x>
      <cdr:y>0.6037</cdr:y>
    </cdr:from>
    <cdr:to>
      <cdr:x>0.43615</cdr:x>
      <cdr:y>0.63634</cdr:y>
    </cdr:to>
    <cdr:sp macro="" textlink="">
      <cdr:nvSpPr>
        <cdr:cNvPr id="12" name="AutoShape 4"/>
        <cdr:cNvSpPr>
          <a:spLocks xmlns:a="http://schemas.openxmlformats.org/drawingml/2006/main"/>
        </cdr:cNvSpPr>
      </cdr:nvSpPr>
      <cdr:spPr bwMode="auto">
        <a:xfrm xmlns:a="http://schemas.openxmlformats.org/drawingml/2006/main" rot="5400000">
          <a:off x="2784337" y="2448273"/>
          <a:ext cx="144017" cy="576064"/>
        </a:xfrm>
        <a:prstGeom xmlns:a="http://schemas.openxmlformats.org/drawingml/2006/main" prst="leftBrace">
          <a:avLst>
            <a:gd name="adj1" fmla="val 30257"/>
            <a:gd name="adj2" fmla="val 50000"/>
          </a:avLst>
        </a:prstGeom>
        <a:noFill xmlns:a="http://schemas.openxmlformats.org/drawingml/2006/main"/>
        <a:ln xmlns:a="http://schemas.openxmlformats.org/drawingml/2006/main" w="9525">
          <a:solidFill>
            <a:srgbClr val="002060"/>
          </a:solidFill>
          <a:round/>
          <a:headEnd/>
          <a:tailEnd/>
        </a:ln>
      </cdr:spPr>
      <cdr:txBody>
        <a:bodyPr xmlns:a="http://schemas.openxmlformats.org/drawingml/2006/main" wrap="square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0.59597</cdr:x>
      <cdr:y>0.6037</cdr:y>
    </cdr:from>
    <cdr:to>
      <cdr:x>0.67136</cdr:x>
      <cdr:y>0.63163</cdr:y>
    </cdr:to>
    <cdr:sp macro="" textlink="">
      <cdr:nvSpPr>
        <cdr:cNvPr id="13" name="AutoShape 4"/>
        <cdr:cNvSpPr>
          <a:spLocks xmlns:a="http://schemas.openxmlformats.org/drawingml/2006/main"/>
        </cdr:cNvSpPr>
      </cdr:nvSpPr>
      <cdr:spPr bwMode="auto">
        <a:xfrm xmlns:a="http://schemas.openxmlformats.org/drawingml/2006/main" rot="5400000">
          <a:off x="4506663" y="2454140"/>
          <a:ext cx="123261" cy="543574"/>
        </a:xfrm>
        <a:prstGeom xmlns:a="http://schemas.openxmlformats.org/drawingml/2006/main" prst="leftBrace">
          <a:avLst>
            <a:gd name="adj1" fmla="val 30257"/>
            <a:gd name="adj2" fmla="val 50000"/>
          </a:avLst>
        </a:prstGeom>
        <a:noFill xmlns:a="http://schemas.openxmlformats.org/drawingml/2006/main"/>
        <a:ln xmlns:a="http://schemas.openxmlformats.org/drawingml/2006/main" w="9525">
          <a:solidFill>
            <a:srgbClr val="002060"/>
          </a:solidFill>
          <a:round/>
          <a:headEnd/>
          <a:tailEnd/>
        </a:ln>
      </cdr:spPr>
      <cdr:txBody>
        <a:bodyPr xmlns:a="http://schemas.openxmlformats.org/drawingml/2006/main" wrap="square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0.41618</cdr:x>
      <cdr:y>0.11421</cdr:y>
    </cdr:from>
    <cdr:to>
      <cdr:x>0.48931</cdr:x>
      <cdr:y>0.18953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3000363" y="504056"/>
          <a:ext cx="527217" cy="332405"/>
        </a:xfrm>
        <a:prstGeom xmlns:a="http://schemas.openxmlformats.org/drawingml/2006/main" prst="rect">
          <a:avLst/>
        </a:prstGeom>
        <a:ln xmlns:a="http://schemas.openxmlformats.org/drawingml/2006/main" w="22225">
          <a:noFill/>
          <a:prstDash val="sysDot"/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rgbClr val="0070C0"/>
              </a:solidFill>
              <a:latin typeface="+mn-lt"/>
              <a:cs typeface="Times New Roman" pitchFamily="18" charset="0"/>
            </a:rPr>
            <a:t>18,9%</a:t>
          </a:r>
          <a:endParaRPr lang="ru-RU" sz="1200" b="1" dirty="0">
            <a:solidFill>
              <a:srgbClr val="0070C0"/>
            </a:solidFill>
            <a:latin typeface="+mn-lt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0.66588</cdr:x>
      <cdr:y>0.01632</cdr:y>
    </cdr:from>
    <cdr:to>
      <cdr:x>0.73901</cdr:x>
      <cdr:y>0.09164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4800563" y="72008"/>
          <a:ext cx="527217" cy="332405"/>
        </a:xfrm>
        <a:prstGeom xmlns:a="http://schemas.openxmlformats.org/drawingml/2006/main" prst="rect">
          <a:avLst/>
        </a:prstGeom>
        <a:ln xmlns:a="http://schemas.openxmlformats.org/drawingml/2006/main" w="22225">
          <a:noFill/>
          <a:prstDash val="sysDot"/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rgbClr val="0070C0"/>
              </a:solidFill>
              <a:latin typeface="+mn-lt"/>
              <a:cs typeface="Times New Roman" pitchFamily="18" charset="0"/>
            </a:rPr>
            <a:t>16%</a:t>
          </a:r>
          <a:endParaRPr lang="ru-RU" sz="1200" b="1" dirty="0">
            <a:solidFill>
              <a:srgbClr val="0070C0"/>
            </a:solidFill>
            <a:latin typeface="+mn-lt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0.09656</cdr:x>
      <cdr:y>0.24475</cdr:y>
    </cdr:from>
    <cdr:to>
      <cdr:x>0.32628</cdr:x>
      <cdr:y>0.29369</cdr:y>
    </cdr:to>
    <cdr:sp macro="" textlink="">
      <cdr:nvSpPr>
        <cdr:cNvPr id="16" name="AutoShape 4"/>
        <cdr:cNvSpPr>
          <a:spLocks xmlns:a="http://schemas.openxmlformats.org/drawingml/2006/main"/>
        </cdr:cNvSpPr>
      </cdr:nvSpPr>
      <cdr:spPr bwMode="auto">
        <a:xfrm xmlns:a="http://schemas.openxmlformats.org/drawingml/2006/main" rot="5400000">
          <a:off x="1416187" y="360040"/>
          <a:ext cx="216024" cy="1656184"/>
        </a:xfrm>
        <a:prstGeom xmlns:a="http://schemas.openxmlformats.org/drawingml/2006/main" prst="leftBrace">
          <a:avLst>
            <a:gd name="adj1" fmla="val 30257"/>
            <a:gd name="adj2" fmla="val 50000"/>
          </a:avLst>
        </a:prstGeom>
        <a:noFill xmlns:a="http://schemas.openxmlformats.org/drawingml/2006/main"/>
        <a:ln xmlns:a="http://schemas.openxmlformats.org/drawingml/2006/main" w="9525">
          <a:solidFill>
            <a:srgbClr val="0070C0"/>
          </a:solidFill>
          <a:round/>
          <a:headEnd/>
          <a:tailEnd/>
        </a:ln>
      </cdr:spPr>
      <cdr:txBody>
        <a:bodyPr xmlns:a="http://schemas.openxmlformats.org/drawingml/2006/main" wrap="square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0.33627</cdr:x>
      <cdr:y>0.17948</cdr:y>
    </cdr:from>
    <cdr:to>
      <cdr:x>0.566</cdr:x>
      <cdr:y>0.22843</cdr:y>
    </cdr:to>
    <cdr:sp macro="" textlink="">
      <cdr:nvSpPr>
        <cdr:cNvPr id="17" name="AutoShape 4"/>
        <cdr:cNvSpPr>
          <a:spLocks xmlns:a="http://schemas.openxmlformats.org/drawingml/2006/main"/>
        </cdr:cNvSpPr>
      </cdr:nvSpPr>
      <cdr:spPr bwMode="auto">
        <a:xfrm xmlns:a="http://schemas.openxmlformats.org/drawingml/2006/main" rot="5400000">
          <a:off x="3144379" y="72008"/>
          <a:ext cx="216024" cy="1656184"/>
        </a:xfrm>
        <a:prstGeom xmlns:a="http://schemas.openxmlformats.org/drawingml/2006/main" prst="leftBrace">
          <a:avLst>
            <a:gd name="adj1" fmla="val 30257"/>
            <a:gd name="adj2" fmla="val 50000"/>
          </a:avLst>
        </a:prstGeom>
        <a:noFill xmlns:a="http://schemas.openxmlformats.org/drawingml/2006/main"/>
        <a:ln xmlns:a="http://schemas.openxmlformats.org/drawingml/2006/main" w="9525">
          <a:solidFill>
            <a:srgbClr val="0070C0"/>
          </a:solidFill>
          <a:round/>
          <a:headEnd/>
          <a:tailEnd/>
        </a:ln>
      </cdr:spPr>
      <cdr:txBody>
        <a:bodyPr xmlns:a="http://schemas.openxmlformats.org/drawingml/2006/main" wrap="square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0.57599</cdr:x>
      <cdr:y>0.0979</cdr:y>
    </cdr:from>
    <cdr:to>
      <cdr:x>0.80572</cdr:x>
      <cdr:y>0.14685</cdr:y>
    </cdr:to>
    <cdr:sp macro="" textlink="">
      <cdr:nvSpPr>
        <cdr:cNvPr id="18" name="AutoShape 4"/>
        <cdr:cNvSpPr>
          <a:spLocks xmlns:a="http://schemas.openxmlformats.org/drawingml/2006/main"/>
        </cdr:cNvSpPr>
      </cdr:nvSpPr>
      <cdr:spPr bwMode="auto">
        <a:xfrm xmlns:a="http://schemas.openxmlformats.org/drawingml/2006/main" rot="5400000">
          <a:off x="4872571" y="-288032"/>
          <a:ext cx="216024" cy="1656184"/>
        </a:xfrm>
        <a:prstGeom xmlns:a="http://schemas.openxmlformats.org/drawingml/2006/main" prst="leftBrace">
          <a:avLst>
            <a:gd name="adj1" fmla="val 30257"/>
            <a:gd name="adj2" fmla="val 50000"/>
          </a:avLst>
        </a:prstGeom>
        <a:noFill xmlns:a="http://schemas.openxmlformats.org/drawingml/2006/main"/>
        <a:ln xmlns:a="http://schemas.openxmlformats.org/drawingml/2006/main" w="9525">
          <a:solidFill>
            <a:srgbClr val="0070C0"/>
          </a:solidFill>
          <a:round/>
          <a:headEnd/>
          <a:tailEnd/>
        </a:ln>
      </cdr:spPr>
      <cdr:txBody>
        <a:bodyPr xmlns:a="http://schemas.openxmlformats.org/drawingml/2006/main" wrap="square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0.12652</cdr:x>
      <cdr:y>0.32633</cdr:y>
    </cdr:from>
    <cdr:to>
      <cdr:x>0.20643</cdr:x>
      <cdr:y>0.35896</cdr:y>
    </cdr:to>
    <cdr:sp macro="" textlink="">
      <cdr:nvSpPr>
        <cdr:cNvPr id="19" name="AutoShape 4"/>
        <cdr:cNvSpPr>
          <a:spLocks xmlns:a="http://schemas.openxmlformats.org/drawingml/2006/main"/>
        </cdr:cNvSpPr>
      </cdr:nvSpPr>
      <cdr:spPr bwMode="auto">
        <a:xfrm xmlns:a="http://schemas.openxmlformats.org/drawingml/2006/main" rot="5400000">
          <a:off x="1128155" y="1224136"/>
          <a:ext cx="144017" cy="576065"/>
        </a:xfrm>
        <a:prstGeom xmlns:a="http://schemas.openxmlformats.org/drawingml/2006/main" prst="leftBrace">
          <a:avLst>
            <a:gd name="adj1" fmla="val 30257"/>
            <a:gd name="adj2" fmla="val 50000"/>
          </a:avLst>
        </a:prstGeom>
        <a:noFill xmlns:a="http://schemas.openxmlformats.org/drawingml/2006/main"/>
        <a:ln xmlns:a="http://schemas.openxmlformats.org/drawingml/2006/main" w="9525">
          <a:solidFill>
            <a:srgbClr val="0070C0"/>
          </a:solidFill>
          <a:round/>
          <a:headEnd/>
          <a:tailEnd/>
        </a:ln>
      </cdr:spPr>
      <cdr:txBody>
        <a:bodyPr xmlns:a="http://schemas.openxmlformats.org/drawingml/2006/main" wrap="square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0.13651</cdr:x>
      <cdr:y>0.34264</cdr:y>
    </cdr:from>
    <cdr:to>
      <cdr:x>0.20964</cdr:x>
      <cdr:y>0.41796</cdr:y>
    </cdr:to>
    <cdr:sp macro="" textlink="">
      <cdr:nvSpPr>
        <cdr:cNvPr id="20" name="TextBox 1"/>
        <cdr:cNvSpPr txBox="1"/>
      </cdr:nvSpPr>
      <cdr:spPr>
        <a:xfrm xmlns:a="http://schemas.openxmlformats.org/drawingml/2006/main">
          <a:off x="984139" y="1512168"/>
          <a:ext cx="527217" cy="332405"/>
        </a:xfrm>
        <a:prstGeom xmlns:a="http://schemas.openxmlformats.org/drawingml/2006/main" prst="rect">
          <a:avLst/>
        </a:prstGeom>
        <a:ln xmlns:a="http://schemas.openxmlformats.org/drawingml/2006/main" w="22225">
          <a:noFill/>
          <a:prstDash val="sysDot"/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>
              <a:solidFill>
                <a:srgbClr val="0070C0"/>
              </a:solidFill>
              <a:latin typeface="+mn-lt"/>
              <a:cs typeface="Times New Roman" pitchFamily="18" charset="0"/>
            </a:rPr>
            <a:t>5,3%</a:t>
          </a:r>
        </a:p>
      </cdr:txBody>
    </cdr:sp>
  </cdr:relSizeAnchor>
  <cdr:relSizeAnchor xmlns:cdr="http://schemas.openxmlformats.org/drawingml/2006/chartDrawing">
    <cdr:from>
      <cdr:x>0.84567</cdr:x>
      <cdr:y>0.13053</cdr:y>
    </cdr:from>
    <cdr:to>
      <cdr:x>0.92558</cdr:x>
      <cdr:y>0.16316</cdr:y>
    </cdr:to>
    <cdr:sp macro="" textlink="">
      <cdr:nvSpPr>
        <cdr:cNvPr id="21" name="AutoShape 4"/>
        <cdr:cNvSpPr>
          <a:spLocks xmlns:a="http://schemas.openxmlformats.org/drawingml/2006/main"/>
        </cdr:cNvSpPr>
      </cdr:nvSpPr>
      <cdr:spPr bwMode="auto">
        <a:xfrm xmlns:a="http://schemas.openxmlformats.org/drawingml/2006/main" rot="5400000">
          <a:off x="6312731" y="360040"/>
          <a:ext cx="144017" cy="576065"/>
        </a:xfrm>
        <a:prstGeom xmlns:a="http://schemas.openxmlformats.org/drawingml/2006/main" prst="leftBrace">
          <a:avLst>
            <a:gd name="adj1" fmla="val 30257"/>
            <a:gd name="adj2" fmla="val 50000"/>
          </a:avLst>
        </a:prstGeom>
        <a:noFill xmlns:a="http://schemas.openxmlformats.org/drawingml/2006/main"/>
        <a:ln xmlns:a="http://schemas.openxmlformats.org/drawingml/2006/main" w="9525">
          <a:solidFill>
            <a:srgbClr val="0070C0"/>
          </a:solidFill>
          <a:round/>
          <a:headEnd/>
          <a:tailEnd/>
        </a:ln>
      </cdr:spPr>
      <cdr:txBody>
        <a:bodyPr xmlns:a="http://schemas.openxmlformats.org/drawingml/2006/main" wrap="square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0.60595</cdr:x>
      <cdr:y>0.1958</cdr:y>
    </cdr:from>
    <cdr:to>
      <cdr:x>0.68586</cdr:x>
      <cdr:y>0.22843</cdr:y>
    </cdr:to>
    <cdr:sp macro="" textlink="">
      <cdr:nvSpPr>
        <cdr:cNvPr id="22" name="AutoShape 4"/>
        <cdr:cNvSpPr>
          <a:spLocks xmlns:a="http://schemas.openxmlformats.org/drawingml/2006/main"/>
        </cdr:cNvSpPr>
      </cdr:nvSpPr>
      <cdr:spPr bwMode="auto">
        <a:xfrm xmlns:a="http://schemas.openxmlformats.org/drawingml/2006/main" rot="5400000">
          <a:off x="4584539" y="648072"/>
          <a:ext cx="144017" cy="576065"/>
        </a:xfrm>
        <a:prstGeom xmlns:a="http://schemas.openxmlformats.org/drawingml/2006/main" prst="leftBrace">
          <a:avLst>
            <a:gd name="adj1" fmla="val 30257"/>
            <a:gd name="adj2" fmla="val 50000"/>
          </a:avLst>
        </a:prstGeom>
        <a:noFill xmlns:a="http://schemas.openxmlformats.org/drawingml/2006/main"/>
        <a:ln xmlns:a="http://schemas.openxmlformats.org/drawingml/2006/main" w="9525">
          <a:solidFill>
            <a:srgbClr val="0070C0"/>
          </a:solidFill>
          <a:round/>
          <a:headEnd/>
          <a:tailEnd/>
        </a:ln>
      </cdr:spPr>
      <cdr:txBody>
        <a:bodyPr xmlns:a="http://schemas.openxmlformats.org/drawingml/2006/main" wrap="square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0.36624</cdr:x>
      <cdr:y>0.26106</cdr:y>
    </cdr:from>
    <cdr:to>
      <cdr:x>0.44614</cdr:x>
      <cdr:y>0.29369</cdr:y>
    </cdr:to>
    <cdr:sp macro="" textlink="">
      <cdr:nvSpPr>
        <cdr:cNvPr id="23" name="AutoShape 4"/>
        <cdr:cNvSpPr>
          <a:spLocks xmlns:a="http://schemas.openxmlformats.org/drawingml/2006/main"/>
        </cdr:cNvSpPr>
      </cdr:nvSpPr>
      <cdr:spPr bwMode="auto">
        <a:xfrm xmlns:a="http://schemas.openxmlformats.org/drawingml/2006/main" rot="5400000">
          <a:off x="2856347" y="936104"/>
          <a:ext cx="144017" cy="576065"/>
        </a:xfrm>
        <a:prstGeom xmlns:a="http://schemas.openxmlformats.org/drawingml/2006/main" prst="leftBrace">
          <a:avLst>
            <a:gd name="adj1" fmla="val 30257"/>
            <a:gd name="adj2" fmla="val 50000"/>
          </a:avLst>
        </a:prstGeom>
        <a:noFill xmlns:a="http://schemas.openxmlformats.org/drawingml/2006/main"/>
        <a:ln xmlns:a="http://schemas.openxmlformats.org/drawingml/2006/main" w="9525">
          <a:solidFill>
            <a:srgbClr val="0070C0"/>
          </a:solidFill>
          <a:round/>
          <a:headEnd/>
          <a:tailEnd/>
        </a:ln>
      </cdr:spPr>
      <cdr:txBody>
        <a:bodyPr xmlns:a="http://schemas.openxmlformats.org/drawingml/2006/main" wrap="square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0.16647</cdr:x>
      <cdr:y>0.68529</cdr:y>
    </cdr:from>
    <cdr:to>
      <cdr:x>0.2396</cdr:x>
      <cdr:y>0.76061</cdr:y>
    </cdr:to>
    <cdr:sp macro="" textlink="">
      <cdr:nvSpPr>
        <cdr:cNvPr id="24" name="TextBox 1"/>
        <cdr:cNvSpPr txBox="1"/>
      </cdr:nvSpPr>
      <cdr:spPr>
        <a:xfrm xmlns:a="http://schemas.openxmlformats.org/drawingml/2006/main">
          <a:off x="1200163" y="3024336"/>
          <a:ext cx="527217" cy="332405"/>
        </a:xfrm>
        <a:prstGeom xmlns:a="http://schemas.openxmlformats.org/drawingml/2006/main" prst="rect">
          <a:avLst/>
        </a:prstGeom>
        <a:ln xmlns:a="http://schemas.openxmlformats.org/drawingml/2006/main" w="22225">
          <a:noFill/>
          <a:prstDash val="sysDot"/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chemeClr val="tx2">
                  <a:lumMod val="50000"/>
                </a:schemeClr>
              </a:solidFill>
              <a:latin typeface="+mn-lt"/>
              <a:cs typeface="Times New Roman" pitchFamily="18" charset="0"/>
            </a:rPr>
            <a:t>28,2%</a:t>
          </a:r>
          <a:endParaRPr lang="ru-RU" sz="1200" b="1" dirty="0">
            <a:solidFill>
              <a:schemeClr val="tx2">
                <a:lumMod val="50000"/>
              </a:schemeClr>
            </a:solidFill>
            <a:latin typeface="+mn-lt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0.3571</cdr:x>
      <cdr:y>0.53844</cdr:y>
    </cdr:from>
    <cdr:to>
      <cdr:x>0.43023</cdr:x>
      <cdr:y>0.61376</cdr:y>
    </cdr:to>
    <cdr:sp macro="" textlink="">
      <cdr:nvSpPr>
        <cdr:cNvPr id="25" name="TextBox 1"/>
        <cdr:cNvSpPr txBox="1"/>
      </cdr:nvSpPr>
      <cdr:spPr>
        <a:xfrm xmlns:a="http://schemas.openxmlformats.org/drawingml/2006/main">
          <a:off x="2574482" y="2376264"/>
          <a:ext cx="527217" cy="332405"/>
        </a:xfrm>
        <a:prstGeom xmlns:a="http://schemas.openxmlformats.org/drawingml/2006/main" prst="rect">
          <a:avLst/>
        </a:prstGeom>
        <a:ln xmlns:a="http://schemas.openxmlformats.org/drawingml/2006/main" w="22225">
          <a:noFill/>
          <a:prstDash val="sysDot"/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chemeClr val="tx2">
                  <a:lumMod val="50000"/>
                </a:schemeClr>
              </a:solidFill>
              <a:latin typeface="+mn-lt"/>
              <a:cs typeface="Times New Roman" pitchFamily="18" charset="0"/>
            </a:rPr>
            <a:t>10,7%</a:t>
          </a:r>
          <a:endParaRPr lang="ru-RU" sz="1200" b="1" dirty="0">
            <a:solidFill>
              <a:schemeClr val="tx2">
                <a:lumMod val="50000"/>
              </a:schemeClr>
            </a:solidFill>
            <a:latin typeface="+mn-lt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0.39367</cdr:x>
      <cdr:y>0.68529</cdr:y>
    </cdr:from>
    <cdr:to>
      <cdr:x>0.4668</cdr:x>
      <cdr:y>0.76061</cdr:y>
    </cdr:to>
    <cdr:sp macro="" textlink="">
      <cdr:nvSpPr>
        <cdr:cNvPr id="26" name="TextBox 1"/>
        <cdr:cNvSpPr txBox="1"/>
      </cdr:nvSpPr>
      <cdr:spPr>
        <a:xfrm xmlns:a="http://schemas.openxmlformats.org/drawingml/2006/main">
          <a:off x="2838091" y="3024336"/>
          <a:ext cx="527217" cy="332405"/>
        </a:xfrm>
        <a:prstGeom xmlns:a="http://schemas.openxmlformats.org/drawingml/2006/main" prst="rect">
          <a:avLst/>
        </a:prstGeom>
        <a:ln xmlns:a="http://schemas.openxmlformats.org/drawingml/2006/main" w="22225">
          <a:noFill/>
          <a:prstDash val="sysDot"/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chemeClr val="tx2">
                  <a:lumMod val="50000"/>
                </a:schemeClr>
              </a:solidFill>
              <a:latin typeface="+mn-lt"/>
              <a:cs typeface="Times New Roman" pitchFamily="18" charset="0"/>
            </a:rPr>
            <a:t>19,1%</a:t>
          </a:r>
          <a:endParaRPr lang="ru-RU" sz="1200" b="1" dirty="0">
            <a:solidFill>
              <a:schemeClr val="tx2">
                <a:lumMod val="50000"/>
              </a:schemeClr>
            </a:solidFill>
            <a:latin typeface="+mn-lt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0.59597</cdr:x>
      <cdr:y>0.53844</cdr:y>
    </cdr:from>
    <cdr:to>
      <cdr:x>0.6691</cdr:x>
      <cdr:y>0.61376</cdr:y>
    </cdr:to>
    <cdr:sp macro="" textlink="">
      <cdr:nvSpPr>
        <cdr:cNvPr id="27" name="TextBox 1"/>
        <cdr:cNvSpPr txBox="1"/>
      </cdr:nvSpPr>
      <cdr:spPr>
        <a:xfrm xmlns:a="http://schemas.openxmlformats.org/drawingml/2006/main">
          <a:off x="4296507" y="2376264"/>
          <a:ext cx="527217" cy="332405"/>
        </a:xfrm>
        <a:prstGeom xmlns:a="http://schemas.openxmlformats.org/drawingml/2006/main" prst="rect">
          <a:avLst/>
        </a:prstGeom>
        <a:ln xmlns:a="http://schemas.openxmlformats.org/drawingml/2006/main" w="22225">
          <a:noFill/>
          <a:prstDash val="sysDot"/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chemeClr val="tx2">
                  <a:lumMod val="50000"/>
                </a:schemeClr>
              </a:solidFill>
              <a:latin typeface="+mn-lt"/>
              <a:cs typeface="Times New Roman" pitchFamily="18" charset="0"/>
            </a:rPr>
            <a:t>10,0%</a:t>
          </a:r>
          <a:endParaRPr lang="ru-RU" sz="1200" b="1" dirty="0">
            <a:solidFill>
              <a:schemeClr val="tx2">
                <a:lumMod val="50000"/>
              </a:schemeClr>
            </a:solidFill>
            <a:latin typeface="+mn-lt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0.63763</cdr:x>
      <cdr:y>0.68529</cdr:y>
    </cdr:from>
    <cdr:to>
      <cdr:x>0.71076</cdr:x>
      <cdr:y>0.76061</cdr:y>
    </cdr:to>
    <cdr:sp macro="" textlink="">
      <cdr:nvSpPr>
        <cdr:cNvPr id="28" name="TextBox 1"/>
        <cdr:cNvSpPr txBox="1"/>
      </cdr:nvSpPr>
      <cdr:spPr>
        <a:xfrm xmlns:a="http://schemas.openxmlformats.org/drawingml/2006/main">
          <a:off x="4596874" y="3024336"/>
          <a:ext cx="527217" cy="332405"/>
        </a:xfrm>
        <a:prstGeom xmlns:a="http://schemas.openxmlformats.org/drawingml/2006/main" prst="rect">
          <a:avLst/>
        </a:prstGeom>
        <a:ln xmlns:a="http://schemas.openxmlformats.org/drawingml/2006/main" w="22225">
          <a:noFill/>
          <a:prstDash val="sysDot"/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chemeClr val="tx2">
                  <a:lumMod val="50000"/>
                </a:schemeClr>
              </a:solidFill>
              <a:latin typeface="+mn-lt"/>
              <a:cs typeface="Times New Roman" pitchFamily="18" charset="0"/>
            </a:rPr>
            <a:t>17,1%</a:t>
          </a:r>
          <a:endParaRPr lang="ru-RU" sz="1200" b="1" dirty="0">
            <a:solidFill>
              <a:schemeClr val="tx2">
                <a:lumMod val="50000"/>
              </a:schemeClr>
            </a:solidFill>
            <a:latin typeface="+mn-lt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0.82569</cdr:x>
      <cdr:y>0.53844</cdr:y>
    </cdr:from>
    <cdr:to>
      <cdr:x>0.89882</cdr:x>
      <cdr:y>0.61376</cdr:y>
    </cdr:to>
    <cdr:sp macro="" textlink="">
      <cdr:nvSpPr>
        <cdr:cNvPr id="29" name="TextBox 1"/>
        <cdr:cNvSpPr txBox="1"/>
      </cdr:nvSpPr>
      <cdr:spPr>
        <a:xfrm xmlns:a="http://schemas.openxmlformats.org/drawingml/2006/main">
          <a:off x="5952691" y="2376264"/>
          <a:ext cx="527217" cy="332405"/>
        </a:xfrm>
        <a:prstGeom xmlns:a="http://schemas.openxmlformats.org/drawingml/2006/main" prst="rect">
          <a:avLst/>
        </a:prstGeom>
        <a:ln xmlns:a="http://schemas.openxmlformats.org/drawingml/2006/main" w="22225">
          <a:noFill/>
          <a:prstDash val="sysDot"/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chemeClr val="tx2">
                  <a:lumMod val="50000"/>
                </a:schemeClr>
              </a:solidFill>
              <a:latin typeface="+mn-lt"/>
              <a:cs typeface="Times New Roman" pitchFamily="18" charset="0"/>
            </a:rPr>
            <a:t>10,0%</a:t>
          </a:r>
          <a:endParaRPr lang="ru-RU" sz="1200" b="1" dirty="0">
            <a:solidFill>
              <a:schemeClr val="tx2">
                <a:lumMod val="50000"/>
              </a:schemeClr>
            </a:solidFill>
            <a:latin typeface="+mn-lt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0.15463</cdr:x>
      <cdr:y>0.53126</cdr:y>
    </cdr:from>
    <cdr:to>
      <cdr:x>0.22776</cdr:x>
      <cdr:y>0.60658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25787" y="2018130"/>
          <a:ext cx="485136" cy="286126"/>
        </a:xfrm>
        <a:prstGeom xmlns:a="http://schemas.openxmlformats.org/drawingml/2006/main" prst="rect">
          <a:avLst/>
        </a:prstGeom>
        <a:ln xmlns:a="http://schemas.openxmlformats.org/drawingml/2006/main" w="22225">
          <a:noFill/>
          <a:prstDash val="sysDot"/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rgbClr val="C00000"/>
              </a:solidFill>
              <a:latin typeface="+mn-lt"/>
              <a:cs typeface="Times New Roman" pitchFamily="18" charset="0"/>
            </a:rPr>
            <a:t>15,6%</a:t>
          </a:r>
          <a:endParaRPr lang="ru-RU" sz="1200" b="1" dirty="0">
            <a:solidFill>
              <a:srgbClr val="C00000"/>
            </a:solidFill>
            <a:latin typeface="+mn-lt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0.36487</cdr:x>
      <cdr:y>0.51964</cdr:y>
    </cdr:from>
    <cdr:to>
      <cdr:x>0.43801</cdr:x>
      <cdr:y>0.59496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420484" y="1973997"/>
          <a:ext cx="485203" cy="286126"/>
        </a:xfrm>
        <a:prstGeom xmlns:a="http://schemas.openxmlformats.org/drawingml/2006/main" prst="rect">
          <a:avLst/>
        </a:prstGeom>
        <a:ln xmlns:a="http://schemas.openxmlformats.org/drawingml/2006/main" w="22225">
          <a:noFill/>
          <a:prstDash val="sysDot"/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rgbClr val="C00000"/>
              </a:solidFill>
              <a:latin typeface="+mn-lt"/>
              <a:cs typeface="Times New Roman" pitchFamily="18" charset="0"/>
            </a:rPr>
            <a:t>21,8%</a:t>
          </a:r>
          <a:endParaRPr lang="ru-RU" sz="1200" b="1" dirty="0">
            <a:solidFill>
              <a:srgbClr val="C00000"/>
            </a:solidFill>
            <a:latin typeface="+mn-lt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0.7811</cdr:x>
      <cdr:y>0.52484</cdr:y>
    </cdr:from>
    <cdr:to>
      <cdr:x>0.85424</cdr:x>
      <cdr:y>0.60016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5181745" y="1993750"/>
          <a:ext cx="485203" cy="286125"/>
        </a:xfrm>
        <a:prstGeom xmlns:a="http://schemas.openxmlformats.org/drawingml/2006/main" prst="rect">
          <a:avLst/>
        </a:prstGeom>
        <a:ln xmlns:a="http://schemas.openxmlformats.org/drawingml/2006/main" w="22225">
          <a:noFill/>
          <a:prstDash val="sysDot"/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>
              <a:solidFill>
                <a:srgbClr val="C00000"/>
              </a:solidFill>
              <a:latin typeface="+mn-lt"/>
              <a:cs typeface="Times New Roman" pitchFamily="18" charset="0"/>
            </a:rPr>
            <a:t>8,2%</a:t>
          </a:r>
        </a:p>
      </cdr:txBody>
    </cdr:sp>
  </cdr:relSizeAnchor>
  <cdr:relSizeAnchor xmlns:cdr="http://schemas.openxmlformats.org/drawingml/2006/chartDrawing">
    <cdr:from>
      <cdr:x>0.57795</cdr:x>
      <cdr:y>0.52484</cdr:y>
    </cdr:from>
    <cdr:to>
      <cdr:x>0.65109</cdr:x>
      <cdr:y>0.60016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834066" y="1993749"/>
          <a:ext cx="485202" cy="286126"/>
        </a:xfrm>
        <a:prstGeom xmlns:a="http://schemas.openxmlformats.org/drawingml/2006/main" prst="rect">
          <a:avLst/>
        </a:prstGeom>
        <a:ln xmlns:a="http://schemas.openxmlformats.org/drawingml/2006/main" w="22225">
          <a:noFill/>
          <a:prstDash val="sysDot"/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>
              <a:solidFill>
                <a:srgbClr val="C00000"/>
              </a:solidFill>
              <a:latin typeface="+mn-lt"/>
              <a:cs typeface="Times New Roman" pitchFamily="18" charset="0"/>
            </a:rPr>
            <a:t>7,8%</a:t>
          </a:r>
        </a:p>
      </cdr:txBody>
    </cdr:sp>
  </cdr:relSizeAnchor>
  <cdr:relSizeAnchor xmlns:cdr="http://schemas.openxmlformats.org/drawingml/2006/chartDrawing">
    <cdr:from>
      <cdr:x>0.7771</cdr:x>
      <cdr:y>0.27347</cdr:y>
    </cdr:from>
    <cdr:to>
      <cdr:x>0.85024</cdr:x>
      <cdr:y>0.34879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155169" y="1038847"/>
          <a:ext cx="485203" cy="286125"/>
        </a:xfrm>
        <a:prstGeom xmlns:a="http://schemas.openxmlformats.org/drawingml/2006/main" prst="rect">
          <a:avLst/>
        </a:prstGeom>
        <a:ln xmlns:a="http://schemas.openxmlformats.org/drawingml/2006/main" w="22225">
          <a:noFill/>
          <a:prstDash val="sysDot"/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rgbClr val="002060"/>
              </a:solidFill>
              <a:latin typeface="+mn-lt"/>
              <a:cs typeface="Times New Roman" pitchFamily="18" charset="0"/>
            </a:rPr>
            <a:t>+33,5%</a:t>
          </a:r>
          <a:endParaRPr lang="ru-RU" sz="1200" b="1" dirty="0">
            <a:solidFill>
              <a:srgbClr val="002060"/>
            </a:solidFill>
            <a:latin typeface="+mn-lt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0.56636</cdr:x>
      <cdr:y>0.37911</cdr:y>
    </cdr:from>
    <cdr:to>
      <cdr:x>0.6395</cdr:x>
      <cdr:y>0.45443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3757184" y="1440160"/>
          <a:ext cx="485203" cy="286125"/>
        </a:xfrm>
        <a:prstGeom xmlns:a="http://schemas.openxmlformats.org/drawingml/2006/main" prst="rect">
          <a:avLst/>
        </a:prstGeom>
        <a:ln xmlns:a="http://schemas.openxmlformats.org/drawingml/2006/main" w="22225">
          <a:noFill/>
          <a:prstDash val="sysDot"/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rgbClr val="002060"/>
              </a:solidFill>
              <a:latin typeface="+mn-lt"/>
              <a:cs typeface="Times New Roman" pitchFamily="18" charset="0"/>
            </a:rPr>
            <a:t>+25,9%</a:t>
          </a:r>
          <a:endParaRPr lang="ru-RU" sz="1200" b="1" dirty="0">
            <a:solidFill>
              <a:srgbClr val="002060"/>
            </a:solidFill>
            <a:latin typeface="+mn-lt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0.35685</cdr:x>
      <cdr:y>0.41702</cdr:y>
    </cdr:from>
    <cdr:to>
      <cdr:x>0.42999</cdr:x>
      <cdr:y>0.49234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2367329" y="1584176"/>
          <a:ext cx="485203" cy="286125"/>
        </a:xfrm>
        <a:prstGeom xmlns:a="http://schemas.openxmlformats.org/drawingml/2006/main" prst="rect">
          <a:avLst/>
        </a:prstGeom>
        <a:ln xmlns:a="http://schemas.openxmlformats.org/drawingml/2006/main" w="22225">
          <a:noFill/>
          <a:prstDash val="sysDot"/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rgbClr val="002060"/>
              </a:solidFill>
              <a:latin typeface="+mn-lt"/>
              <a:cs typeface="Times New Roman" pitchFamily="18" charset="0"/>
            </a:rPr>
            <a:t>+6,7%</a:t>
          </a:r>
          <a:endParaRPr lang="ru-RU" sz="1200" b="1" dirty="0">
            <a:solidFill>
              <a:srgbClr val="002060"/>
            </a:solidFill>
            <a:latin typeface="+mn-lt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0.15462</cdr:x>
      <cdr:y>0.43598</cdr:y>
    </cdr:from>
    <cdr:to>
      <cdr:x>0.22776</cdr:x>
      <cdr:y>0.5113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1025752" y="1656184"/>
          <a:ext cx="485203" cy="286125"/>
        </a:xfrm>
        <a:prstGeom xmlns:a="http://schemas.openxmlformats.org/drawingml/2006/main" prst="rect">
          <a:avLst/>
        </a:prstGeom>
        <a:ln xmlns:a="http://schemas.openxmlformats.org/drawingml/2006/main" w="22225">
          <a:noFill/>
          <a:prstDash val="sysDot"/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rgbClr val="002060"/>
              </a:solidFill>
              <a:latin typeface="+mn-lt"/>
              <a:cs typeface="Times New Roman" pitchFamily="18" charset="0"/>
            </a:rPr>
            <a:t>+4%</a:t>
          </a:r>
          <a:endParaRPr lang="ru-RU" sz="1200" b="1" dirty="0">
            <a:solidFill>
              <a:srgbClr val="002060"/>
            </a:solidFill>
            <a:latin typeface="+mn-lt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0.2089</cdr:x>
      <cdr:y>0.67748</cdr:y>
    </cdr:from>
    <cdr:to>
      <cdr:x>0.28203</cdr:x>
      <cdr:y>0.7528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1385827" y="2573625"/>
          <a:ext cx="485136" cy="286126"/>
        </a:xfrm>
        <a:prstGeom xmlns:a="http://schemas.openxmlformats.org/drawingml/2006/main" prst="rect">
          <a:avLst/>
        </a:prstGeom>
        <a:ln xmlns:a="http://schemas.openxmlformats.org/drawingml/2006/main" w="22225">
          <a:noFill/>
          <a:prstDash val="sysDot"/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rgbClr val="C00000"/>
              </a:solidFill>
              <a:latin typeface="+mn-lt"/>
              <a:cs typeface="Times New Roman" pitchFamily="18" charset="0"/>
            </a:rPr>
            <a:t>35,9%</a:t>
          </a:r>
          <a:endParaRPr lang="ru-RU" sz="1200" b="1" dirty="0">
            <a:solidFill>
              <a:srgbClr val="C00000"/>
            </a:solidFill>
            <a:latin typeface="+mn-lt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0.42479</cdr:x>
      <cdr:y>0.67447</cdr:y>
    </cdr:from>
    <cdr:to>
      <cdr:x>0.49792</cdr:x>
      <cdr:y>0.74979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2818000" y="2562190"/>
          <a:ext cx="485136" cy="286126"/>
        </a:xfrm>
        <a:prstGeom xmlns:a="http://schemas.openxmlformats.org/drawingml/2006/main" prst="rect">
          <a:avLst/>
        </a:prstGeom>
        <a:ln xmlns:a="http://schemas.openxmlformats.org/drawingml/2006/main" w="22225">
          <a:noFill/>
          <a:prstDash val="sysDot"/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rgbClr val="C00000"/>
              </a:solidFill>
              <a:latin typeface="+mn-lt"/>
              <a:cs typeface="Times New Roman" pitchFamily="18" charset="0"/>
            </a:rPr>
            <a:t>39,4%</a:t>
          </a:r>
          <a:endParaRPr lang="ru-RU" sz="1200" b="1" dirty="0">
            <a:solidFill>
              <a:srgbClr val="C00000"/>
            </a:solidFill>
            <a:latin typeface="+mn-lt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0.64068</cdr:x>
      <cdr:y>0.67036</cdr:y>
    </cdr:from>
    <cdr:to>
      <cdr:x>0.71381</cdr:x>
      <cdr:y>0.74568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4250173" y="2546563"/>
          <a:ext cx="485136" cy="286126"/>
        </a:xfrm>
        <a:prstGeom xmlns:a="http://schemas.openxmlformats.org/drawingml/2006/main" prst="rect">
          <a:avLst/>
        </a:prstGeom>
        <a:ln xmlns:a="http://schemas.openxmlformats.org/drawingml/2006/main" w="22225">
          <a:noFill/>
          <a:prstDash val="sysDot"/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rgbClr val="C00000"/>
              </a:solidFill>
              <a:latin typeface="+mn-lt"/>
              <a:cs typeface="Times New Roman" pitchFamily="18" charset="0"/>
            </a:rPr>
            <a:t>28,7%</a:t>
          </a:r>
          <a:endParaRPr lang="ru-RU" sz="1200" b="1" dirty="0">
            <a:solidFill>
              <a:srgbClr val="C00000"/>
            </a:solidFill>
            <a:latin typeface="+mn-lt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55802C-7EF8-4172-8287-8AB9DCEED700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44C85D-D246-411C-B80B-180029E7A66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55802C-7EF8-4172-8287-8AB9DCEED700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44C85D-D246-411C-B80B-180029E7A6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55802C-7EF8-4172-8287-8AB9DCEED700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44C85D-D246-411C-B80B-180029E7A6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55802C-7EF8-4172-8287-8AB9DCEED700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44C85D-D246-411C-B80B-180029E7A6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55802C-7EF8-4172-8287-8AB9DCEED700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44C85D-D246-411C-B80B-180029E7A66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55802C-7EF8-4172-8287-8AB9DCEED700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44C85D-D246-411C-B80B-180029E7A6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55802C-7EF8-4172-8287-8AB9DCEED700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44C85D-D246-411C-B80B-180029E7A6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55802C-7EF8-4172-8287-8AB9DCEED700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44C85D-D246-411C-B80B-180029E7A6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55802C-7EF8-4172-8287-8AB9DCEED700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44C85D-D246-411C-B80B-180029E7A66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55802C-7EF8-4172-8287-8AB9DCEED700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44C85D-D246-411C-B80B-180029E7A6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55802C-7EF8-4172-8287-8AB9DCEED700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44C85D-D246-411C-B80B-180029E7A66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555802C-7EF8-4172-8287-8AB9DCEED700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444C85D-D246-411C-B80B-180029E7A66F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1885378"/>
            <a:ext cx="7406640" cy="182937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Российская </a:t>
            </a:r>
            <a:br>
              <a:rPr lang="ru-RU" sz="3600" b="1" dirty="0" smtClean="0"/>
            </a:br>
            <a:r>
              <a:rPr lang="ru-RU" sz="3600" b="1" dirty="0" smtClean="0"/>
              <a:t>банковская система </a:t>
            </a:r>
            <a:br>
              <a:rPr lang="ru-RU" sz="3600" b="1" dirty="0" smtClean="0"/>
            </a:br>
            <a:r>
              <a:rPr lang="ru-RU" sz="3600" b="1" dirty="0" smtClean="0"/>
              <a:t>2014</a:t>
            </a:r>
            <a:endParaRPr lang="ru-RU" sz="3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6248" y="21429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2400" b="1" i="1" dirty="0" smtClean="0"/>
              <a:t>А.Г.Аксаков</a:t>
            </a:r>
          </a:p>
          <a:p>
            <a:pPr algn="r"/>
            <a:r>
              <a:rPr lang="ru-RU" sz="2400" b="1" i="1" dirty="0" smtClean="0"/>
              <a:t>Президент Ассоциации </a:t>
            </a:r>
            <a:br>
              <a:rPr lang="ru-RU" sz="2400" b="1" i="1" dirty="0" smtClean="0"/>
            </a:br>
            <a:r>
              <a:rPr lang="ru-RU" sz="2400" b="1" i="1" dirty="0" smtClean="0"/>
              <a:t>региональных банков России</a:t>
            </a:r>
            <a:endParaRPr lang="ru-RU" sz="2400" b="1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071670" y="4026763"/>
            <a:ext cx="6000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ХII Международный банковский форум </a:t>
            </a:r>
          </a:p>
          <a:p>
            <a:pPr algn="ctr"/>
            <a:r>
              <a:rPr lang="ru-RU" sz="2400" b="1" dirty="0" smtClean="0"/>
              <a:t>«БАНКИ РОССИИ – XXI ВЕК»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714612" y="5786454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dirty="0" smtClean="0"/>
              <a:t>Сочи</a:t>
            </a:r>
          </a:p>
          <a:p>
            <a:pPr algn="ctr"/>
            <a:r>
              <a:rPr lang="ru-RU" sz="2000" dirty="0" smtClean="0"/>
              <a:t>3-6 сентября 2014</a:t>
            </a:r>
            <a:endParaRPr lang="ru-RU" sz="2000" dirty="0"/>
          </a:p>
        </p:txBody>
      </p:sp>
      <p:pic>
        <p:nvPicPr>
          <p:cNvPr id="7" name="Picture 9" descr="Asros_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5891" y="120639"/>
            <a:ext cx="180022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784989" y="188640"/>
            <a:ext cx="421481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22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Источники ресурсов </a:t>
            </a:r>
          </a:p>
          <a:p>
            <a:pPr algn="ctr">
              <a:spcBef>
                <a:spcPct val="0"/>
              </a:spcBef>
            </a:pPr>
            <a:r>
              <a:rPr lang="ru-RU" sz="22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(млрд. руб.)</a:t>
            </a:r>
          </a:p>
        </p:txBody>
      </p:sp>
      <p:graphicFrame>
        <p:nvGraphicFramePr>
          <p:cNvPr id="18" name="Диаграмм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0399357"/>
              </p:ext>
            </p:extLst>
          </p:nvPr>
        </p:nvGraphicFramePr>
        <p:xfrm>
          <a:off x="1115616" y="615403"/>
          <a:ext cx="7248525" cy="4486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692669"/>
              </p:ext>
            </p:extLst>
          </p:nvPr>
        </p:nvGraphicFramePr>
        <p:xfrm>
          <a:off x="1331640" y="4869160"/>
          <a:ext cx="7272808" cy="1824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72661"/>
                <a:gridCol w="676615"/>
                <a:gridCol w="789384"/>
                <a:gridCol w="789384"/>
                <a:gridCol w="676615"/>
                <a:gridCol w="789384"/>
                <a:gridCol w="789384"/>
                <a:gridCol w="789381"/>
              </a:tblGrid>
              <a:tr h="1283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7 </a:t>
                      </a:r>
                      <a:r>
                        <a:rPr lang="ru-RU" sz="1200" u="none" strike="noStrike" dirty="0" err="1">
                          <a:effectLst/>
                        </a:rPr>
                        <a:t>мес</a:t>
                      </a:r>
                      <a:r>
                        <a:rPr lang="ru-RU" sz="1200" u="none" strike="noStrike" dirty="0">
                          <a:effectLst/>
                        </a:rPr>
                        <a:t> 2011</a:t>
                      </a:r>
                      <a:endParaRPr lang="ru-RU" sz="1200" b="1" i="0" u="none" strike="noStrike" dirty="0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2011</a:t>
                      </a:r>
                      <a:endParaRPr lang="ru-RU" sz="1200" b="1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 мес 2012</a:t>
                      </a:r>
                      <a:endParaRPr lang="ru-RU" sz="1200" b="1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2012</a:t>
                      </a:r>
                      <a:endParaRPr lang="ru-RU" sz="1200" b="1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 мес 2013</a:t>
                      </a:r>
                      <a:endParaRPr lang="ru-RU" sz="1200" b="1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2013</a:t>
                      </a:r>
                      <a:endParaRPr lang="ru-RU" sz="1200" b="1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 мес 2014</a:t>
                      </a:r>
                      <a:endParaRPr lang="ru-RU" sz="1200" b="1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978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Фонды и прибыль 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4,8%</a:t>
                      </a:r>
                      <a:endParaRPr lang="ru-RU" sz="1200" b="0" i="0" u="none" strike="noStrike" dirty="0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14,4%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7,9%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19,1%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4,2%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12,2%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1,9%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56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Средства, полученные от Банка России</a:t>
                      </a:r>
                      <a:endParaRPr lang="ru-RU" sz="1200" b="0" i="0" u="none" strike="noStrike" dirty="0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-4,4%</a:t>
                      </a:r>
                      <a:endParaRPr lang="ru-RU" sz="1200" b="0" i="0" u="none" strike="noStrike" dirty="0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272,1%</a:t>
                      </a:r>
                      <a:endParaRPr lang="ru-RU" sz="1200" b="0" i="0" u="none" strike="noStrike" dirty="0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112,6%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122,0%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-3,7%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65,0%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26,0%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25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МБК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0,6%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21,4%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-6,5%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3,9%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1,6%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1,4%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6,4%</a:t>
                      </a:r>
                      <a:endParaRPr lang="ru-RU" sz="1200" b="0" i="0" u="none" strike="noStrike" dirty="0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56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Средства юр. лиц на расчетных счетах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-1,9%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9,9%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0,3%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7,0%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6,6%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14,1%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0,2%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75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Депозиты юридических лиц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9,8%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38,6%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1,0%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15,0%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11,4%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12,7%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15,0%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331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Средства физических лиц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8,2%</a:t>
                      </a:r>
                      <a:endParaRPr lang="ru-RU" sz="1200" b="0" i="0" u="none" strike="noStrike" dirty="0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20,9%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8,1%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20,0%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10,8%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19,0%</a:t>
                      </a:r>
                      <a:endParaRPr lang="ru-RU" sz="1200" b="0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0,9%</a:t>
                      </a:r>
                      <a:endParaRPr lang="ru-RU" sz="1200" b="0" i="0" u="none" strike="noStrike" dirty="0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949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706090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 smtClean="0"/>
              <a:t>Предпринимаемые и необходимые меры </a:t>
            </a:r>
            <a:br>
              <a:rPr lang="ru-RU" sz="2200" b="1" dirty="0" smtClean="0"/>
            </a:br>
            <a:r>
              <a:rPr lang="ru-RU" sz="2200" b="1" dirty="0" smtClean="0"/>
              <a:t>по развитию банковской системы</a:t>
            </a:r>
            <a:endParaRPr lang="ru-RU" sz="2200" b="1" dirty="0"/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1376220" y="894730"/>
            <a:ext cx="7552935" cy="5486598"/>
          </a:xfrm>
        </p:spPr>
        <p:txBody>
          <a:bodyPr>
            <a:noAutofit/>
          </a:bodyPr>
          <a:lstStyle/>
          <a:p>
            <a:r>
              <a:rPr lang="ru-RU" sz="1400" dirty="0" smtClean="0"/>
              <a:t>Поддержка </a:t>
            </a:r>
            <a:r>
              <a:rPr lang="ru-RU" sz="1400" dirty="0"/>
              <a:t>кредитной активности банков в приоритетных отраслях через долгосрочное рефинансирование, в том числе </a:t>
            </a:r>
            <a:r>
              <a:rPr lang="ru-RU" sz="1400" dirty="0" smtClean="0"/>
              <a:t>под залог инвестиционных кредитов</a:t>
            </a:r>
          </a:p>
          <a:p>
            <a:r>
              <a:rPr lang="ru-RU" sz="1400" dirty="0"/>
              <a:t>Расширение государственной поддержки кредитования субъектов малого и среднего бизнеса, в том числе за счет развития гарантийных механизмов  </a:t>
            </a:r>
          </a:p>
          <a:p>
            <a:r>
              <a:rPr lang="ru-RU" sz="1400" dirty="0" smtClean="0"/>
              <a:t>Развитие </a:t>
            </a:r>
            <a:r>
              <a:rPr lang="ru-RU" sz="1400" dirty="0"/>
              <a:t>механизмов </a:t>
            </a:r>
            <a:r>
              <a:rPr lang="ru-RU" sz="1400" dirty="0" err="1"/>
              <a:t>секьюритизации</a:t>
            </a:r>
            <a:r>
              <a:rPr lang="ru-RU" sz="1400" dirty="0"/>
              <a:t> </a:t>
            </a:r>
            <a:r>
              <a:rPr lang="ru-RU" sz="1400" dirty="0" err="1" smtClean="0"/>
              <a:t>неипотечных</a:t>
            </a:r>
            <a:r>
              <a:rPr lang="ru-RU" sz="1400" dirty="0" smtClean="0"/>
              <a:t> активов</a:t>
            </a:r>
          </a:p>
          <a:p>
            <a:r>
              <a:rPr lang="ru-RU" sz="1400" dirty="0"/>
              <a:t>Обеспечение доступа банков к данным налоговой инспекции и пенсионного фонда</a:t>
            </a:r>
          </a:p>
          <a:p>
            <a:r>
              <a:rPr lang="ru-RU" sz="1400" dirty="0" smtClean="0"/>
              <a:t>Расширение </a:t>
            </a:r>
            <a:r>
              <a:rPr lang="ru-RU" sz="1400" dirty="0"/>
              <a:t>за счет этих и других ценных бумаг ломбардного списка Банка </a:t>
            </a:r>
            <a:r>
              <a:rPr lang="ru-RU" sz="1400" dirty="0" smtClean="0"/>
              <a:t>России</a:t>
            </a:r>
          </a:p>
          <a:p>
            <a:r>
              <a:rPr lang="ru-RU" sz="1400" dirty="0" smtClean="0"/>
              <a:t>Включение в систему страхования неименных сберегательных сертификатов</a:t>
            </a:r>
          </a:p>
          <a:p>
            <a:r>
              <a:rPr lang="ru-RU" sz="1400" dirty="0" smtClean="0"/>
              <a:t>Снижение </a:t>
            </a:r>
            <a:r>
              <a:rPr lang="ru-RU" sz="1400" dirty="0"/>
              <a:t>концентрации активов на отдельных банках и рост конкуренции </a:t>
            </a:r>
            <a:r>
              <a:rPr lang="ru-RU" sz="1400" dirty="0" smtClean="0"/>
              <a:t>за </a:t>
            </a:r>
            <a:r>
              <a:rPr lang="ru-RU" sz="1400" dirty="0"/>
              <a:t>счет повышенных требований к системно значимым кредитным </a:t>
            </a:r>
            <a:r>
              <a:rPr lang="ru-RU" sz="1400" dirty="0" smtClean="0"/>
              <a:t>организациям</a:t>
            </a:r>
          </a:p>
          <a:p>
            <a:r>
              <a:rPr lang="ru-RU" sz="1400" dirty="0" smtClean="0"/>
              <a:t>Реализация комплекса мер по повышению капитализации банков: конвертация субординированных займов в привилегированные акции, изменение законодательства – введение понятия бессрочных субординированных займов, налоговые льготы при инвестировании в капитал банков</a:t>
            </a:r>
            <a:endParaRPr lang="ru-RU" sz="1400" dirty="0"/>
          </a:p>
          <a:p>
            <a:r>
              <a:rPr lang="ru-RU" sz="1400" dirty="0" smtClean="0"/>
              <a:t>Усиление </a:t>
            </a:r>
            <a:r>
              <a:rPr lang="ru-RU" sz="1400" dirty="0"/>
              <a:t>требований к контрагентам банков (аудиторам, оценочным компаниям, рейтинговым агентствам) </a:t>
            </a:r>
            <a:r>
              <a:rPr lang="ru-RU" sz="1400" dirty="0" smtClean="0"/>
              <a:t>в целях повышения </a:t>
            </a:r>
            <a:r>
              <a:rPr lang="ru-RU" sz="1400" dirty="0"/>
              <a:t>прозрачности банковского бизнеса</a:t>
            </a:r>
          </a:p>
          <a:p>
            <a:r>
              <a:rPr lang="ru-RU" sz="1400" dirty="0" smtClean="0"/>
              <a:t>Создание </a:t>
            </a:r>
            <a:r>
              <a:rPr lang="ru-RU" sz="1400" dirty="0"/>
              <a:t>реально функционирующих «каскадов» ликвидности на рынке МБК </a:t>
            </a:r>
            <a:r>
              <a:rPr lang="ru-RU" sz="1400" dirty="0" smtClean="0"/>
              <a:t>через государственный механизм гарантирования и </a:t>
            </a:r>
            <a:r>
              <a:rPr lang="ru-RU" sz="1400" dirty="0" err="1" smtClean="0"/>
              <a:t>неоспаривания</a:t>
            </a:r>
            <a:r>
              <a:rPr lang="ru-RU" sz="1400" dirty="0" smtClean="0"/>
              <a:t> сделок при банкротстве банков, выкуп </a:t>
            </a:r>
            <a:r>
              <a:rPr lang="ru-RU" sz="1400" dirty="0"/>
              <a:t>крупными банками выпусков облигаций или части кредитов с баланса небольших игроков.</a:t>
            </a:r>
          </a:p>
          <a:p>
            <a:r>
              <a:rPr lang="ru-RU" sz="1400" dirty="0" smtClean="0"/>
              <a:t>Модернизация </a:t>
            </a:r>
            <a:r>
              <a:rPr lang="ru-RU" sz="1400" dirty="0"/>
              <a:t>залогового законодательства и ускорение </a:t>
            </a:r>
            <a:r>
              <a:rPr lang="ru-RU" sz="1400" dirty="0" smtClean="0"/>
              <a:t>процесса судебных </a:t>
            </a:r>
            <a:r>
              <a:rPr lang="ru-RU" sz="1400" dirty="0"/>
              <a:t>разбирательств с заемщиками </a:t>
            </a:r>
            <a:r>
              <a:rPr lang="ru-RU" sz="1400" dirty="0" smtClean="0"/>
              <a:t>и обращения взыскания на залог и другое имущество</a:t>
            </a:r>
          </a:p>
          <a:p>
            <a:r>
              <a:rPr lang="ru-RU" sz="1400" dirty="0" smtClean="0"/>
              <a:t>Снижение </a:t>
            </a:r>
            <a:r>
              <a:rPr lang="ru-RU" sz="1400" dirty="0"/>
              <a:t>административной нагрузки на </a:t>
            </a:r>
            <a:r>
              <a:rPr lang="ru-RU" sz="1400" dirty="0" smtClean="0"/>
              <a:t>банки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79150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320"/>
            <a:ext cx="3668988" cy="1143000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 smtClean="0"/>
              <a:t>По Вашему мнению, макроэкономические условия для банковской деятельности в России</a:t>
            </a:r>
            <a:endParaRPr lang="ru-RU" sz="2200" b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000628" y="476672"/>
            <a:ext cx="4000496" cy="11430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22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Текущая ситуация в банковском секторе в целом стабильная, однако заметное число кредитных организаций продолжает испытывать сложности</a:t>
            </a:r>
          </a:p>
        </p:txBody>
      </p:sp>
      <p:graphicFrame>
        <p:nvGraphicFramePr>
          <p:cNvPr id="7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7425318"/>
              </p:ext>
            </p:extLst>
          </p:nvPr>
        </p:nvGraphicFramePr>
        <p:xfrm>
          <a:off x="1475656" y="1772816"/>
          <a:ext cx="295232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2477118"/>
              </p:ext>
            </p:extLst>
          </p:nvPr>
        </p:nvGraphicFramePr>
        <p:xfrm>
          <a:off x="5868144" y="2348880"/>
          <a:ext cx="2376264" cy="3340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6085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764704"/>
            <a:ext cx="3668988" cy="114300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/>
              <a:t>Ожидаете ли Вы, что международные санкции, вводимые в отношении России, окажут какое-либо негативное влияние на деятельность Вашего банка?</a:t>
            </a:r>
            <a:endParaRPr lang="ru-RU" sz="1800" b="1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512684"/>
              </p:ext>
            </p:extLst>
          </p:nvPr>
        </p:nvGraphicFramePr>
        <p:xfrm>
          <a:off x="1475656" y="2492896"/>
          <a:ext cx="3312368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Заголовок 1"/>
          <p:cNvSpPr txBox="1">
            <a:spLocks/>
          </p:cNvSpPr>
          <p:nvPr/>
        </p:nvSpPr>
        <p:spPr>
          <a:xfrm>
            <a:off x="5464613" y="476672"/>
            <a:ext cx="3668988" cy="11430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1800" b="1" dirty="0" smtClean="0"/>
              <a:t>По Вашему мнению, ответные действия Правительства России на международные санкции в финансовой сфере</a:t>
            </a:r>
            <a:endParaRPr lang="ru-RU" sz="1800" b="1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6123162"/>
              </p:ext>
            </p:extLst>
          </p:nvPr>
        </p:nvGraphicFramePr>
        <p:xfrm>
          <a:off x="5381248" y="1988840"/>
          <a:ext cx="374441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7882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764704"/>
            <a:ext cx="3528392" cy="114300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/>
              <a:t>Осуществляет ли Ваш банк мероприятия, рекомендованные Банком России, по обеспечению бесперебойного функционирования платежных карт международных платежных систем (создание межхостовых соединений)?</a:t>
            </a:r>
            <a:endParaRPr lang="ru-RU" sz="1800" b="1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5148064" y="620688"/>
            <a:ext cx="3945240" cy="11430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1800" b="1" dirty="0" smtClean="0"/>
              <a:t>По Вашему мнению, в первой половине текущего года банковское регулирование и надзор за деятельностью кредитных организаций осуществлялись:</a:t>
            </a:r>
            <a:endParaRPr lang="ru-RU" sz="1800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0144808"/>
              </p:ext>
            </p:extLst>
          </p:nvPr>
        </p:nvGraphicFramePr>
        <p:xfrm>
          <a:off x="683568" y="2564904"/>
          <a:ext cx="4248473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5525544"/>
              </p:ext>
            </p:extLst>
          </p:nvPr>
        </p:nvGraphicFramePr>
        <p:xfrm>
          <a:off x="5436096" y="2132856"/>
          <a:ext cx="3462144" cy="47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5349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764704"/>
            <a:ext cx="3524972" cy="114300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/>
              <a:t>По Вашему мнению, выполнение Правительством и Банком России «Стратегии развития банковского сектора Российской Федерации на период до 2015 года» можно оценить:</a:t>
            </a:r>
            <a:endParaRPr lang="ru-RU" sz="1800" b="1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5483586" y="548680"/>
            <a:ext cx="3668988" cy="11430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1800" b="1" dirty="0" smtClean="0"/>
              <a:t>Целесообразна ли, по Вашему мнению, разработка новой стратегии развития банковского сектора страны и/или финансового рынка в целом?</a:t>
            </a:r>
            <a:endParaRPr lang="ru-RU" sz="1800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6841235"/>
              </p:ext>
            </p:extLst>
          </p:nvPr>
        </p:nvGraphicFramePr>
        <p:xfrm>
          <a:off x="4860032" y="1922038"/>
          <a:ext cx="457200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5765201"/>
              </p:ext>
            </p:extLst>
          </p:nvPr>
        </p:nvGraphicFramePr>
        <p:xfrm>
          <a:off x="1043608" y="2852936"/>
          <a:ext cx="4248472" cy="3619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4442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46646"/>
            <a:ext cx="7498080" cy="706090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/>
              <a:t>Целевые показатели 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российского </a:t>
            </a:r>
            <a:r>
              <a:rPr lang="ru-RU" sz="2200" b="1" dirty="0"/>
              <a:t>банковского сектора в 2020 году 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в </a:t>
            </a:r>
            <a:r>
              <a:rPr lang="ru-RU" sz="2200" b="1" dirty="0"/>
              <a:t>сравнении с результатами 2013 года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706381"/>
              </p:ext>
            </p:extLst>
          </p:nvPr>
        </p:nvGraphicFramePr>
        <p:xfrm>
          <a:off x="2051720" y="1844824"/>
          <a:ext cx="6240780" cy="337091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383280"/>
                <a:gridCol w="1371600"/>
                <a:gridCol w="1485900"/>
              </a:tblGrid>
              <a:tr h="504057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Показатель</a:t>
                      </a:r>
                    </a:p>
                  </a:txBody>
                  <a:tcPr marL="68580" marR="68580" marT="0" marB="0" anchor="ctr">
                    <a:solidFill>
                      <a:srgbClr val="FAED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2013 год</a:t>
                      </a:r>
                    </a:p>
                  </a:txBody>
                  <a:tcPr marL="68580" marR="68580" marT="0" marB="0" anchor="ctr">
                    <a:solidFill>
                      <a:srgbClr val="FAED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 год</a:t>
                      </a:r>
                    </a:p>
                  </a:txBody>
                  <a:tcPr marL="68580" marR="68580" marT="0" marB="0" anchor="ctr">
                    <a:solidFill>
                      <a:srgbClr val="FAEDEA"/>
                    </a:solidFill>
                  </a:tcPr>
                </a:tc>
              </a:tr>
              <a:tr h="299741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ru-RU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Активы/ВВП</a:t>
                      </a:r>
                    </a:p>
                  </a:txBody>
                  <a:tcPr marL="68580" marR="68580" marT="0" marB="0" anchor="ctr">
                    <a:solidFill>
                      <a:srgbClr val="FAED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86%</a:t>
                      </a:r>
                    </a:p>
                  </a:txBody>
                  <a:tcPr marL="68580" marR="68580" marT="0" marB="0" anchor="ctr">
                    <a:solidFill>
                      <a:srgbClr val="FAED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en-US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&gt;130%</a:t>
                      </a:r>
                      <a:endParaRPr kumimoji="0"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AEDEA"/>
                    </a:solidFill>
                  </a:tcPr>
                </a:tc>
              </a:tr>
              <a:tr h="299741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ru-RU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Капитал/ВВП</a:t>
                      </a:r>
                    </a:p>
                  </a:txBody>
                  <a:tcPr marL="68580" marR="68580" marT="0" marB="0" anchor="ctr">
                    <a:solidFill>
                      <a:srgbClr val="FAED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11</a:t>
                      </a:r>
                      <a:r>
                        <a:rPr kumimoji="0" lang="en-US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%</a:t>
                      </a:r>
                      <a:endParaRPr kumimoji="0"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AED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en-US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&gt;16%</a:t>
                      </a:r>
                      <a:endParaRPr kumimoji="0"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AEDEA"/>
                    </a:solidFill>
                  </a:tcPr>
                </a:tc>
              </a:tr>
              <a:tr h="46893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ru-RU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Кредиты предприятиям (крупный, средний и малый бизнес)/ВВП</a:t>
                      </a:r>
                    </a:p>
                  </a:txBody>
                  <a:tcPr marL="68580" marR="68580" marT="0" marB="0" anchor="ctr">
                    <a:solidFill>
                      <a:srgbClr val="FAED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en-US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34%</a:t>
                      </a:r>
                      <a:endParaRPr kumimoji="0"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AED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en-US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&gt;50%</a:t>
                      </a:r>
                      <a:endParaRPr kumimoji="0"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AEDEA"/>
                    </a:solidFill>
                  </a:tcPr>
                </a:tc>
              </a:tr>
              <a:tr h="299741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ru-RU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Кредиты МСБ/ВВП</a:t>
                      </a:r>
                    </a:p>
                  </a:txBody>
                  <a:tcPr marL="68580" marR="68580" marT="0" marB="0" anchor="ctr">
                    <a:solidFill>
                      <a:srgbClr val="FAED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en-US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8%</a:t>
                      </a:r>
                      <a:endParaRPr kumimoji="0"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AED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en-US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&gt;16%</a:t>
                      </a:r>
                      <a:endParaRPr kumimoji="0"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AEDEA"/>
                    </a:solidFill>
                  </a:tcPr>
                </a:tc>
              </a:tr>
              <a:tr h="299741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ru-RU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Кредиты физическим лицам/ВВП</a:t>
                      </a:r>
                    </a:p>
                  </a:txBody>
                  <a:tcPr marL="68580" marR="68580" marT="0" marB="0" anchor="ctr">
                    <a:solidFill>
                      <a:srgbClr val="FAED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en-US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15%</a:t>
                      </a:r>
                      <a:endParaRPr kumimoji="0"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AED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en-US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&gt;30%</a:t>
                      </a:r>
                      <a:endParaRPr kumimoji="0"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AEDEA"/>
                    </a:solidFill>
                  </a:tcPr>
                </a:tc>
              </a:tr>
              <a:tr h="599481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ru-RU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Кредиты физическим лицам без обеспечения/ВВП</a:t>
                      </a:r>
                    </a:p>
                  </a:txBody>
                  <a:tcPr marL="68580" marR="68580" marT="0" marB="0" anchor="ctr">
                    <a:solidFill>
                      <a:srgbClr val="FAED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en-US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9%</a:t>
                      </a:r>
                      <a:endParaRPr kumimoji="0"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AED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en-US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&lt;1</a:t>
                      </a:r>
                      <a:r>
                        <a:rPr kumimoji="0" lang="ru-RU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%</a:t>
                      </a:r>
                      <a:endParaRPr kumimoji="0"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AEDEA"/>
                    </a:solidFill>
                  </a:tcPr>
                </a:tc>
              </a:tr>
              <a:tr h="299741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ru-RU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Ипотечные кредиты/ВВП</a:t>
                      </a:r>
                    </a:p>
                  </a:txBody>
                  <a:tcPr marL="68580" marR="68580" marT="0" marB="0" anchor="ctr">
                    <a:solidFill>
                      <a:srgbClr val="FAED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en-US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4%</a:t>
                      </a:r>
                      <a:endParaRPr kumimoji="0"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AED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en-US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&gt;1</a:t>
                      </a:r>
                      <a:r>
                        <a:rPr kumimoji="0" lang="ru-RU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%</a:t>
                      </a:r>
                      <a:endParaRPr kumimoji="0"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AEDEA"/>
                    </a:solidFill>
                  </a:tcPr>
                </a:tc>
              </a:tr>
              <a:tr h="299741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ru-RU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Вклады населения/ВВП</a:t>
                      </a:r>
                    </a:p>
                  </a:txBody>
                  <a:tcPr marL="68580" marR="68580" marT="0" marB="0" anchor="ctr">
                    <a:solidFill>
                      <a:srgbClr val="FAED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en-US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25%</a:t>
                      </a:r>
                      <a:endParaRPr kumimoji="0"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AED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en-US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&gt;40%</a:t>
                      </a:r>
                      <a:endParaRPr kumimoji="0"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AEDE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20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2214554"/>
            <a:ext cx="7406640" cy="1472184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4" name="Picture 9" descr="Asros_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285728"/>
            <a:ext cx="180022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403648" y="260648"/>
            <a:ext cx="7200800" cy="11430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2200" b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Темпы экономического роста </a:t>
            </a:r>
            <a:r>
              <a:rPr lang="ru-RU" sz="22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в </a:t>
            </a:r>
            <a:r>
              <a:rPr lang="ru-RU" sz="2200" b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странах, делающих (обеспечивающих) основной вклад в мировой </a:t>
            </a:r>
            <a:r>
              <a:rPr lang="ru-RU" sz="22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ВВП (в %)</a:t>
            </a:r>
            <a:endParaRPr kumimoji="0" lang="ru-RU" sz="2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1547664" y="4797152"/>
            <a:ext cx="7200800" cy="1916832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spcBef>
                <a:spcPts val="0"/>
              </a:spcBef>
              <a:buNone/>
            </a:pPr>
            <a:r>
              <a:rPr lang="ru-RU" sz="1200" dirty="0" smtClean="0"/>
              <a:t>* II </a:t>
            </a:r>
            <a:r>
              <a:rPr lang="ru-RU" sz="1200" dirty="0"/>
              <a:t>квартал </a:t>
            </a:r>
            <a:r>
              <a:rPr lang="ru-RU" sz="1200" dirty="0" smtClean="0"/>
              <a:t>2014г. ко II </a:t>
            </a:r>
            <a:r>
              <a:rPr lang="ru-RU" sz="1200" dirty="0"/>
              <a:t>кварталу 2013г</a:t>
            </a:r>
            <a:r>
              <a:rPr lang="ru-RU" sz="1200" dirty="0" smtClean="0"/>
              <a:t>.</a:t>
            </a:r>
          </a:p>
          <a:p>
            <a:pPr marL="82296" indent="0">
              <a:spcBef>
                <a:spcPts val="0"/>
              </a:spcBef>
              <a:buNone/>
            </a:pPr>
            <a:r>
              <a:rPr lang="ru-RU" sz="1200" dirty="0" smtClean="0"/>
              <a:t>**прогноз </a:t>
            </a:r>
            <a:r>
              <a:rPr lang="ru-RU" sz="1200" dirty="0" smtClean="0">
                <a:solidFill>
                  <a:srgbClr val="000000"/>
                </a:solidFill>
              </a:rPr>
              <a:t>по состоянию  </a:t>
            </a:r>
            <a:r>
              <a:rPr lang="ru-RU" sz="1200" dirty="0">
                <a:solidFill>
                  <a:srgbClr val="000000"/>
                </a:solidFill>
              </a:rPr>
              <a:t>на март 2014 </a:t>
            </a:r>
            <a:r>
              <a:rPr lang="ru-RU" sz="1200" dirty="0" smtClean="0">
                <a:solidFill>
                  <a:srgbClr val="000000"/>
                </a:solidFill>
              </a:rPr>
              <a:t>года </a:t>
            </a:r>
            <a:r>
              <a:rPr lang="ru-RU" sz="1200" dirty="0" smtClean="0"/>
              <a:t>по некоторым странам пересмотрен в июне 2014 года</a:t>
            </a:r>
          </a:p>
          <a:p>
            <a:pPr marL="82296" indent="0">
              <a:spcBef>
                <a:spcPts val="0"/>
              </a:spcBef>
              <a:buNone/>
            </a:pPr>
            <a:r>
              <a:rPr lang="ru-RU" sz="1200" dirty="0"/>
              <a:t> </a:t>
            </a:r>
            <a:r>
              <a:rPr lang="ru-RU" sz="1200" dirty="0" smtClean="0"/>
              <a:t>    (в скобках - новый прогноз)</a:t>
            </a:r>
          </a:p>
          <a:p>
            <a:pPr marL="82296" indent="0">
              <a:spcBef>
                <a:spcPts val="0"/>
              </a:spcBef>
              <a:buNone/>
            </a:pPr>
            <a:r>
              <a:rPr lang="ru-RU" sz="1200" dirty="0" smtClean="0"/>
              <a:t>1) предварительная </a:t>
            </a:r>
            <a:r>
              <a:rPr lang="ru-RU" sz="1200" dirty="0"/>
              <a:t>оценка. </a:t>
            </a:r>
            <a:endParaRPr lang="ru-RU" sz="1200" dirty="0" smtClean="0"/>
          </a:p>
          <a:p>
            <a:pPr marL="82296" indent="0">
              <a:spcBef>
                <a:spcPts val="0"/>
              </a:spcBef>
              <a:buNone/>
            </a:pPr>
            <a:r>
              <a:rPr lang="ru-RU" sz="1200" dirty="0" smtClean="0"/>
              <a:t>2</a:t>
            </a:r>
            <a:r>
              <a:rPr lang="ru-RU" sz="1200" dirty="0"/>
              <a:t>) I квартал 2014г. в % к I кварталу 2013 года. </a:t>
            </a:r>
            <a:endParaRPr lang="ru-RU" sz="1200" dirty="0" smtClean="0"/>
          </a:p>
          <a:p>
            <a:pPr marL="82296" indent="0">
              <a:spcBef>
                <a:spcPts val="0"/>
              </a:spcBef>
              <a:buNone/>
            </a:pPr>
            <a:endParaRPr lang="ru-RU" sz="1200" dirty="0"/>
          </a:p>
          <a:p>
            <a:pPr marL="82296" indent="0">
              <a:spcBef>
                <a:spcPts val="0"/>
              </a:spcBef>
              <a:buNone/>
            </a:pPr>
            <a:r>
              <a:rPr lang="ru-RU" sz="1200" i="1" dirty="0"/>
              <a:t>Информация подготовлена на основе публикаций Международного валютного фонда (МВФ), Организации экономического сотрудничества и развития (ОЭСР), Статистического бюро Европейского союза (</a:t>
            </a:r>
            <a:r>
              <a:rPr lang="ru-RU" sz="1200" i="1" dirty="0" err="1"/>
              <a:t>Евростата</a:t>
            </a:r>
            <a:r>
              <a:rPr lang="ru-RU" sz="1200" i="1" dirty="0"/>
              <a:t>) и оперативных данных национальных статистических служб. </a:t>
            </a:r>
            <a:endParaRPr lang="ru-RU" sz="1200" dirty="0"/>
          </a:p>
          <a:p>
            <a:pPr marL="82296" indent="0">
              <a:spcBef>
                <a:spcPts val="0"/>
              </a:spcBef>
              <a:buNone/>
            </a:pPr>
            <a:endParaRPr lang="ru-RU" sz="1200" dirty="0" smtClean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51302169"/>
              </p:ext>
            </p:extLst>
          </p:nvPr>
        </p:nvGraphicFramePr>
        <p:xfrm>
          <a:off x="1547662" y="1493284"/>
          <a:ext cx="7272808" cy="3028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6449"/>
                <a:gridCol w="647729"/>
                <a:gridCol w="720080"/>
                <a:gridCol w="720080"/>
                <a:gridCol w="720080"/>
                <a:gridCol w="720080"/>
                <a:gridCol w="936104"/>
                <a:gridCol w="1008112"/>
                <a:gridCol w="864094"/>
              </a:tblGrid>
              <a:tr h="423548"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ru-RU" sz="1400" b="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b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</a:rPr>
                        <a:t>2010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</a:rPr>
                        <a:t>2011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</a:rPr>
                        <a:t>2012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</a:rPr>
                        <a:t>2013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 smtClean="0">
                          <a:effectLst/>
                        </a:rPr>
                        <a:t>2014*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dirty="0" smtClean="0">
                          <a:solidFill>
                            <a:srgbClr val="000000"/>
                          </a:solidFill>
                        </a:rPr>
                        <a:t>прогноз ВВП**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468" marR="4468" marT="446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468" marR="4468" marT="4468" marB="0" anchor="ctr"/>
                </a:tc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68" marR="4468" marT="446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468" marR="4468" marT="446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468" marR="4468" marT="446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</a:rPr>
                        <a:t>2014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>
                          <a:effectLst/>
                        </a:rPr>
                        <a:t>2015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>
                          <a:effectLst/>
                        </a:rPr>
                        <a:t>2019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</a:tr>
              <a:tr h="43706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u="none" strike="noStrike" dirty="0">
                          <a:effectLst/>
                        </a:rPr>
                        <a:t>Россия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0210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</a:rPr>
                        <a:t>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4,3</a:t>
                      </a: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</a:rPr>
                        <a:t>3,4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</a:t>
                      </a: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 smtClean="0">
                          <a:effectLst/>
                        </a:rPr>
                        <a:t>0,8</a:t>
                      </a:r>
                      <a:r>
                        <a:rPr lang="ru-RU" sz="1400" b="0" u="none" strike="noStrike" baseline="30000" dirty="0" smtClean="0">
                          <a:effectLst/>
                        </a:rPr>
                        <a:t>1)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</a:rPr>
                        <a:t>1,3 (</a:t>
                      </a:r>
                      <a:r>
                        <a:rPr lang="ru-RU" sz="1400" b="0" u="none" strike="noStrike" dirty="0" smtClean="0">
                          <a:effectLst/>
                        </a:rPr>
                        <a:t>0,2)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>
                          <a:effectLst/>
                        </a:rPr>
                        <a:t>2,3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>
                          <a:effectLst/>
                        </a:rPr>
                        <a:t>2,5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u="none" strike="noStrike">
                          <a:effectLst/>
                        </a:rPr>
                        <a:t>США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0210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</a:rPr>
                        <a:t>2,5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1,8</a:t>
                      </a: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</a:rPr>
                        <a:t>2,8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</a:rPr>
                        <a:t>1,9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</a:rPr>
                        <a:t>2,4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</a:rPr>
                        <a:t>2,8 </a:t>
                      </a:r>
                      <a:r>
                        <a:rPr lang="ru-RU" sz="1400" b="0" u="none" strike="noStrike" dirty="0" smtClean="0">
                          <a:effectLst/>
                        </a:rPr>
                        <a:t>(2,0)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>
                          <a:effectLst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>
                          <a:effectLst/>
                        </a:rPr>
                        <a:t>2,2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u="none" strike="noStrike">
                          <a:effectLst/>
                        </a:rPr>
                        <a:t>Индия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0210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</a:rPr>
                        <a:t>10,3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6,6</a:t>
                      </a: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</a:rPr>
                        <a:t>4,7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</a:rPr>
                        <a:t>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 smtClean="0">
                          <a:effectLst/>
                        </a:rPr>
                        <a:t>5,9</a:t>
                      </a:r>
                      <a:r>
                        <a:rPr lang="ru-RU" sz="1400" b="0" u="none" strike="noStrike" baseline="30000" dirty="0" smtClean="0">
                          <a:effectLst/>
                        </a:rPr>
                        <a:t>2)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>
                          <a:effectLst/>
                        </a:rPr>
                        <a:t>5,4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>
                          <a:effectLst/>
                        </a:rPr>
                        <a:t>6,4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>
                          <a:effectLst/>
                        </a:rPr>
                        <a:t>6,8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u="none" strike="noStrike">
                          <a:effectLst/>
                        </a:rPr>
                        <a:t>Япония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0210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</a:rPr>
                        <a:t>4,7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-0,5</a:t>
                      </a: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</a:rPr>
                        <a:t>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</a:rPr>
                        <a:t>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>
                          <a:effectLst/>
                        </a:rPr>
                        <a:t>1,4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>
                          <a:effectLst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>
                          <a:effectLst/>
                        </a:rPr>
                        <a:t>1,1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u="none" strike="noStrike">
                          <a:effectLst/>
                        </a:rPr>
                        <a:t>Германия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0210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</a:rPr>
                        <a:t>3,9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3,4</a:t>
                      </a: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</a:rPr>
                        <a:t>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</a:rPr>
                        <a:t>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</a:rPr>
                        <a:t>1,3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>
                          <a:effectLst/>
                        </a:rPr>
                        <a:t>1,7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>
                          <a:effectLst/>
                        </a:rPr>
                        <a:t>1,6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>
                          <a:effectLst/>
                        </a:rPr>
                        <a:t>1,3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</a:tr>
              <a:tr h="36768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u="none" strike="noStrike">
                          <a:effectLst/>
                        </a:rPr>
                        <a:t>Китай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0210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 smtClean="0">
                          <a:effectLst/>
                        </a:rPr>
                        <a:t>10,4</a:t>
                      </a:r>
                      <a:r>
                        <a:rPr lang="ru-RU" sz="1400" b="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4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9,3</a:t>
                      </a:r>
                      <a:r>
                        <a:rPr kumimoji="0" lang="ru-RU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 smtClean="0">
                          <a:effectLst/>
                        </a:rPr>
                        <a:t>7,7</a:t>
                      </a:r>
                      <a:r>
                        <a:rPr lang="ru-RU" sz="1400" b="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 smtClean="0">
                          <a:effectLst/>
                        </a:rPr>
                        <a:t>7,7</a:t>
                      </a:r>
                      <a:r>
                        <a:rPr lang="ru-RU" sz="1400" b="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 smtClean="0">
                          <a:effectLst/>
                        </a:rPr>
                        <a:t>7,5</a:t>
                      </a:r>
                      <a:r>
                        <a:rPr lang="ru-RU" sz="1400" b="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</a:rPr>
                        <a:t>7,5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</a:rPr>
                        <a:t>7,3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effectLst/>
                        </a:rPr>
                        <a:t>6,5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468" marR="4468" marT="446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809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/>
              <a:t>Российские банки выступают</a:t>
            </a:r>
            <a:br>
              <a:rPr lang="ru-RU" sz="2400" b="1" dirty="0" smtClean="0"/>
            </a:br>
            <a:r>
              <a:rPr lang="ru-RU" sz="2400" b="1" dirty="0" smtClean="0"/>
              <a:t>основными поставщиками финансовых услуг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3501008"/>
            <a:ext cx="7912975" cy="332683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По состоянию на 1 августа 2014 года:</a:t>
            </a:r>
          </a:p>
          <a:p>
            <a:r>
              <a:rPr lang="ru-RU" dirty="0" smtClean="0"/>
              <a:t>Совокупный объем кредитов, предоставленных банками предприятиям и населению, достиг 35,7 трлн. руб. (57,4% всех активов банковской системы);</a:t>
            </a:r>
          </a:p>
          <a:p>
            <a:r>
              <a:rPr lang="ru-RU" dirty="0" smtClean="0"/>
              <a:t>Вложения банков в долговые обязательства составили 6,4 трлн. руб. (10,2% всех активов);</a:t>
            </a:r>
          </a:p>
          <a:p>
            <a:r>
              <a:rPr lang="ru-RU" dirty="0" smtClean="0"/>
              <a:t>Банки являются крупнейшими операторами на внутреннем валютном рынке (92%), рынке РЕПО (83%) и рынке облигаций (67%);</a:t>
            </a:r>
          </a:p>
          <a:p>
            <a:r>
              <a:rPr lang="ru-RU" dirty="0" smtClean="0"/>
              <a:t>Их доля на срочном рынке достигает 23%, а на рынке акций 28%.;</a:t>
            </a:r>
          </a:p>
          <a:p>
            <a:r>
              <a:rPr lang="ru-RU" dirty="0" smtClean="0"/>
              <a:t>Через банковскую систему осуществляется эмиссия и </a:t>
            </a:r>
            <a:r>
              <a:rPr lang="ru-RU" dirty="0" err="1" smtClean="0"/>
              <a:t>эквайринг</a:t>
            </a:r>
            <a:r>
              <a:rPr lang="ru-RU" dirty="0" smtClean="0"/>
              <a:t> платежных карт, общее число которых превышает 220 млн. единиц;</a:t>
            </a:r>
          </a:p>
          <a:p>
            <a:r>
              <a:rPr lang="ru-RU" dirty="0" smtClean="0"/>
              <a:t>Через кредитные организации проводится подавляющая часть внутренних и международных расчетов;</a:t>
            </a:r>
          </a:p>
          <a:p>
            <a:r>
              <a:rPr lang="ru-RU" dirty="0" smtClean="0"/>
              <a:t>Вклады населения  в коммерческих банках превысили 17 трлн. руб.</a:t>
            </a:r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3581096"/>
              </p:ext>
            </p:extLst>
          </p:nvPr>
        </p:nvGraphicFramePr>
        <p:xfrm>
          <a:off x="1763688" y="1052736"/>
          <a:ext cx="619268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586103" y="188640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Динамика активов и кредитов, предоставленных банками предприятиям и населению (</a:t>
            </a:r>
            <a:r>
              <a:rPr lang="ru-RU" sz="2400" b="1" dirty="0" err="1" smtClean="0"/>
              <a:t>млрд.руб</a:t>
            </a:r>
            <a:r>
              <a:rPr lang="ru-RU" sz="2400" b="1" dirty="0" smtClean="0"/>
              <a:t>)</a:t>
            </a:r>
            <a:endParaRPr lang="ru-RU" sz="2400" b="1" dirty="0"/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8059473"/>
              </p:ext>
            </p:extLst>
          </p:nvPr>
        </p:nvGraphicFramePr>
        <p:xfrm>
          <a:off x="1475656" y="1412776"/>
          <a:ext cx="7209316" cy="44132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1"/>
          <p:cNvSpPr txBox="1">
            <a:spLocks/>
          </p:cNvSpPr>
          <p:nvPr/>
        </p:nvSpPr>
        <p:spPr>
          <a:xfrm>
            <a:off x="1173387" y="4509120"/>
            <a:ext cx="7961088" cy="22322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 В сегменте корпоративного кредитования, вопреки первоначальным сдержанным прогнозам (10-12%), наблюдается опережающая (по сравнению с прошлым годом) динамика показателя совокупного портфеля (10,54% против</a:t>
            </a:r>
            <a:r>
              <a:rPr kumimoji="0" lang="ru-RU" sz="1400" b="1" i="1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7,4% по итогам 7 месяцев года)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. Однако прирост объема кредитования происходит пока в </a:t>
            </a:r>
            <a:r>
              <a:rPr kumimoji="0" lang="ru-RU" sz="1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бОльшей</a:t>
            </a:r>
            <a:r>
              <a:rPr kumimoji="0" lang="ru-RU" sz="1400" b="1" i="1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степени за счет крупных клиентов, рефинансирующих свой внешний долг, а темпы кредитования предприятий малого и среднего бизнеса в настоящее время уступают показателям прошлого периода. </a:t>
            </a:r>
          </a:p>
          <a:p>
            <a:pPr lvl="0" algn="just">
              <a:spcBef>
                <a:spcPct val="0"/>
              </a:spcBef>
              <a:defRPr/>
            </a:pPr>
            <a:r>
              <a:rPr lang="ru-RU" sz="1400" b="1" i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При этом просроченная задолженность демонстрирует резкий рост 7,4% против 4,1% в этом же периоде прошлого года, а тренд сокращения ее доли в корпоративном кредитном портфеле, наметившийся 2013 году, вновь сменился ростом (4,6% по итогам 2012 года, 4,2% - 2013 года, 4,5</a:t>
            </a:r>
            <a:r>
              <a:rPr lang="ru-RU" sz="1400" b="1" i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% </a:t>
            </a:r>
            <a:r>
              <a:rPr lang="ru-RU" sz="1400" b="1" i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- на 1 августа 2014 г.)</a:t>
            </a:r>
            <a:endParaRPr lang="ru-RU" sz="1400" b="1" i="1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214290"/>
            <a:ext cx="759747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2200" b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Динамика кредитования нефинансовых </a:t>
            </a:r>
            <a:r>
              <a:rPr lang="ru-RU" sz="22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предприятий</a:t>
            </a:r>
            <a:br>
              <a:rPr lang="ru-RU" sz="22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ru-RU" sz="22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и </a:t>
            </a:r>
            <a:r>
              <a:rPr lang="ru-RU" sz="2200" b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организаций </a:t>
            </a:r>
            <a:r>
              <a:rPr lang="ru-RU" sz="22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и динамика просроченной задолженности (линии на правой шкале) (млрд</a:t>
            </a:r>
            <a:r>
              <a:rPr lang="ru-RU" sz="2200" b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. руб.)</a:t>
            </a: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6709824"/>
              </p:ext>
            </p:extLst>
          </p:nvPr>
        </p:nvGraphicFramePr>
        <p:xfrm>
          <a:off x="1547664" y="1196752"/>
          <a:ext cx="6633884" cy="3798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888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15616" y="4700473"/>
            <a:ext cx="7964958" cy="2031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>
              <a:spcBef>
                <a:spcPct val="0"/>
              </a:spcBef>
            </a:pPr>
            <a:r>
              <a:rPr lang="ru-RU" sz="1400" b="1" i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В </a:t>
            </a:r>
            <a:r>
              <a:rPr lang="ru-RU" sz="1400" b="1" i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2014 году закрепился процесс торможения кредитования банками населения, хотя темпы его прироста ощутимо выше аналогичных показателей в секторе нефинансовых предприятий. </a:t>
            </a:r>
          </a:p>
          <a:p>
            <a:pPr algn="just">
              <a:spcBef>
                <a:spcPct val="0"/>
              </a:spcBef>
            </a:pPr>
            <a:r>
              <a:rPr lang="ru-RU" sz="1400" b="1" i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Главные </a:t>
            </a:r>
            <a:r>
              <a:rPr lang="ru-RU" sz="1400" b="1" i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причины:</a:t>
            </a:r>
          </a:p>
          <a:p>
            <a:pPr algn="just">
              <a:spcBef>
                <a:spcPct val="0"/>
              </a:spcBef>
            </a:pPr>
            <a:r>
              <a:rPr lang="ru-RU" sz="1400" b="1" i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ужесточение </a:t>
            </a:r>
            <a:r>
              <a:rPr lang="ru-RU" sz="1400" b="1" i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пруденциальных требований;</a:t>
            </a:r>
          </a:p>
          <a:p>
            <a:pPr algn="just">
              <a:spcBef>
                <a:spcPct val="0"/>
              </a:spcBef>
            </a:pPr>
            <a:r>
              <a:rPr lang="ru-RU" sz="1400" b="1" i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рост </a:t>
            </a:r>
            <a:r>
              <a:rPr lang="ru-RU" sz="1400" b="1" i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проблемной и просроченной задолженности;</a:t>
            </a:r>
          </a:p>
          <a:p>
            <a:pPr algn="just">
              <a:spcBef>
                <a:spcPct val="0"/>
              </a:spcBef>
            </a:pPr>
            <a:r>
              <a:rPr lang="ru-RU" sz="1400" b="1" i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сжатие спроса вследствие замедления темпов роста реальных доходов населения.</a:t>
            </a:r>
          </a:p>
          <a:p>
            <a:pPr lvl="0" algn="just">
              <a:spcBef>
                <a:spcPct val="0"/>
              </a:spcBef>
            </a:pPr>
            <a:r>
              <a:rPr lang="ru-RU" sz="1400" b="1" i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При </a:t>
            </a:r>
            <a:r>
              <a:rPr lang="ru-RU" sz="1400" b="1" i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этом происходит резкий рост просроченной задолженности  (33,5% за 7 месяцев текущего года, 25,9% за аналогичный период 2013 года и 40,7% за весь 2013 год</a:t>
            </a:r>
            <a:r>
              <a:rPr lang="ru-RU" sz="1400" b="1" i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) и увеличивается ее доля </a:t>
            </a:r>
            <a:r>
              <a:rPr lang="ru-RU" sz="1400" b="1" i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(</a:t>
            </a:r>
            <a:r>
              <a:rPr lang="ru-RU" sz="1400" b="1" i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4,0% </a:t>
            </a:r>
            <a:r>
              <a:rPr lang="ru-RU" sz="1400" b="1" i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по итогам 2012 года, </a:t>
            </a:r>
            <a:r>
              <a:rPr lang="ru-RU" sz="1400" b="1" i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4,4% </a:t>
            </a:r>
            <a:r>
              <a:rPr lang="ru-RU" sz="1400" b="1" i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- 2013 года, </a:t>
            </a:r>
            <a:r>
              <a:rPr lang="ru-RU" sz="1400" b="1" i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5,4% </a:t>
            </a:r>
            <a:r>
              <a:rPr lang="ru-RU" sz="1400" b="1" i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- на 1 августа 2014 г.)</a:t>
            </a:r>
          </a:p>
          <a:p>
            <a:pPr algn="just">
              <a:spcBef>
                <a:spcPct val="0"/>
              </a:spcBef>
            </a:pPr>
            <a:endParaRPr lang="ru-RU" sz="1400" b="1" i="1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84989" y="188640"/>
            <a:ext cx="421481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22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Динамика банковского кредитования населения</a:t>
            </a:r>
            <a:br>
              <a:rPr lang="ru-RU" sz="22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ru-RU" sz="22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(млрд. руб.)</a:t>
            </a: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5446391"/>
              </p:ext>
            </p:extLst>
          </p:nvPr>
        </p:nvGraphicFramePr>
        <p:xfrm>
          <a:off x="1575452" y="980728"/>
          <a:ext cx="6633884" cy="3798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AutoShape 4"/>
          <p:cNvSpPr>
            <a:spLocks/>
          </p:cNvSpPr>
          <p:nvPr/>
        </p:nvSpPr>
        <p:spPr bwMode="auto">
          <a:xfrm rot="5400000">
            <a:off x="2783987" y="3128780"/>
            <a:ext cx="119639" cy="432049"/>
          </a:xfrm>
          <a:prstGeom prst="leftBrace">
            <a:avLst>
              <a:gd name="adj1" fmla="val 30257"/>
              <a:gd name="adj2" fmla="val 50000"/>
            </a:avLst>
          </a:prstGeom>
          <a:noFill/>
          <a:ln w="9525">
            <a:solidFill>
              <a:srgbClr val="C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1" name="AutoShape 4"/>
          <p:cNvSpPr>
            <a:spLocks/>
          </p:cNvSpPr>
          <p:nvPr/>
        </p:nvSpPr>
        <p:spPr bwMode="auto">
          <a:xfrm rot="5400000">
            <a:off x="4133310" y="3115242"/>
            <a:ext cx="144018" cy="434742"/>
          </a:xfrm>
          <a:prstGeom prst="leftBrace">
            <a:avLst>
              <a:gd name="adj1" fmla="val 30257"/>
              <a:gd name="adj2" fmla="val 50000"/>
            </a:avLst>
          </a:prstGeom>
          <a:noFill/>
          <a:ln w="9525">
            <a:solidFill>
              <a:srgbClr val="C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2" name="AutoShape 4"/>
          <p:cNvSpPr>
            <a:spLocks/>
          </p:cNvSpPr>
          <p:nvPr/>
        </p:nvSpPr>
        <p:spPr bwMode="auto">
          <a:xfrm rot="5400000">
            <a:off x="5544106" y="3152594"/>
            <a:ext cx="144019" cy="360040"/>
          </a:xfrm>
          <a:prstGeom prst="leftBrace">
            <a:avLst>
              <a:gd name="adj1" fmla="val 30257"/>
              <a:gd name="adj2" fmla="val 50000"/>
            </a:avLst>
          </a:prstGeom>
          <a:noFill/>
          <a:ln w="9525">
            <a:solidFill>
              <a:srgbClr val="C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3" name="AutoShape 4"/>
          <p:cNvSpPr>
            <a:spLocks/>
          </p:cNvSpPr>
          <p:nvPr/>
        </p:nvSpPr>
        <p:spPr bwMode="auto">
          <a:xfrm rot="5400000">
            <a:off x="6931981" y="3146548"/>
            <a:ext cx="135634" cy="380513"/>
          </a:xfrm>
          <a:prstGeom prst="leftBrace">
            <a:avLst>
              <a:gd name="adj1" fmla="val 30257"/>
              <a:gd name="adj2" fmla="val 50000"/>
            </a:avLst>
          </a:prstGeom>
          <a:noFill/>
          <a:ln w="9525">
            <a:solidFill>
              <a:srgbClr val="C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4" name="AutoShape 4"/>
          <p:cNvSpPr>
            <a:spLocks/>
          </p:cNvSpPr>
          <p:nvPr/>
        </p:nvSpPr>
        <p:spPr bwMode="auto">
          <a:xfrm rot="5400000" flipH="1">
            <a:off x="3101742" y="2894845"/>
            <a:ext cx="204211" cy="1296145"/>
          </a:xfrm>
          <a:prstGeom prst="leftBrace">
            <a:avLst>
              <a:gd name="adj1" fmla="val 30257"/>
              <a:gd name="adj2" fmla="val 50000"/>
            </a:avLst>
          </a:prstGeom>
          <a:noFill/>
          <a:ln w="9525">
            <a:solidFill>
              <a:srgbClr val="C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5" name="AutoShape 4"/>
          <p:cNvSpPr>
            <a:spLocks/>
          </p:cNvSpPr>
          <p:nvPr/>
        </p:nvSpPr>
        <p:spPr bwMode="auto">
          <a:xfrm rot="5400000" flipH="1">
            <a:off x="4533915" y="2883035"/>
            <a:ext cx="204211" cy="1296145"/>
          </a:xfrm>
          <a:prstGeom prst="leftBrace">
            <a:avLst>
              <a:gd name="adj1" fmla="val 30257"/>
              <a:gd name="adj2" fmla="val 50000"/>
            </a:avLst>
          </a:prstGeom>
          <a:noFill/>
          <a:ln w="9525">
            <a:solidFill>
              <a:srgbClr val="C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5400000" flipH="1">
            <a:off x="5966088" y="2883035"/>
            <a:ext cx="204211" cy="1296145"/>
          </a:xfrm>
          <a:prstGeom prst="leftBrace">
            <a:avLst>
              <a:gd name="adj1" fmla="val 30257"/>
              <a:gd name="adj2" fmla="val 50000"/>
            </a:avLst>
          </a:prstGeom>
          <a:noFill/>
          <a:ln w="9525">
            <a:solidFill>
              <a:srgbClr val="C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14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/>
              <a:t>Какие риски для банковского сектора, </a:t>
            </a:r>
            <a:br>
              <a:rPr lang="ru-RU" sz="2400" b="1" dirty="0" smtClean="0"/>
            </a:br>
            <a:r>
              <a:rPr lang="ru-RU" sz="2400" b="1" dirty="0" smtClean="0"/>
              <a:t>по Вашему мнению, будут наиболее существенными*</a:t>
            </a:r>
            <a:endParaRPr lang="ru-RU" sz="2400" b="1" dirty="0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357298"/>
            <a:ext cx="7499350" cy="4187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4071934" y="5643578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1600" i="1" dirty="0" smtClean="0"/>
              <a:t>* доля респондентов, </a:t>
            </a:r>
          </a:p>
          <a:p>
            <a:pPr algn="r"/>
            <a:r>
              <a:rPr lang="ru-RU" sz="1600" i="1" dirty="0" smtClean="0"/>
              <a:t>выбравших данный вариант ответа</a:t>
            </a:r>
            <a:endParaRPr lang="ru-RU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74320"/>
            <a:ext cx="4214842" cy="1143000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 smtClean="0"/>
              <a:t>Совокупный капитал российских банков</a:t>
            </a:r>
            <a:br>
              <a:rPr lang="ru-RU" sz="2200" b="1" dirty="0" smtClean="0"/>
            </a:br>
            <a:r>
              <a:rPr lang="ru-RU" sz="2200" b="1" dirty="0" smtClean="0"/>
              <a:t>и показатель достаточности капитала</a:t>
            </a:r>
            <a:endParaRPr lang="ru-RU" sz="2200" b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000628" y="142852"/>
            <a:ext cx="4000496" cy="11430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22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Финансовый результат</a:t>
            </a:r>
            <a:br>
              <a:rPr lang="ru-RU" sz="22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ru-RU" sz="22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и рентабельность банковского сектора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500175"/>
            <a:ext cx="3481470" cy="5216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14502" y="1357298"/>
            <a:ext cx="3602451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/>
              <a:t>Факторы ухудшения ситуации </a:t>
            </a:r>
            <a:br>
              <a:rPr lang="ru-RU" sz="2400" b="1" dirty="0" smtClean="0"/>
            </a:br>
            <a:r>
              <a:rPr lang="ru-RU" sz="2400" b="1" dirty="0" smtClean="0"/>
              <a:t>с ликвидностью банковской системы</a:t>
            </a:r>
            <a:br>
              <a:rPr lang="ru-RU" sz="2400" b="1" dirty="0" smtClean="0"/>
            </a:br>
            <a:r>
              <a:rPr lang="ru-RU" sz="2400" b="1" dirty="0" smtClean="0"/>
              <a:t>в первом полугодии 2014 года</a:t>
            </a:r>
            <a:endParaRPr lang="ru-RU" sz="2400" b="1" dirty="0"/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1142976" y="1500174"/>
            <a:ext cx="7858180" cy="4519626"/>
            <a:chOff x="2961" y="7254"/>
            <a:chExt cx="7022" cy="7018"/>
          </a:xfrm>
        </p:grpSpPr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2961" y="7254"/>
              <a:ext cx="7022" cy="7018"/>
              <a:chOff x="2961" y="7254"/>
              <a:chExt cx="7022" cy="7018"/>
            </a:xfrm>
          </p:grpSpPr>
          <p:grpSp>
            <p:nvGrpSpPr>
              <p:cNvPr id="12" name="Group 28"/>
              <p:cNvGrpSpPr>
                <a:grpSpLocks/>
              </p:cNvGrpSpPr>
              <p:nvPr/>
            </p:nvGrpSpPr>
            <p:grpSpPr bwMode="auto">
              <a:xfrm>
                <a:off x="5301" y="9594"/>
                <a:ext cx="2162" cy="2161"/>
                <a:chOff x="5301" y="9594"/>
                <a:chExt cx="2162" cy="2161"/>
              </a:xfrm>
            </p:grpSpPr>
            <p:sp>
              <p:nvSpPr>
                <p:cNvPr id="31" name="Oval 30"/>
                <p:cNvSpPr>
                  <a:spLocks noChangeArrowheads="1"/>
                </p:cNvSpPr>
                <p:nvPr/>
              </p:nvSpPr>
              <p:spPr bwMode="auto">
                <a:xfrm>
                  <a:off x="5301" y="9594"/>
                  <a:ext cx="2162" cy="2161"/>
                </a:xfrm>
                <a:prstGeom prst="ellipse">
                  <a:avLst/>
                </a:prstGeom>
                <a:solidFill>
                  <a:srgbClr val="FFFF99">
                    <a:alpha val="50000"/>
                  </a:srgbClr>
                </a:solidFill>
                <a:ln w="9525">
                  <a:solidFill>
                    <a:srgbClr val="FFC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1400"/>
                </a:p>
              </p:txBody>
            </p:sp>
            <p:sp>
              <p:nvSpPr>
                <p:cNvPr id="32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5301" y="10360"/>
                  <a:ext cx="2160" cy="6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ea typeface="Times New Roman" pitchFamily="18" charset="0"/>
                      <a:cs typeface="Arial" pitchFamily="34" charset="0"/>
                    </a:rPr>
                    <a:t>Дефицит ликвидности</a:t>
                  </a:r>
                  <a:endParaRPr kumimoji="0" lang="ru-RU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Arial" pitchFamily="34" charset="0"/>
                  </a:endParaRP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Arial" pitchFamily="34" charset="0"/>
                  </a:endParaRPr>
                </a:p>
              </p:txBody>
            </p:sp>
          </p:grpSp>
          <p:grpSp>
            <p:nvGrpSpPr>
              <p:cNvPr id="13" name="Group 25"/>
              <p:cNvGrpSpPr>
                <a:grpSpLocks/>
              </p:cNvGrpSpPr>
              <p:nvPr/>
            </p:nvGrpSpPr>
            <p:grpSpPr bwMode="auto">
              <a:xfrm>
                <a:off x="2961" y="8514"/>
                <a:ext cx="2162" cy="2161"/>
                <a:chOff x="2961" y="8514"/>
                <a:chExt cx="2162" cy="2161"/>
              </a:xfrm>
            </p:grpSpPr>
            <p:sp>
              <p:nvSpPr>
                <p:cNvPr id="29" name="Oval 27"/>
                <p:cNvSpPr>
                  <a:spLocks noChangeArrowheads="1"/>
                </p:cNvSpPr>
                <p:nvPr/>
              </p:nvSpPr>
              <p:spPr bwMode="auto">
                <a:xfrm>
                  <a:off x="2961" y="8514"/>
                  <a:ext cx="2162" cy="2161"/>
                </a:xfrm>
                <a:prstGeom prst="ellipse">
                  <a:avLst/>
                </a:prstGeom>
                <a:solidFill>
                  <a:srgbClr val="CCFF99">
                    <a:alpha val="70000"/>
                  </a:srgbClr>
                </a:solidFill>
                <a:ln w="9525">
                  <a:solidFill>
                    <a:srgbClr val="92D05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1400"/>
                </a:p>
              </p:txBody>
            </p:sp>
            <p:sp>
              <p:nvSpPr>
                <p:cNvPr id="30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961" y="8958"/>
                  <a:ext cx="2160" cy="11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4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ea typeface="Times New Roman" pitchFamily="18" charset="0"/>
                      <a:cs typeface="Arial" pitchFamily="34" charset="0"/>
                    </a:rPr>
                    <a:t>Ухудшение условий фондирования на внешних рынках</a:t>
                  </a:r>
                  <a:endPara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Arial" pitchFamily="34" charset="0"/>
                  </a:endParaRP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Arial" pitchFamily="34" charset="0"/>
                  </a:endParaRPr>
                </a:p>
              </p:txBody>
            </p:sp>
          </p:grpSp>
          <p:grpSp>
            <p:nvGrpSpPr>
              <p:cNvPr id="14" name="Group 22"/>
              <p:cNvGrpSpPr>
                <a:grpSpLocks/>
              </p:cNvGrpSpPr>
              <p:nvPr/>
            </p:nvGrpSpPr>
            <p:grpSpPr bwMode="auto">
              <a:xfrm>
                <a:off x="3141" y="11214"/>
                <a:ext cx="2162" cy="2161"/>
                <a:chOff x="3141" y="11214"/>
                <a:chExt cx="2162" cy="2161"/>
              </a:xfrm>
            </p:grpSpPr>
            <p:sp>
              <p:nvSpPr>
                <p:cNvPr id="27" name="Oval 24"/>
                <p:cNvSpPr>
                  <a:spLocks noChangeArrowheads="1"/>
                </p:cNvSpPr>
                <p:nvPr/>
              </p:nvSpPr>
              <p:spPr bwMode="auto">
                <a:xfrm>
                  <a:off x="3141" y="11214"/>
                  <a:ext cx="2162" cy="2161"/>
                </a:xfrm>
                <a:prstGeom prst="ellipse">
                  <a:avLst/>
                </a:prstGeom>
                <a:solidFill>
                  <a:srgbClr val="CCFF99">
                    <a:alpha val="70000"/>
                  </a:srgbClr>
                </a:solidFill>
                <a:ln w="9525">
                  <a:solidFill>
                    <a:srgbClr val="92D05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1400"/>
                </a:p>
              </p:txBody>
            </p:sp>
            <p:sp>
              <p:nvSpPr>
                <p:cNvPr id="28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3141" y="11659"/>
                  <a:ext cx="2160" cy="11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4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ea typeface="Times New Roman" pitchFamily="18" charset="0"/>
                      <a:cs typeface="Arial" pitchFamily="34" charset="0"/>
                    </a:rPr>
                    <a:t>Волатильность остатков на счетах предприятий и их переток в госбанки</a:t>
                  </a:r>
                  <a:endPara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Arial" pitchFamily="34" charset="0"/>
                  </a:endParaRP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Arial" pitchFamily="34" charset="0"/>
                  </a:endParaRPr>
                </a:p>
              </p:txBody>
            </p:sp>
          </p:grpSp>
          <p:grpSp>
            <p:nvGrpSpPr>
              <p:cNvPr id="15" name="Group 19"/>
              <p:cNvGrpSpPr>
                <a:grpSpLocks/>
              </p:cNvGrpSpPr>
              <p:nvPr/>
            </p:nvGrpSpPr>
            <p:grpSpPr bwMode="auto">
              <a:xfrm>
                <a:off x="5301" y="12111"/>
                <a:ext cx="2162" cy="2161"/>
                <a:chOff x="5301" y="12111"/>
                <a:chExt cx="2162" cy="2161"/>
              </a:xfrm>
            </p:grpSpPr>
            <p:sp>
              <p:nvSpPr>
                <p:cNvPr id="25" name="Oval 21"/>
                <p:cNvSpPr>
                  <a:spLocks noChangeArrowheads="1"/>
                </p:cNvSpPr>
                <p:nvPr/>
              </p:nvSpPr>
              <p:spPr bwMode="auto">
                <a:xfrm>
                  <a:off x="5301" y="12111"/>
                  <a:ext cx="2162" cy="2161"/>
                </a:xfrm>
                <a:prstGeom prst="ellipse">
                  <a:avLst/>
                </a:prstGeom>
                <a:solidFill>
                  <a:srgbClr val="CCFF99">
                    <a:alpha val="70000"/>
                  </a:srgbClr>
                </a:solidFill>
                <a:ln w="9525">
                  <a:solidFill>
                    <a:srgbClr val="92D05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1400"/>
                </a:p>
              </p:txBody>
            </p:sp>
            <p:sp>
              <p:nvSpPr>
                <p:cNvPr id="26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5301" y="12750"/>
                  <a:ext cx="2160" cy="11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4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ea typeface="Times New Roman" pitchFamily="18" charset="0"/>
                      <a:cs typeface="Arial" pitchFamily="34" charset="0"/>
                    </a:rPr>
                    <a:t>Уменьшение притока средств населения и переток крупных вкладов в госбанки</a:t>
                  </a:r>
                  <a:endPara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Arial" pitchFamily="34" charset="0"/>
                  </a:endParaRP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Arial" pitchFamily="34" charset="0"/>
                  </a:endParaRPr>
                </a:p>
              </p:txBody>
            </p:sp>
          </p:grpSp>
          <p:grpSp>
            <p:nvGrpSpPr>
              <p:cNvPr id="16" name="Group 16"/>
              <p:cNvGrpSpPr>
                <a:grpSpLocks/>
              </p:cNvGrpSpPr>
              <p:nvPr/>
            </p:nvGrpSpPr>
            <p:grpSpPr bwMode="auto">
              <a:xfrm>
                <a:off x="7461" y="11214"/>
                <a:ext cx="2162" cy="2161"/>
                <a:chOff x="7461" y="11214"/>
                <a:chExt cx="2162" cy="2161"/>
              </a:xfrm>
            </p:grpSpPr>
            <p:sp>
              <p:nvSpPr>
                <p:cNvPr id="23" name="Oval 18"/>
                <p:cNvSpPr>
                  <a:spLocks noChangeArrowheads="1"/>
                </p:cNvSpPr>
                <p:nvPr/>
              </p:nvSpPr>
              <p:spPr bwMode="auto">
                <a:xfrm>
                  <a:off x="7461" y="11214"/>
                  <a:ext cx="2162" cy="2161"/>
                </a:xfrm>
                <a:prstGeom prst="ellipse">
                  <a:avLst/>
                </a:prstGeom>
                <a:solidFill>
                  <a:srgbClr val="CCFF99">
                    <a:alpha val="70000"/>
                  </a:srgbClr>
                </a:solidFill>
                <a:ln w="9525">
                  <a:solidFill>
                    <a:srgbClr val="92D05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1400"/>
                </a:p>
              </p:txBody>
            </p:sp>
            <p:sp>
              <p:nvSpPr>
                <p:cNvPr id="24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7461" y="11659"/>
                  <a:ext cx="2160" cy="11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4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ea typeface="Times New Roman" pitchFamily="18" charset="0"/>
                      <a:cs typeface="Arial" pitchFamily="34" charset="0"/>
                    </a:rPr>
                    <a:t>Однобокость системы рефинансирования Банка России</a:t>
                  </a:r>
                  <a:endPara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Arial" pitchFamily="34" charset="0"/>
                  </a:endParaRP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Arial" pitchFamily="34" charset="0"/>
                  </a:endParaRPr>
                </a:p>
              </p:txBody>
            </p:sp>
          </p:grpSp>
          <p:grpSp>
            <p:nvGrpSpPr>
              <p:cNvPr id="17" name="Group 13"/>
              <p:cNvGrpSpPr>
                <a:grpSpLocks/>
              </p:cNvGrpSpPr>
              <p:nvPr/>
            </p:nvGrpSpPr>
            <p:grpSpPr bwMode="auto">
              <a:xfrm>
                <a:off x="5299" y="7254"/>
                <a:ext cx="2162" cy="2161"/>
                <a:chOff x="5299" y="7254"/>
                <a:chExt cx="2162" cy="2161"/>
              </a:xfrm>
            </p:grpSpPr>
            <p:sp>
              <p:nvSpPr>
                <p:cNvPr id="21" name="Oval 15"/>
                <p:cNvSpPr>
                  <a:spLocks noChangeArrowheads="1"/>
                </p:cNvSpPr>
                <p:nvPr/>
              </p:nvSpPr>
              <p:spPr bwMode="auto">
                <a:xfrm>
                  <a:off x="5299" y="7254"/>
                  <a:ext cx="2162" cy="2161"/>
                </a:xfrm>
                <a:prstGeom prst="ellipse">
                  <a:avLst/>
                </a:prstGeom>
                <a:solidFill>
                  <a:srgbClr val="CCFF99">
                    <a:alpha val="70000"/>
                  </a:srgbClr>
                </a:solidFill>
                <a:ln w="9525">
                  <a:solidFill>
                    <a:srgbClr val="92D05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1400"/>
                </a:p>
              </p:txBody>
            </p:sp>
            <p:sp>
              <p:nvSpPr>
                <p:cNvPr id="22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5299" y="7890"/>
                  <a:ext cx="2160" cy="9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4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ea typeface="Times New Roman" pitchFamily="18" charset="0"/>
                      <a:cs typeface="Arial" pitchFamily="34" charset="0"/>
                    </a:rPr>
                    <a:t>Чистый отток капитала</a:t>
                  </a:r>
                  <a:endPara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Arial" pitchFamily="34" charset="0"/>
                  </a:endParaRPr>
                </a:p>
              </p:txBody>
            </p:sp>
          </p:grpSp>
          <p:grpSp>
            <p:nvGrpSpPr>
              <p:cNvPr id="18" name="Group 10"/>
              <p:cNvGrpSpPr>
                <a:grpSpLocks/>
              </p:cNvGrpSpPr>
              <p:nvPr/>
            </p:nvGrpSpPr>
            <p:grpSpPr bwMode="auto">
              <a:xfrm>
                <a:off x="7821" y="8514"/>
                <a:ext cx="2162" cy="2161"/>
                <a:chOff x="7821" y="8514"/>
                <a:chExt cx="2162" cy="2161"/>
              </a:xfrm>
            </p:grpSpPr>
            <p:sp>
              <p:nvSpPr>
                <p:cNvPr id="19" name="Oval 12"/>
                <p:cNvSpPr>
                  <a:spLocks noChangeArrowheads="1"/>
                </p:cNvSpPr>
                <p:nvPr/>
              </p:nvSpPr>
              <p:spPr bwMode="auto">
                <a:xfrm>
                  <a:off x="7821" y="8514"/>
                  <a:ext cx="2162" cy="2161"/>
                </a:xfrm>
                <a:prstGeom prst="ellipse">
                  <a:avLst/>
                </a:prstGeom>
                <a:solidFill>
                  <a:srgbClr val="CCFF99">
                    <a:alpha val="70000"/>
                  </a:srgbClr>
                </a:solidFill>
                <a:ln w="9525">
                  <a:solidFill>
                    <a:srgbClr val="92D05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1400"/>
                </a:p>
              </p:txBody>
            </p:sp>
            <p:sp>
              <p:nvSpPr>
                <p:cNvPr id="20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7821" y="9054"/>
                  <a:ext cx="2160" cy="11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4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ea typeface="Times New Roman" pitchFamily="18" charset="0"/>
                      <a:cs typeface="Arial" pitchFamily="34" charset="0"/>
                    </a:rPr>
                    <a:t>Стагнация межбанковского рынка</a:t>
                  </a:r>
                  <a:endPara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Arial" pitchFamily="34" charset="0"/>
                  </a:endParaRP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4941" y="9054"/>
              <a:ext cx="3046" cy="3240"/>
              <a:chOff x="4941" y="9054"/>
              <a:chExt cx="3046" cy="3240"/>
            </a:xfrm>
          </p:grpSpPr>
          <p:sp>
            <p:nvSpPr>
              <p:cNvPr id="6" name="AutoShape 8"/>
              <p:cNvSpPr>
                <a:spLocks noChangeArrowheads="1"/>
              </p:cNvSpPr>
              <p:nvPr/>
            </p:nvSpPr>
            <p:spPr bwMode="auto">
              <a:xfrm>
                <a:off x="6021" y="11754"/>
                <a:ext cx="720" cy="540"/>
              </a:xfrm>
              <a:prstGeom prst="upArrow">
                <a:avLst>
                  <a:gd name="adj1" fmla="val 50000"/>
                  <a:gd name="adj2" fmla="val 25000"/>
                </a:avLst>
              </a:prstGeom>
              <a:solidFill>
                <a:srgbClr val="DAEEF3">
                  <a:alpha val="50000"/>
                </a:srgbClr>
              </a:solidFill>
              <a:ln w="9525">
                <a:solidFill>
                  <a:srgbClr val="8DB3E2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1400"/>
              </a:p>
            </p:txBody>
          </p:sp>
          <p:sp>
            <p:nvSpPr>
              <p:cNvPr id="7" name="AutoShape 7"/>
              <p:cNvSpPr>
                <a:spLocks noChangeArrowheads="1"/>
              </p:cNvSpPr>
              <p:nvPr/>
            </p:nvSpPr>
            <p:spPr bwMode="auto">
              <a:xfrm rot="3024712">
                <a:off x="4941" y="11034"/>
                <a:ext cx="720" cy="720"/>
              </a:xfrm>
              <a:prstGeom prst="upArrow">
                <a:avLst>
                  <a:gd name="adj1" fmla="val 50000"/>
                  <a:gd name="adj2" fmla="val 25000"/>
                </a:avLst>
              </a:prstGeom>
              <a:solidFill>
                <a:srgbClr val="DAEEF3">
                  <a:alpha val="50000"/>
                </a:srgbClr>
              </a:solidFill>
              <a:ln w="9525">
                <a:solidFill>
                  <a:srgbClr val="8DB3E2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1400"/>
              </a:p>
            </p:txBody>
          </p:sp>
          <p:sp>
            <p:nvSpPr>
              <p:cNvPr id="8" name="AutoShape 6"/>
              <p:cNvSpPr>
                <a:spLocks noChangeArrowheads="1"/>
              </p:cNvSpPr>
              <p:nvPr/>
            </p:nvSpPr>
            <p:spPr bwMode="auto">
              <a:xfrm rot="6874030">
                <a:off x="4851" y="9864"/>
                <a:ext cx="720" cy="540"/>
              </a:xfrm>
              <a:prstGeom prst="upArrow">
                <a:avLst>
                  <a:gd name="adj1" fmla="val 50000"/>
                  <a:gd name="adj2" fmla="val 25000"/>
                </a:avLst>
              </a:prstGeom>
              <a:solidFill>
                <a:srgbClr val="DAEEF3">
                  <a:alpha val="50000"/>
                </a:srgbClr>
              </a:solidFill>
              <a:ln w="9525">
                <a:solidFill>
                  <a:srgbClr val="8DB3E2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1400"/>
              </a:p>
            </p:txBody>
          </p:sp>
          <p:sp>
            <p:nvSpPr>
              <p:cNvPr id="9" name="AutoShape 5"/>
              <p:cNvSpPr>
                <a:spLocks noChangeArrowheads="1"/>
              </p:cNvSpPr>
              <p:nvPr/>
            </p:nvSpPr>
            <p:spPr bwMode="auto">
              <a:xfrm rot="-24154406">
                <a:off x="7161" y="11010"/>
                <a:ext cx="720" cy="720"/>
              </a:xfrm>
              <a:prstGeom prst="upArrow">
                <a:avLst>
                  <a:gd name="adj1" fmla="val 50000"/>
                  <a:gd name="adj2" fmla="val 25000"/>
                </a:avLst>
              </a:prstGeom>
              <a:solidFill>
                <a:srgbClr val="DAEEF3">
                  <a:alpha val="50000"/>
                </a:srgbClr>
              </a:solidFill>
              <a:ln w="9525">
                <a:solidFill>
                  <a:srgbClr val="8DB3E2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1400"/>
              </a:p>
            </p:txBody>
          </p:sp>
          <p:sp>
            <p:nvSpPr>
              <p:cNvPr id="10" name="AutoShape 4"/>
              <p:cNvSpPr>
                <a:spLocks noChangeArrowheads="1"/>
              </p:cNvSpPr>
              <p:nvPr/>
            </p:nvSpPr>
            <p:spPr bwMode="auto">
              <a:xfrm rot="-7297998">
                <a:off x="7267" y="9726"/>
                <a:ext cx="720" cy="720"/>
              </a:xfrm>
              <a:prstGeom prst="upArrow">
                <a:avLst>
                  <a:gd name="adj1" fmla="val 50000"/>
                  <a:gd name="adj2" fmla="val 25000"/>
                </a:avLst>
              </a:prstGeom>
              <a:solidFill>
                <a:srgbClr val="DAEEF3">
                  <a:alpha val="50000"/>
                </a:srgbClr>
              </a:solidFill>
              <a:ln w="9525">
                <a:solidFill>
                  <a:srgbClr val="8DB3E2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1400"/>
              </a:p>
            </p:txBody>
          </p:sp>
          <p:sp>
            <p:nvSpPr>
              <p:cNvPr id="11" name="AutoShape 3"/>
              <p:cNvSpPr>
                <a:spLocks noChangeArrowheads="1"/>
              </p:cNvSpPr>
              <p:nvPr/>
            </p:nvSpPr>
            <p:spPr bwMode="auto">
              <a:xfrm rot="10800000">
                <a:off x="6021" y="9054"/>
                <a:ext cx="720" cy="540"/>
              </a:xfrm>
              <a:prstGeom prst="upArrow">
                <a:avLst>
                  <a:gd name="adj1" fmla="val 50000"/>
                  <a:gd name="adj2" fmla="val 25000"/>
                </a:avLst>
              </a:prstGeom>
              <a:solidFill>
                <a:srgbClr val="DAEEF3">
                  <a:alpha val="50000"/>
                </a:srgbClr>
              </a:solidFill>
              <a:ln w="9525">
                <a:solidFill>
                  <a:srgbClr val="8DB3E2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140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1011</TotalTime>
  <Words>1282</Words>
  <Application>Microsoft Office PowerPoint</Application>
  <PresentationFormat>On-screen Show (4:3)</PresentationFormat>
  <Paragraphs>254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Corbel</vt:lpstr>
      <vt:lpstr>Gill Sans MT</vt:lpstr>
      <vt:lpstr>Times New Roman</vt:lpstr>
      <vt:lpstr>Times New Roman Cyr</vt:lpstr>
      <vt:lpstr>Verdana</vt:lpstr>
      <vt:lpstr>Wingdings 2</vt:lpstr>
      <vt:lpstr>Солнцестояние</vt:lpstr>
      <vt:lpstr>Российская  банковская система  2014</vt:lpstr>
      <vt:lpstr>PowerPoint Presentation</vt:lpstr>
      <vt:lpstr>Российские банки выступают основными поставщиками финансовых услуг</vt:lpstr>
      <vt:lpstr>Динамика активов и кредитов, предоставленных банками предприятиям и населению (млрд.руб)</vt:lpstr>
      <vt:lpstr>PowerPoint Presentation</vt:lpstr>
      <vt:lpstr>PowerPoint Presentation</vt:lpstr>
      <vt:lpstr>Какие риски для банковского сектора,  по Вашему мнению, будут наиболее существенными*</vt:lpstr>
      <vt:lpstr>Совокупный капитал российских банков и показатель достаточности капитала</vt:lpstr>
      <vt:lpstr>Факторы ухудшения ситуации  с ликвидностью банковской системы в первом полугодии 2014 года</vt:lpstr>
      <vt:lpstr>PowerPoint Presentation</vt:lpstr>
      <vt:lpstr>Предпринимаемые и необходимые меры  по развитию банковской системы</vt:lpstr>
      <vt:lpstr>По Вашему мнению, макроэкономические условия для банковской деятельности в России</vt:lpstr>
      <vt:lpstr>Ожидаете ли Вы, что международные санкции, вводимые в отношении России, окажут какое-либо негативное влияние на деятельность Вашего банка?</vt:lpstr>
      <vt:lpstr>Осуществляет ли Ваш банк мероприятия, рекомендованные Банком России, по обеспечению бесперебойного функционирования платежных карт международных платежных систем (создание межхостовых соединений)?</vt:lpstr>
      <vt:lpstr>По Вашему мнению, выполнение Правительством и Банком России «Стратегии развития банковского сектора Российской Федерации на период до 2015 года» можно оценить:</vt:lpstr>
      <vt:lpstr>Целевые показатели  российского банковского сектора в 2020 году  в сравнении с результатами 2013 года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Модели развития финансового сектора в условиях глобализации: Россия и международная практика</dc:title>
  <dc:creator>Анна</dc:creator>
  <cp:lastModifiedBy>RadissonBlu Guest</cp:lastModifiedBy>
  <cp:revision>69</cp:revision>
  <cp:lastPrinted>2014-09-03T11:30:44Z</cp:lastPrinted>
  <dcterms:created xsi:type="dcterms:W3CDTF">2014-08-11T11:44:41Z</dcterms:created>
  <dcterms:modified xsi:type="dcterms:W3CDTF">2014-09-03T11:31:47Z</dcterms:modified>
</cp:coreProperties>
</file>