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rawings/drawing4.xml" ContentType="application/vnd.openxmlformats-officedocument.drawingml.chartshap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1.xml" ContentType="application/vnd.openxmlformats-officedocument.drawingml.chartshapes+xml"/>
  <Override PartName="/ppt/drawings/drawing2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rawings/drawing3.xml" ContentType="application/vnd.openxmlformats-officedocument.drawingml.chartshap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7" r:id="rId3"/>
    <p:sldId id="275" r:id="rId4"/>
    <p:sldId id="276" r:id="rId5"/>
    <p:sldId id="277" r:id="rId6"/>
    <p:sldId id="278" r:id="rId7"/>
    <p:sldId id="279" r:id="rId8"/>
    <p:sldId id="280" r:id="rId9"/>
    <p:sldId id="281" r:id="rId10"/>
    <p:sldId id="272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A0000"/>
    <a:srgbClr val="C90D8A"/>
    <a:srgbClr val="62C2D8"/>
    <a:srgbClr val="5BFF5B"/>
    <a:srgbClr val="00FF00"/>
    <a:srgbClr val="00B8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1" d="100"/>
          <a:sy n="71" d="100"/>
        </p:scale>
        <p:origin x="-402" y="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Office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0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&#1044;&#1080;&#1072;&#1075;&#1088;&#1072;&#1084;&#1084;&#1072;%20&#1074;%20Microsoft%20Office%20PowerPoint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6.xlsx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_____Microsoft_Office_Excel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28"/>
  <c:chart>
    <c:autoTitleDeleted val="1"/>
    <c:plotArea>
      <c:layout>
        <c:manualLayout>
          <c:layoutTarget val="inner"/>
          <c:xMode val="edge"/>
          <c:yMode val="edge"/>
          <c:x val="5.3060241437615507E-2"/>
          <c:y val="0.13085463622321533"/>
          <c:w val="0.93133380519837994"/>
          <c:h val="0.73783692492948805"/>
        </c:manualLayout>
      </c:layout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Совокупные активы (пассивы), трлн.руб.</c:v>
                </c:pt>
              </c:strCache>
            </c:strRef>
          </c:tx>
          <c:spPr>
            <a:solidFill>
              <a:srgbClr val="FFC000">
                <a:alpha val="77000"/>
              </a:srgbClr>
            </a:solidFill>
          </c:spPr>
          <c:dLbls>
            <c:txPr>
              <a:bodyPr/>
              <a:lstStyle/>
              <a:p>
                <a:pPr>
                  <a:defRPr sz="1200">
                    <a:latin typeface="Arial" pitchFamily="34" charset="0"/>
                    <a:cs typeface="Arial" pitchFamily="34" charset="0"/>
                  </a:defRPr>
                </a:pPr>
                <a:endParaRPr lang="ru-RU"/>
              </a:p>
            </c:txPr>
            <c:dLblPos val="ctr"/>
            <c:showVal val="1"/>
          </c:dLbls>
          <c:cat>
            <c:numRef>
              <c:f>Лист1!$A$2:$A$5</c:f>
              <c:numCache>
                <c:formatCode>dd/mm/yyyy</c:formatCode>
                <c:ptCount val="4"/>
                <c:pt idx="0">
                  <c:v>40544</c:v>
                </c:pt>
                <c:pt idx="1">
                  <c:v>40909</c:v>
                </c:pt>
                <c:pt idx="2">
                  <c:v>41275</c:v>
                </c:pt>
                <c:pt idx="3">
                  <c:v>41640</c:v>
                </c:pt>
              </c:numCache>
            </c:numRef>
          </c:cat>
          <c:val>
            <c:numRef>
              <c:f>Лист1!$B$2:$B$5</c:f>
              <c:numCache>
                <c:formatCode>0.0</c:formatCode>
                <c:ptCount val="4"/>
                <c:pt idx="0">
                  <c:v>33.804600000000001</c:v>
                </c:pt>
                <c:pt idx="1">
                  <c:v>41.627499999999998</c:v>
                </c:pt>
                <c:pt idx="2">
                  <c:v>49.509599999999999</c:v>
                </c:pt>
                <c:pt idx="3">
                  <c:v>57.423099999999998</c:v>
                </c:pt>
              </c:numCache>
            </c:numRef>
          </c:val>
        </c:ser>
        <c:gapWidth val="187"/>
        <c:overlap val="-83"/>
        <c:axId val="64193664"/>
        <c:axId val="78283904"/>
      </c:barChart>
      <c:dateAx>
        <c:axId val="64193664"/>
        <c:scaling>
          <c:orientation val="minMax"/>
        </c:scaling>
        <c:axPos val="b"/>
        <c:numFmt formatCode="dd/mm/yyyy" sourceLinked="1"/>
        <c:tickLblPos val="nextTo"/>
        <c:txPr>
          <a:bodyPr/>
          <a:lstStyle/>
          <a:p>
            <a:pPr>
              <a:defRPr sz="1200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78283904"/>
        <c:crosses val="autoZero"/>
        <c:auto val="1"/>
        <c:lblOffset val="100"/>
      </c:dateAx>
      <c:valAx>
        <c:axId val="78283904"/>
        <c:scaling>
          <c:orientation val="minMax"/>
        </c:scaling>
        <c:delete val="1"/>
        <c:axPos val="l"/>
        <c:numFmt formatCode="0.0" sourceLinked="1"/>
        <c:tickLblPos val="none"/>
        <c:crossAx val="64193664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3.3190299241083715E-2"/>
          <c:y val="0.11947597220380531"/>
          <c:w val="0.84196207384687982"/>
          <c:h val="0.10966702624439577"/>
        </c:manualLayout>
      </c:layout>
      <c:txPr>
        <a:bodyPr/>
        <a:lstStyle/>
        <a:p>
          <a:pPr>
            <a:defRPr sz="1200"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bar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Категория 1</c:v>
                </c:pt>
                <c:pt idx="1">
                  <c:v>Категория 2</c:v>
                </c:pt>
                <c:pt idx="2">
                  <c:v>Категория 3</c:v>
                </c:pt>
                <c:pt idx="3">
                  <c:v>Категория 4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Категория 1</c:v>
                </c:pt>
                <c:pt idx="1">
                  <c:v>Категория 2</c:v>
                </c:pt>
                <c:pt idx="2">
                  <c:v>Категория 3</c:v>
                </c:pt>
                <c:pt idx="3">
                  <c:v>Категория 4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Категория 1</c:v>
                </c:pt>
                <c:pt idx="1">
                  <c:v>Категория 2</c:v>
                </c:pt>
                <c:pt idx="2">
                  <c:v>Категория 3</c:v>
                </c:pt>
                <c:pt idx="3">
                  <c:v>Категория 4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axId val="187273984"/>
        <c:axId val="187275520"/>
      </c:barChart>
      <c:catAx>
        <c:axId val="187273984"/>
        <c:scaling>
          <c:orientation val="minMax"/>
        </c:scaling>
        <c:axPos val="l"/>
        <c:tickLblPos val="nextTo"/>
        <c:crossAx val="187275520"/>
        <c:crosses val="autoZero"/>
        <c:auto val="1"/>
        <c:lblAlgn val="ctr"/>
        <c:lblOffset val="100"/>
      </c:catAx>
      <c:valAx>
        <c:axId val="187275520"/>
        <c:scaling>
          <c:orientation val="minMax"/>
        </c:scaling>
        <c:axPos val="b"/>
        <c:majorGridlines/>
        <c:numFmt formatCode="General" sourceLinked="1"/>
        <c:tickLblPos val="nextTo"/>
        <c:crossAx val="187273984"/>
        <c:crosses val="autoZero"/>
        <c:crossBetween val="between"/>
      </c:valAx>
    </c:plotArea>
    <c:legend>
      <c:legendPos val="r"/>
      <c:layout/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bar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Категория 1</c:v>
                </c:pt>
                <c:pt idx="1">
                  <c:v>Категория 2</c:v>
                </c:pt>
                <c:pt idx="2">
                  <c:v>Категория 3</c:v>
                </c:pt>
                <c:pt idx="3">
                  <c:v>Категория 4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Категория 1</c:v>
                </c:pt>
                <c:pt idx="1">
                  <c:v>Категория 2</c:v>
                </c:pt>
                <c:pt idx="2">
                  <c:v>Категория 3</c:v>
                </c:pt>
                <c:pt idx="3">
                  <c:v>Категория 4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Категория 1</c:v>
                </c:pt>
                <c:pt idx="1">
                  <c:v>Категория 2</c:v>
                </c:pt>
                <c:pt idx="2">
                  <c:v>Категория 3</c:v>
                </c:pt>
                <c:pt idx="3">
                  <c:v>Категория 4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axId val="63965824"/>
        <c:axId val="72634752"/>
      </c:barChart>
      <c:catAx>
        <c:axId val="63965824"/>
        <c:scaling>
          <c:orientation val="minMax"/>
        </c:scaling>
        <c:axPos val="l"/>
        <c:tickLblPos val="nextTo"/>
        <c:crossAx val="72634752"/>
        <c:crosses val="autoZero"/>
        <c:auto val="1"/>
        <c:lblAlgn val="ctr"/>
        <c:lblOffset val="100"/>
      </c:catAx>
      <c:valAx>
        <c:axId val="72634752"/>
        <c:scaling>
          <c:orientation val="minMax"/>
        </c:scaling>
        <c:axPos val="b"/>
        <c:majorGridlines/>
        <c:numFmt formatCode="General" sourceLinked="1"/>
        <c:tickLblPos val="nextTo"/>
        <c:crossAx val="63965824"/>
        <c:crosses val="autoZero"/>
        <c:crossBetween val="between"/>
      </c:valAx>
    </c:plotArea>
    <c:legend>
      <c:legendPos val="r"/>
      <c:layout/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9"/>
  <c:chart>
    <c:autoTitleDeleted val="1"/>
    <c:plotArea>
      <c:layout>
        <c:manualLayout>
          <c:layoutTarget val="inner"/>
          <c:xMode val="edge"/>
          <c:yMode val="edge"/>
          <c:x val="6.9864391090192532E-2"/>
          <c:y val="0.15499927091434323"/>
          <c:w val="0.85917962984902063"/>
          <c:h val="0.72064084893345315"/>
        </c:manualLayout>
      </c:layout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Кредиты и прочие размещенные средства, предоставленные нефинансовым организациям, трлн.руб.</c:v>
                </c:pt>
              </c:strCache>
            </c:strRef>
          </c:tx>
          <c:dLbls>
            <c:txPr>
              <a:bodyPr/>
              <a:lstStyle/>
              <a:p>
                <a:pPr>
                  <a:defRPr sz="1200">
                    <a:latin typeface="Arial" pitchFamily="34" charset="0"/>
                    <a:cs typeface="Arial" pitchFamily="34" charset="0"/>
                  </a:defRPr>
                </a:pPr>
                <a:endParaRPr lang="ru-RU"/>
              </a:p>
            </c:txPr>
            <c:dLblPos val="ctr"/>
            <c:showVal val="1"/>
          </c:dLbls>
          <c:cat>
            <c:strRef>
              <c:f>Лист1!$A$2:$A$5</c:f>
              <c:strCache>
                <c:ptCount val="4"/>
                <c:pt idx="0">
                  <c:v>01.01.2011</c:v>
                </c:pt>
                <c:pt idx="1">
                  <c:v>01.01.2012</c:v>
                </c:pt>
                <c:pt idx="2">
                  <c:v>01.01.2013</c:v>
                </c:pt>
                <c:pt idx="3">
                  <c:v>01.01.2014</c:v>
                </c:pt>
              </c:strCache>
            </c:strRef>
          </c:cat>
          <c:val>
            <c:numRef>
              <c:f>Лист1!$B$2:$B$5</c:f>
              <c:numCache>
                <c:formatCode>0.0</c:formatCode>
                <c:ptCount val="4"/>
                <c:pt idx="0">
                  <c:v>14.062900000000004</c:v>
                </c:pt>
                <c:pt idx="1">
                  <c:v>17.715299999999989</c:v>
                </c:pt>
                <c:pt idx="2">
                  <c:v>19.971400000000003</c:v>
                </c:pt>
                <c:pt idx="3">
                  <c:v>22.499200000000002</c:v>
                </c:pt>
              </c:numCache>
            </c:numRef>
          </c:val>
        </c:ser>
        <c:axId val="78330880"/>
        <c:axId val="78345344"/>
      </c:barChart>
      <c:catAx>
        <c:axId val="78330880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78345344"/>
        <c:crosses val="autoZero"/>
        <c:auto val="1"/>
        <c:lblAlgn val="ctr"/>
        <c:lblOffset val="100"/>
      </c:catAx>
      <c:valAx>
        <c:axId val="78345344"/>
        <c:scaling>
          <c:orientation val="minMax"/>
        </c:scaling>
        <c:delete val="1"/>
        <c:axPos val="l"/>
        <c:numFmt formatCode="0.0" sourceLinked="1"/>
        <c:tickLblPos val="none"/>
        <c:crossAx val="78330880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3.0086479637875496E-4"/>
          <c:y val="0"/>
          <c:w val="0.89999984940152478"/>
          <c:h val="0.25258131040995446"/>
        </c:manualLayout>
      </c:layout>
      <c:txPr>
        <a:bodyPr/>
        <a:lstStyle/>
        <a:p>
          <a:pPr>
            <a:defRPr sz="1200"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8"/>
  <c:chart>
    <c:autoTitleDeleted val="1"/>
    <c:plotArea>
      <c:layout>
        <c:manualLayout>
          <c:layoutTarget val="inner"/>
          <c:xMode val="edge"/>
          <c:yMode val="edge"/>
          <c:x val="1.6886367411967963E-2"/>
          <c:y val="0.10938611926002216"/>
          <c:w val="0.9494207894846779"/>
          <c:h val="0.75101527758177289"/>
        </c:manualLayout>
      </c:layout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Кредиты и прочие средства, предоставленные физическим лицам,трлн.руб.</c:v>
                </c:pt>
              </c:strCache>
            </c:strRef>
          </c:tx>
          <c:spPr>
            <a:solidFill>
              <a:srgbClr val="8064A2">
                <a:lumMod val="75000"/>
                <a:alpha val="68000"/>
              </a:srgbClr>
            </a:solidFill>
          </c:spPr>
          <c:dLbls>
            <c:txPr>
              <a:bodyPr/>
              <a:lstStyle/>
              <a:p>
                <a:pPr>
                  <a:defRPr sz="1200">
                    <a:latin typeface="Arial" pitchFamily="34" charset="0"/>
                    <a:cs typeface="Arial" pitchFamily="34" charset="0"/>
                  </a:defRPr>
                </a:pPr>
                <a:endParaRPr lang="ru-RU"/>
              </a:p>
            </c:txPr>
            <c:dLblPos val="ctr"/>
            <c:showVal val="1"/>
          </c:dLbls>
          <c:cat>
            <c:numRef>
              <c:f>Лист1!$A$2:$A$5</c:f>
              <c:numCache>
                <c:formatCode>dd/mm/yyyy</c:formatCode>
                <c:ptCount val="4"/>
                <c:pt idx="0">
                  <c:v>40544</c:v>
                </c:pt>
                <c:pt idx="1">
                  <c:v>40909</c:v>
                </c:pt>
                <c:pt idx="2">
                  <c:v>41275</c:v>
                </c:pt>
                <c:pt idx="3">
                  <c:v>41640</c:v>
                </c:pt>
              </c:numCache>
            </c:numRef>
          </c:cat>
          <c:val>
            <c:numRef>
              <c:f>Лист1!$B$2:$B$5</c:f>
              <c:numCache>
                <c:formatCode>0.0</c:formatCode>
                <c:ptCount val="4"/>
                <c:pt idx="0">
                  <c:v>4.0847999999999995</c:v>
                </c:pt>
                <c:pt idx="1">
                  <c:v>5.5508999999999995</c:v>
                </c:pt>
                <c:pt idx="2">
                  <c:v>7.7371000000000008</c:v>
                </c:pt>
                <c:pt idx="3">
                  <c:v>9.9571000000000005</c:v>
                </c:pt>
              </c:numCache>
            </c:numRef>
          </c:val>
        </c:ser>
        <c:gapWidth val="187"/>
        <c:overlap val="-83"/>
        <c:axId val="117311360"/>
        <c:axId val="117318016"/>
      </c:barChart>
      <c:dateAx>
        <c:axId val="117311360"/>
        <c:scaling>
          <c:orientation val="minMax"/>
        </c:scaling>
        <c:axPos val="b"/>
        <c:numFmt formatCode="dd/mm/yyyy" sourceLinked="1"/>
        <c:tickLblPos val="nextTo"/>
        <c:txPr>
          <a:bodyPr/>
          <a:lstStyle/>
          <a:p>
            <a:pPr>
              <a:defRPr sz="1200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117318016"/>
        <c:crosses val="autoZero"/>
        <c:auto val="1"/>
        <c:lblOffset val="100"/>
      </c:dateAx>
      <c:valAx>
        <c:axId val="117318016"/>
        <c:scaling>
          <c:orientation val="minMax"/>
        </c:scaling>
        <c:delete val="1"/>
        <c:axPos val="l"/>
        <c:numFmt formatCode="0.0" sourceLinked="1"/>
        <c:tickLblPos val="none"/>
        <c:crossAx val="117311360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1.2709684779802211E-2"/>
          <c:y val="7.6878922284988271E-2"/>
          <c:w val="0.89320850629103987"/>
          <c:h val="0.20822645523046526"/>
        </c:manualLayout>
      </c:layout>
      <c:txPr>
        <a:bodyPr/>
        <a:lstStyle/>
        <a:p>
          <a:pPr>
            <a:defRPr sz="1200"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8"/>
  <c:chart>
    <c:plotArea>
      <c:layout/>
      <c:barChart>
        <c:barDir val="col"/>
        <c:grouping val="clustered"/>
        <c:ser>
          <c:idx val="0"/>
          <c:order val="0"/>
          <c:tx>
            <c:strRef>
              <c:f>'[Диаграмма в Microsoft Office PowerPoint]Лист1'!$B$1</c:f>
              <c:strCache>
                <c:ptCount val="1"/>
                <c:pt idx="0">
                  <c:v>Доля просроченной задолженности в общем кредитном портфеле,% </c:v>
                </c:pt>
              </c:strCache>
            </c:strRef>
          </c:tx>
          <c:spPr>
            <a:solidFill>
              <a:schemeClr val="accent2"/>
            </a:solidFill>
          </c:spPr>
          <c:dLbls>
            <c:txPr>
              <a:bodyPr/>
              <a:lstStyle/>
              <a:p>
                <a:pPr>
                  <a:defRPr sz="1200">
                    <a:latin typeface="Arial" pitchFamily="34" charset="0"/>
                    <a:cs typeface="Arial" pitchFamily="34" charset="0"/>
                  </a:defRPr>
                </a:pPr>
                <a:endParaRPr lang="ru-RU"/>
              </a:p>
            </c:txPr>
            <c:dLblPos val="ctr"/>
            <c:showVal val="1"/>
          </c:dLbls>
          <c:cat>
            <c:strRef>
              <c:f>'[Диаграмма в Microsoft Office PowerPoint]Лист1'!$A$2</c:f>
              <c:strCache>
                <c:ptCount val="1"/>
                <c:pt idx="0">
                  <c:v>Уровень просроченной задолженности, 01.04.2014</c:v>
                </c:pt>
              </c:strCache>
            </c:strRef>
          </c:cat>
          <c:val>
            <c:numRef>
              <c:f>'[Диаграмма в Microsoft Office PowerPoint]Лист1'!$B$2</c:f>
              <c:numCache>
                <c:formatCode>0.0</c:formatCode>
                <c:ptCount val="1"/>
                <c:pt idx="0">
                  <c:v>3.632602242076671</c:v>
                </c:pt>
              </c:numCache>
            </c:numRef>
          </c:val>
        </c:ser>
        <c:ser>
          <c:idx val="1"/>
          <c:order val="1"/>
          <c:tx>
            <c:strRef>
              <c:f>'[Диаграмма в Microsoft Office PowerPoint]Лист1'!$C$1</c:f>
              <c:strCache>
                <c:ptCount val="1"/>
                <c:pt idx="0">
                  <c:v>Доля просроченной задолженности по кредитам, предоставленным физическим лицам,% </c:v>
                </c:pt>
              </c:strCache>
            </c:strRef>
          </c:tx>
          <c:spPr>
            <a:solidFill>
              <a:srgbClr val="C90D8A"/>
            </a:solidFill>
          </c:spPr>
          <c:dLbls>
            <c:txPr>
              <a:bodyPr/>
              <a:lstStyle/>
              <a:p>
                <a:pPr>
                  <a:defRPr sz="1200">
                    <a:latin typeface="Arial" pitchFamily="34" charset="0"/>
                    <a:cs typeface="Arial" pitchFamily="34" charset="0"/>
                  </a:defRPr>
                </a:pPr>
                <a:endParaRPr lang="ru-RU"/>
              </a:p>
            </c:txPr>
            <c:dLblPos val="ctr"/>
            <c:showVal val="1"/>
          </c:dLbls>
          <c:cat>
            <c:strRef>
              <c:f>'[Диаграмма в Microsoft Office PowerPoint]Лист1'!$A$2</c:f>
              <c:strCache>
                <c:ptCount val="1"/>
                <c:pt idx="0">
                  <c:v>Уровень просроченной задолженности, 01.04.2014</c:v>
                </c:pt>
              </c:strCache>
            </c:strRef>
          </c:cat>
          <c:val>
            <c:numRef>
              <c:f>'[Диаграмма в Microsoft Office PowerPoint]Лист1'!$C$2</c:f>
              <c:numCache>
                <c:formatCode>0.0</c:formatCode>
                <c:ptCount val="1"/>
                <c:pt idx="0">
                  <c:v>4.2069147753725611</c:v>
                </c:pt>
              </c:numCache>
            </c:numRef>
          </c:val>
        </c:ser>
        <c:ser>
          <c:idx val="2"/>
          <c:order val="2"/>
          <c:tx>
            <c:strRef>
              <c:f>'[Диаграмма в Microsoft Office PowerPoint]Лист1'!$D$1</c:f>
              <c:strCache>
                <c:ptCount val="1"/>
                <c:pt idx="0">
                  <c:v>Доля просроченной задолженности по кредитам, предоставленным нефинансовым организациям,% </c:v>
                </c:pt>
              </c:strCache>
            </c:strRef>
          </c:tx>
          <c:dLbls>
            <c:txPr>
              <a:bodyPr/>
              <a:lstStyle/>
              <a:p>
                <a:pPr>
                  <a:defRPr sz="1200">
                    <a:latin typeface="Arial" pitchFamily="34" charset="0"/>
                    <a:cs typeface="Arial" pitchFamily="34" charset="0"/>
                  </a:defRPr>
                </a:pPr>
                <a:endParaRPr lang="ru-RU"/>
              </a:p>
            </c:txPr>
            <c:dLblPos val="ctr"/>
            <c:showVal val="1"/>
          </c:dLbls>
          <c:cat>
            <c:strRef>
              <c:f>'[Диаграмма в Microsoft Office PowerPoint]Лист1'!$A$2</c:f>
              <c:strCache>
                <c:ptCount val="1"/>
                <c:pt idx="0">
                  <c:v>Уровень просроченной задолженности, 01.04.2014</c:v>
                </c:pt>
              </c:strCache>
            </c:strRef>
          </c:cat>
          <c:val>
            <c:numRef>
              <c:f>'[Диаграмма в Microsoft Office PowerPoint]Лист1'!$D$2</c:f>
              <c:numCache>
                <c:formatCode>0.0</c:formatCode>
                <c:ptCount val="1"/>
                <c:pt idx="0">
                  <c:v>4.8699171889207173</c:v>
                </c:pt>
              </c:numCache>
            </c:numRef>
          </c:val>
        </c:ser>
        <c:gapWidth val="425"/>
        <c:overlap val="-45"/>
        <c:axId val="111313664"/>
        <c:axId val="111315968"/>
      </c:barChart>
      <c:catAx>
        <c:axId val="111313664"/>
        <c:scaling>
          <c:orientation val="minMax"/>
        </c:scaling>
        <c:axPos val="b"/>
        <c:tickLblPos val="nextTo"/>
        <c:txPr>
          <a:bodyPr/>
          <a:lstStyle/>
          <a:p>
            <a:pPr>
              <a:defRPr sz="1050" b="1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111315968"/>
        <c:crosses val="autoZero"/>
        <c:auto val="1"/>
        <c:lblAlgn val="ctr"/>
        <c:lblOffset val="100"/>
      </c:catAx>
      <c:valAx>
        <c:axId val="111315968"/>
        <c:scaling>
          <c:orientation val="minMax"/>
        </c:scaling>
        <c:delete val="1"/>
        <c:axPos val="l"/>
        <c:numFmt formatCode="0.0" sourceLinked="1"/>
        <c:tickLblPos val="none"/>
        <c:crossAx val="111313664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"/>
          <c:y val="0"/>
          <c:w val="1"/>
          <c:h val="0.45988396184207758"/>
        </c:manualLayout>
      </c:layout>
      <c:txPr>
        <a:bodyPr/>
        <a:lstStyle/>
        <a:p>
          <a:pPr>
            <a:defRPr sz="1000"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bar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Категория 1</c:v>
                </c:pt>
                <c:pt idx="1">
                  <c:v>Категория 2</c:v>
                </c:pt>
                <c:pt idx="2">
                  <c:v>Категория 3</c:v>
                </c:pt>
                <c:pt idx="3">
                  <c:v>Категория 4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Категория 1</c:v>
                </c:pt>
                <c:pt idx="1">
                  <c:v>Категория 2</c:v>
                </c:pt>
                <c:pt idx="2">
                  <c:v>Категория 3</c:v>
                </c:pt>
                <c:pt idx="3">
                  <c:v>Категория 4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Категория 1</c:v>
                </c:pt>
                <c:pt idx="1">
                  <c:v>Категория 2</c:v>
                </c:pt>
                <c:pt idx="2">
                  <c:v>Категория 3</c:v>
                </c:pt>
                <c:pt idx="3">
                  <c:v>Категория 4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axId val="72645632"/>
        <c:axId val="78123776"/>
      </c:barChart>
      <c:catAx>
        <c:axId val="72645632"/>
        <c:scaling>
          <c:orientation val="minMax"/>
        </c:scaling>
        <c:axPos val="l"/>
        <c:tickLblPos val="nextTo"/>
        <c:crossAx val="78123776"/>
        <c:crosses val="autoZero"/>
        <c:auto val="1"/>
        <c:lblAlgn val="ctr"/>
        <c:lblOffset val="100"/>
      </c:catAx>
      <c:valAx>
        <c:axId val="78123776"/>
        <c:scaling>
          <c:orientation val="minMax"/>
        </c:scaling>
        <c:axPos val="b"/>
        <c:majorGridlines/>
        <c:numFmt formatCode="General" sourceLinked="1"/>
        <c:tickLblPos val="nextTo"/>
        <c:crossAx val="72645632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31"/>
  <c:chart>
    <c:autoTitleDeleted val="1"/>
    <c:plotArea>
      <c:layout>
        <c:manualLayout>
          <c:layoutTarget val="inner"/>
          <c:xMode val="edge"/>
          <c:yMode val="edge"/>
          <c:x val="7.5173251190119333E-2"/>
          <c:y val="0.19995667148094656"/>
          <c:w val="0.87801512620191047"/>
          <c:h val="0.64286267934053865"/>
        </c:manualLayout>
      </c:layout>
      <c:barChart>
        <c:barDir val="col"/>
        <c:grouping val="clustered"/>
        <c:ser>
          <c:idx val="0"/>
          <c:order val="0"/>
          <c:tx>
            <c:strRef>
              <c:f>Лист1!$A$2</c:f>
              <c:strCache>
                <c:ptCount val="1"/>
                <c:pt idx="0">
                  <c:v>Вклады физических лиц, трлн.руб.</c:v>
                </c:pt>
              </c:strCache>
            </c:strRef>
          </c:tx>
          <c:spPr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</c:spPr>
          <c:dLbls>
            <c:txPr>
              <a:bodyPr/>
              <a:lstStyle/>
              <a:p>
                <a:pPr>
                  <a:defRPr sz="1200">
                    <a:latin typeface="Arial" pitchFamily="34" charset="0"/>
                    <a:cs typeface="Arial" pitchFamily="34" charset="0"/>
                  </a:defRPr>
                </a:pPr>
                <a:endParaRPr lang="ru-RU"/>
              </a:p>
            </c:txPr>
            <c:dLblPos val="ctr"/>
            <c:showVal val="1"/>
          </c:dLbls>
          <c:cat>
            <c:strRef>
              <c:f>Лист1!$B$1:$D$1</c:f>
              <c:strCache>
                <c:ptCount val="3"/>
                <c:pt idx="0">
                  <c:v>01.01.2012</c:v>
                </c:pt>
                <c:pt idx="1">
                  <c:v>01.01.2013</c:v>
                </c:pt>
                <c:pt idx="2">
                  <c:v>01.01.2014</c:v>
                </c:pt>
              </c:strCache>
            </c:strRef>
          </c:cat>
          <c:val>
            <c:numRef>
              <c:f>Лист1!$B$2:$D$2</c:f>
              <c:numCache>
                <c:formatCode>General</c:formatCode>
                <c:ptCount val="3"/>
                <c:pt idx="0">
                  <c:v>11.8</c:v>
                </c:pt>
                <c:pt idx="1">
                  <c:v>14.3</c:v>
                </c:pt>
                <c:pt idx="2">
                  <c:v>16.899999999999999</c:v>
                </c:pt>
              </c:numCache>
            </c:numRef>
          </c:val>
        </c:ser>
        <c:axId val="88677376"/>
        <c:axId val="89014656"/>
      </c:barChart>
      <c:catAx>
        <c:axId val="88677376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89014656"/>
        <c:crosses val="autoZero"/>
        <c:auto val="1"/>
        <c:lblAlgn val="ctr"/>
        <c:lblOffset val="100"/>
      </c:catAx>
      <c:valAx>
        <c:axId val="89014656"/>
        <c:scaling>
          <c:orientation val="minMax"/>
        </c:scaling>
        <c:delete val="1"/>
        <c:axPos val="l"/>
        <c:numFmt formatCode="General" sourceLinked="1"/>
        <c:tickLblPos val="none"/>
        <c:crossAx val="88677376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13013290975354302"/>
          <c:y val="0"/>
          <c:w val="0.75813994944868923"/>
          <c:h val="0.11332259378587564"/>
        </c:manualLayout>
      </c:layout>
      <c:txPr>
        <a:bodyPr/>
        <a:lstStyle/>
        <a:p>
          <a:pPr>
            <a:defRPr sz="1200" b="0"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6"/>
  <c:chart>
    <c:title>
      <c:tx>
        <c:rich>
          <a:bodyPr/>
          <a:lstStyle/>
          <a:p>
            <a:pPr>
              <a:defRPr sz="1100" b="0">
                <a:latin typeface="Arial" pitchFamily="34" charset="0"/>
                <a:cs typeface="Arial" pitchFamily="34" charset="0"/>
              </a:defRPr>
            </a:pPr>
            <a:r>
              <a:rPr lang="ru-RU" sz="1100" b="0" dirty="0">
                <a:latin typeface="Arial" pitchFamily="34" charset="0"/>
                <a:cs typeface="Arial" pitchFamily="34" charset="0"/>
              </a:rPr>
              <a:t>Срочная структура вкладов физических </a:t>
            </a:r>
            <a:r>
              <a:rPr lang="ru-RU" sz="1100" b="0" dirty="0" smtClean="0">
                <a:latin typeface="Arial" pitchFamily="34" charset="0"/>
                <a:cs typeface="Arial" pitchFamily="34" charset="0"/>
              </a:rPr>
              <a:t>лиц, 01.04.2014</a:t>
            </a:r>
            <a:endParaRPr lang="ru-RU" sz="1100" b="0" dirty="0">
              <a:latin typeface="Arial" pitchFamily="34" charset="0"/>
              <a:cs typeface="Arial" pitchFamily="34" charset="0"/>
            </a:endParaRPr>
          </a:p>
        </c:rich>
      </c:tx>
      <c:layout/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0.29061392168546929"/>
          <c:y val="0.13459761780854759"/>
          <c:w val="0.51194412742018569"/>
          <c:h val="0.617872137014016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Срочная структура вкладов физических лиц</c:v>
                </c:pt>
              </c:strCache>
            </c:strRef>
          </c:tx>
          <c:explosion val="25"/>
          <c:dPt>
            <c:idx val="0"/>
            <c:spPr>
              <a:solidFill>
                <a:srgbClr val="62C2D8"/>
              </a:solidFill>
            </c:spPr>
          </c:dPt>
          <c:dPt>
            <c:idx val="1"/>
            <c:spPr>
              <a:solidFill>
                <a:srgbClr val="C90D8A"/>
              </a:solidFill>
            </c:spPr>
          </c:dPt>
          <c:dPt>
            <c:idx val="2"/>
            <c:explosion val="41"/>
            <c:spPr>
              <a:solidFill>
                <a:schemeClr val="accent3"/>
              </a:solidFill>
            </c:spPr>
          </c:dPt>
          <c:dLbls>
            <c:txPr>
              <a:bodyPr/>
              <a:lstStyle/>
              <a:p>
                <a:pPr>
                  <a:defRPr sz="1100">
                    <a:latin typeface="Arial" pitchFamily="34" charset="0"/>
                    <a:cs typeface="Arial" pitchFamily="34" charset="0"/>
                  </a:defRPr>
                </a:pPr>
                <a:endParaRPr lang="ru-RU"/>
              </a:p>
            </c:txPr>
            <c:dLblPos val="outEnd"/>
            <c:showPercent val="1"/>
            <c:showLeaderLines val="1"/>
          </c:dLbls>
          <c:cat>
            <c:strRef>
              <c:f>Лист1!$A$2:$A$4</c:f>
              <c:strCache>
                <c:ptCount val="3"/>
                <c:pt idx="0">
                  <c:v>Вклады физических лиц до востребования и сроком до 30 дней</c:v>
                </c:pt>
                <c:pt idx="1">
                  <c:v>Вклады физических лиц сроком от 31 дня до 1 года</c:v>
                </c:pt>
                <c:pt idx="2">
                  <c:v>Вклады физических лиц сроком свыше 1 года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2913.7</c:v>
                </c:pt>
                <c:pt idx="1">
                  <c:v>3271.4</c:v>
                </c:pt>
                <c:pt idx="2">
                  <c:v>10722.9</c:v>
                </c:pt>
              </c:numCache>
            </c:numRef>
          </c:val>
        </c:ser>
      </c:pie3DChart>
    </c:plotArea>
    <c:legend>
      <c:legendPos val="b"/>
      <c:layout>
        <c:manualLayout>
          <c:xMode val="edge"/>
          <c:yMode val="edge"/>
          <c:x val="0"/>
          <c:y val="0.62669658484824942"/>
          <c:w val="0.99773459514599405"/>
          <c:h val="0.37330355106742524"/>
        </c:manualLayout>
      </c:layout>
      <c:txPr>
        <a:bodyPr/>
        <a:lstStyle/>
        <a:p>
          <a:pPr>
            <a:defRPr sz="1000"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32"/>
  <c:chart>
    <c:autoTitleDeleted val="1"/>
    <c:plotArea>
      <c:layout>
        <c:manualLayout>
          <c:layoutTarget val="inner"/>
          <c:xMode val="edge"/>
          <c:yMode val="edge"/>
          <c:x val="9.0831534839396821E-2"/>
          <c:y val="0"/>
          <c:w val="0.84672026779207676"/>
          <c:h val="0.88533103482123021"/>
        </c:manualLayout>
      </c:layout>
      <c:barChart>
        <c:barDir val="col"/>
        <c:grouping val="clustered"/>
        <c:ser>
          <c:idx val="0"/>
          <c:order val="0"/>
          <c:tx>
            <c:strRef>
              <c:f>Лист1!$A$2</c:f>
              <c:strCache>
                <c:ptCount val="1"/>
                <c:pt idx="0">
                  <c:v>Кредиты, депозиты и прочие привлеченные средства от Банка России</c:v>
                </c:pt>
              </c:strCache>
            </c:strRef>
          </c:tx>
          <c:dLbls>
            <c:txPr>
              <a:bodyPr/>
              <a:lstStyle/>
              <a:p>
                <a:pPr>
                  <a:defRPr sz="1200">
                    <a:latin typeface="Arial" pitchFamily="34" charset="0"/>
                    <a:cs typeface="Arial" pitchFamily="34" charset="0"/>
                  </a:defRPr>
                </a:pPr>
                <a:endParaRPr lang="ru-RU"/>
              </a:p>
            </c:txPr>
            <c:dLblPos val="ctr"/>
            <c:showVal val="1"/>
          </c:dLbls>
          <c:cat>
            <c:strRef>
              <c:f>Лист1!$B$1:$D$1</c:f>
              <c:strCache>
                <c:ptCount val="3"/>
                <c:pt idx="0">
                  <c:v>01.01.2012</c:v>
                </c:pt>
                <c:pt idx="1">
                  <c:v>01.01.2013</c:v>
                </c:pt>
                <c:pt idx="2">
                  <c:v>01.01.2014</c:v>
                </c:pt>
              </c:strCache>
            </c:strRef>
          </c:cat>
          <c:val>
            <c:numRef>
              <c:f>Лист1!$B$2:$D$2</c:f>
              <c:numCache>
                <c:formatCode>0.0</c:formatCode>
                <c:ptCount val="3"/>
                <c:pt idx="0">
                  <c:v>1.2121</c:v>
                </c:pt>
                <c:pt idx="1">
                  <c:v>2.6909000000000001</c:v>
                </c:pt>
                <c:pt idx="2">
                  <c:v>4.4391000000000034</c:v>
                </c:pt>
              </c:numCache>
            </c:numRef>
          </c:val>
        </c:ser>
        <c:gapWidth val="183"/>
        <c:axId val="68696320"/>
        <c:axId val="69235456"/>
      </c:barChart>
      <c:catAx>
        <c:axId val="68696320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69235456"/>
        <c:crosses val="autoZero"/>
        <c:auto val="1"/>
        <c:lblAlgn val="ctr"/>
        <c:lblOffset val="100"/>
      </c:catAx>
      <c:valAx>
        <c:axId val="69235456"/>
        <c:scaling>
          <c:orientation val="minMax"/>
        </c:scaling>
        <c:delete val="1"/>
        <c:axPos val="l"/>
        <c:numFmt formatCode="0.0" sourceLinked="1"/>
        <c:tickLblPos val="none"/>
        <c:crossAx val="68696320"/>
        <c:crosses val="autoZero"/>
        <c:crossBetween val="between"/>
      </c:valAx>
    </c:plotArea>
    <c:legend>
      <c:legendPos val="t"/>
      <c:legendEntry>
        <c:idx val="0"/>
        <c:txPr>
          <a:bodyPr/>
          <a:lstStyle/>
          <a:p>
            <a:pPr>
              <a:defRPr sz="1100" b="0">
                <a:latin typeface="Arial" pitchFamily="34" charset="0"/>
                <a:cs typeface="Arial" pitchFamily="34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0"/>
          <c:y val="4.051073178249009E-3"/>
          <c:w val="0.89999980676104463"/>
          <c:h val="0.15851144757183935"/>
        </c:manualLayout>
      </c:layout>
      <c:txPr>
        <a:bodyPr/>
        <a:lstStyle/>
        <a:p>
          <a:pPr>
            <a:defRPr sz="1100" b="1"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30"/>
  <c:chart>
    <c:autoTitleDeleted val="1"/>
    <c:plotArea>
      <c:layout>
        <c:manualLayout>
          <c:layoutTarget val="inner"/>
          <c:xMode val="edge"/>
          <c:yMode val="edge"/>
          <c:x val="0.11947597220380531"/>
          <c:y val="0.21454796736804085"/>
          <c:w val="0.75820338958753686"/>
          <c:h val="0.60508225152160089"/>
        </c:manualLayout>
      </c:layout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Средства юридических лиц, трлн.руб.</c:v>
                </c:pt>
              </c:strCache>
            </c:strRef>
          </c:tx>
          <c:spPr>
            <a:solidFill>
              <a:schemeClr val="bg2">
                <a:lumMod val="50000"/>
              </a:schemeClr>
            </a:solidFill>
          </c:spPr>
          <c:dLbls>
            <c:txPr>
              <a:bodyPr/>
              <a:lstStyle/>
              <a:p>
                <a:pPr>
                  <a:defRPr sz="1200">
                    <a:latin typeface="Arial" pitchFamily="34" charset="0"/>
                    <a:cs typeface="Arial" pitchFamily="34" charset="0"/>
                  </a:defRPr>
                </a:pPr>
                <a:endParaRPr lang="ru-RU"/>
              </a:p>
            </c:txPr>
            <c:dLblPos val="ctr"/>
            <c:showVal val="1"/>
          </c:dLbls>
          <c:cat>
            <c:strRef>
              <c:f>Лист1!$A$2:$A$4</c:f>
              <c:strCache>
                <c:ptCount val="3"/>
                <c:pt idx="0">
                  <c:v>01.01.2012</c:v>
                </c:pt>
                <c:pt idx="1">
                  <c:v>01.01.2013</c:v>
                </c:pt>
                <c:pt idx="2">
                  <c:v>01.01.2014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14.3</c:v>
                </c:pt>
                <c:pt idx="1">
                  <c:v>15.8</c:v>
                </c:pt>
                <c:pt idx="2">
                  <c:v>18</c:v>
                </c:pt>
              </c:numCache>
            </c:numRef>
          </c:val>
        </c:ser>
        <c:overlap val="31"/>
        <c:axId val="117148288"/>
        <c:axId val="117332992"/>
      </c:barChart>
      <c:catAx>
        <c:axId val="117148288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117332992"/>
        <c:crosses val="autoZero"/>
        <c:auto val="1"/>
        <c:lblAlgn val="ctr"/>
        <c:lblOffset val="100"/>
      </c:catAx>
      <c:valAx>
        <c:axId val="117332992"/>
        <c:scaling>
          <c:orientation val="minMax"/>
        </c:scaling>
        <c:delete val="1"/>
        <c:axPos val="l"/>
        <c:numFmt formatCode="General" sourceLinked="1"/>
        <c:tickLblPos val="none"/>
        <c:crossAx val="117148288"/>
        <c:crosses val="autoZero"/>
        <c:crossBetween val="between"/>
      </c:valAx>
    </c:plotArea>
    <c:legend>
      <c:legendPos val="t"/>
      <c:layout/>
      <c:txPr>
        <a:bodyPr/>
        <a:lstStyle/>
        <a:p>
          <a:pPr>
            <a:defRPr sz="1200" b="0"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0.70788</cdr:x>
      <cdr:y>0.25806</cdr:y>
    </cdr:from>
    <cdr:to>
      <cdr:x>0.83175</cdr:x>
      <cdr:y>0.3871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880320" y="576064"/>
          <a:ext cx="504056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0.63709</cdr:x>
      <cdr:y>0.29032</cdr:y>
    </cdr:from>
    <cdr:to>
      <cdr:x>0.84945</cdr:x>
      <cdr:y>0.45161</cdr:y>
    </cdr:to>
    <cdr:sp macro="" textlink="">
      <cdr:nvSpPr>
        <cdr:cNvPr id="6" name="Прямая со стрелкой 5"/>
        <cdr:cNvSpPr/>
      </cdr:nvSpPr>
      <cdr:spPr>
        <a:xfrm xmlns:a="http://schemas.openxmlformats.org/drawingml/2006/main" flipV="1">
          <a:off x="2592288" y="648072"/>
          <a:ext cx="864096" cy="360040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0.19467</cdr:x>
      <cdr:y>0.45161</cdr:y>
    </cdr:from>
    <cdr:to>
      <cdr:x>0.38933</cdr:x>
      <cdr:y>0.58065</cdr:y>
    </cdr:to>
    <cdr:sp macro="" textlink="">
      <cdr:nvSpPr>
        <cdr:cNvPr id="8" name="Прямая со стрелкой 7"/>
        <cdr:cNvSpPr/>
      </cdr:nvSpPr>
      <cdr:spPr>
        <a:xfrm xmlns:a="http://schemas.openxmlformats.org/drawingml/2006/main" flipV="1">
          <a:off x="792088" y="1008112"/>
          <a:ext cx="792088" cy="288032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0.37658</cdr:x>
      <cdr:y>0.375</cdr:y>
    </cdr:from>
    <cdr:to>
      <cdr:x>0.62961</cdr:x>
      <cdr:y>0.53125</cdr:y>
    </cdr:to>
    <cdr:sp macro="" textlink="">
      <cdr:nvSpPr>
        <cdr:cNvPr id="5" name="Прямая со стрелкой 4"/>
        <cdr:cNvSpPr/>
      </cdr:nvSpPr>
      <cdr:spPr>
        <a:xfrm xmlns:a="http://schemas.openxmlformats.org/drawingml/2006/main" flipV="1">
          <a:off x="1500336" y="864096"/>
          <a:ext cx="1008112" cy="360040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0.59347</cdr:x>
      <cdr:y>0.34375</cdr:y>
    </cdr:from>
    <cdr:to>
      <cdr:x>0.8465</cdr:x>
      <cdr:y>0.5</cdr:y>
    </cdr:to>
    <cdr:sp macro="" textlink="">
      <cdr:nvSpPr>
        <cdr:cNvPr id="7" name="Прямая со стрелкой 6"/>
        <cdr:cNvSpPr/>
      </cdr:nvSpPr>
      <cdr:spPr>
        <a:xfrm xmlns:a="http://schemas.openxmlformats.org/drawingml/2006/main" flipV="1">
          <a:off x="2364432" y="792088"/>
          <a:ext cx="1008112" cy="360040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0.12611</cdr:x>
      <cdr:y>0.51282</cdr:y>
    </cdr:from>
    <cdr:to>
      <cdr:x>0.3423</cdr:x>
      <cdr:y>0.61538</cdr:y>
    </cdr:to>
    <cdr:sp macro="" textlink="">
      <cdr:nvSpPr>
        <cdr:cNvPr id="3" name="Прямая со стрелкой 2"/>
        <cdr:cNvSpPr/>
      </cdr:nvSpPr>
      <cdr:spPr>
        <a:xfrm xmlns:a="http://schemas.openxmlformats.org/drawingml/2006/main" flipV="1">
          <a:off x="504056" y="1440160"/>
          <a:ext cx="864096" cy="288032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0.21624</cdr:x>
      <cdr:y>0.51613</cdr:y>
    </cdr:from>
    <cdr:to>
      <cdr:x>0.45051</cdr:x>
      <cdr:y>0.62656</cdr:y>
    </cdr:to>
    <cdr:sp macro="" textlink="">
      <cdr:nvSpPr>
        <cdr:cNvPr id="10" name="Прямая со стрелкой 9"/>
        <cdr:cNvSpPr/>
      </cdr:nvSpPr>
      <cdr:spPr>
        <a:xfrm xmlns:a="http://schemas.openxmlformats.org/drawingml/2006/main" flipV="1">
          <a:off x="864097" y="1152127"/>
          <a:ext cx="936104" cy="246507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chemeClr val="accent2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0.50441</cdr:x>
      <cdr:y>0.33132</cdr:y>
    </cdr:from>
    <cdr:to>
      <cdr:x>0.74792</cdr:x>
      <cdr:y>0.44176</cdr:y>
    </cdr:to>
    <cdr:sp macro="" textlink="">
      <cdr:nvSpPr>
        <cdr:cNvPr id="11" name="Прямая со стрелкой 10"/>
        <cdr:cNvSpPr/>
      </cdr:nvSpPr>
      <cdr:spPr>
        <a:xfrm xmlns:a="http://schemas.openxmlformats.org/drawingml/2006/main" flipV="1">
          <a:off x="2088232" y="864096"/>
          <a:ext cx="1008112" cy="288032"/>
        </a:xfrm>
        <a:prstGeom xmlns:a="http://schemas.openxmlformats.org/drawingml/2006/main" prst="straightConnector1">
          <a:avLst/>
        </a:prstGeom>
        <a:noFill xmlns:a="http://schemas.openxmlformats.org/drawingml/2006/main"/>
        <a:ln xmlns:a="http://schemas.openxmlformats.org/drawingml/2006/main" w="9525" cap="flat" cmpd="sng" algn="ctr">
          <a:solidFill>
            <a:srgbClr val="C0504D"/>
          </a:solidFill>
          <a:prstDash val="solid"/>
          <a:tailEnd type="arrow"/>
        </a:ln>
        <a:effectLst xmlns:a="http://schemas.openxmlformats.org/drawingml/2006/main"/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0.22611</cdr:x>
      <cdr:y>0.52459</cdr:y>
    </cdr:from>
    <cdr:to>
      <cdr:x>0.40005</cdr:x>
      <cdr:y>0.60741</cdr:y>
    </cdr:to>
    <cdr:sp macro="" textlink="">
      <cdr:nvSpPr>
        <cdr:cNvPr id="12" name="Oval 25"/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936104" y="1368152"/>
          <a:ext cx="720080" cy="216024"/>
        </a:xfrm>
        <a:prstGeom xmlns:a="http://schemas.openxmlformats.org/drawingml/2006/main" prst="ellipse">
          <a:avLst/>
        </a:prstGeom>
        <a:solidFill xmlns:a="http://schemas.openxmlformats.org/drawingml/2006/main">
          <a:srgbClr val="FFFFFF"/>
        </a:solidFill>
        <a:ln xmlns:a="http://schemas.openxmlformats.org/drawingml/2006/main" w="19050">
          <a:solidFill>
            <a:srgbClr val="C00000"/>
          </a:solidFill>
          <a:round/>
          <a:headEnd/>
          <a:tailEnd/>
        </a:ln>
      </cdr:spPr>
      <cdr:txBody>
        <a:bodyPr xmlns:a="http://schemas.openxmlformats.org/drawingml/2006/main" wrap="none" anchor="ctr"/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1pPr>
          <a:lvl2pPr marL="457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2pPr>
          <a:lvl3pPr marL="914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3pPr>
          <a:lvl4pPr marL="1371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4pPr>
          <a:lvl5pPr marL="18288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5pPr>
          <a:lvl6pPr marL="22860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6pPr>
          <a:lvl7pPr marL="2743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7pPr>
          <a:lvl8pPr marL="3200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8pPr>
          <a:lvl9pPr marL="3657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algn="ctr">
            <a:defRPr/>
          </a:pPr>
          <a:r>
            <a:rPr lang="ru-RU" sz="800" b="1" dirty="0" smtClean="0">
              <a:ln w="0"/>
              <a:solidFill>
                <a:srgbClr val="003300"/>
              </a:solidFill>
              <a:effectLst>
                <a:reflection blurRad="12700" stA="50000" endPos="50000" dist="5000" dir="5400000" sy="-100000" rotWithShape="0"/>
              </a:effectLst>
              <a:latin typeface="Calibri"/>
            </a:rPr>
            <a:t>+122%</a:t>
          </a:r>
          <a:endParaRPr lang="ru-RU" sz="800" b="1" dirty="0">
            <a:ln w="0"/>
            <a:solidFill>
              <a:srgbClr val="003300"/>
            </a:solidFill>
            <a:effectLst>
              <a:reflection blurRad="12700" stA="50000" endPos="50000" dist="5000" dir="5400000" sy="-100000" rotWithShape="0"/>
            </a:effectLst>
            <a:latin typeface="Calibri"/>
          </a:endParaRPr>
        </a:p>
      </cdr:txBody>
    </cdr:sp>
  </cdr:relSizeAnchor>
  <cdr:relSizeAnchor xmlns:cdr="http://schemas.openxmlformats.org/drawingml/2006/chartDrawing">
    <cdr:from>
      <cdr:x>0.54061</cdr:x>
      <cdr:y>0.35484</cdr:y>
    </cdr:from>
    <cdr:to>
      <cdr:x>0.71454</cdr:x>
      <cdr:y>0.43767</cdr:y>
    </cdr:to>
    <cdr:sp macro="" textlink="">
      <cdr:nvSpPr>
        <cdr:cNvPr id="5" name="Oval 25"/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160240" y="792088"/>
          <a:ext cx="695031" cy="184895"/>
        </a:xfrm>
        <a:prstGeom xmlns:a="http://schemas.openxmlformats.org/drawingml/2006/main" prst="ellipse">
          <a:avLst/>
        </a:prstGeom>
        <a:solidFill xmlns:a="http://schemas.openxmlformats.org/drawingml/2006/main">
          <a:srgbClr val="FFFFFF"/>
        </a:solidFill>
        <a:ln xmlns:a="http://schemas.openxmlformats.org/drawingml/2006/main" w="19050">
          <a:solidFill>
            <a:srgbClr val="C00000"/>
          </a:solidFill>
          <a:round/>
          <a:headEnd/>
          <a:tailEnd/>
        </a:ln>
      </cdr:spPr>
      <cdr:txBody>
        <a:bodyPr xmlns:a="http://schemas.openxmlformats.org/drawingml/2006/main" wrap="none" anchor="ctr"/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1pPr>
          <a:lvl2pPr marL="457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2pPr>
          <a:lvl3pPr marL="914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3pPr>
          <a:lvl4pPr marL="1371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4pPr>
          <a:lvl5pPr marL="18288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5pPr>
          <a:lvl6pPr marL="22860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6pPr>
          <a:lvl7pPr marL="2743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7pPr>
          <a:lvl8pPr marL="3200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8pPr>
          <a:lvl9pPr marL="3657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algn="ctr">
            <a:defRPr/>
          </a:pPr>
          <a:r>
            <a:rPr lang="ru-RU" sz="800" b="1" dirty="0" smtClean="0">
              <a:ln w="0"/>
              <a:solidFill>
                <a:srgbClr val="003300"/>
              </a:solidFill>
              <a:effectLst>
                <a:reflection blurRad="12700" stA="50000" endPos="50000" dist="5000" dir="5400000" sy="-100000" rotWithShape="0"/>
              </a:effectLst>
              <a:latin typeface="Calibri"/>
            </a:rPr>
            <a:t>+</a:t>
          </a:r>
          <a:r>
            <a:rPr lang="ru-RU" sz="800" b="1" dirty="0" smtClean="0">
              <a:ln w="0"/>
              <a:solidFill>
                <a:srgbClr val="003300"/>
              </a:solidFill>
              <a:effectLst>
                <a:reflection blurRad="12700" stA="50000" endPos="50000" dist="5000" dir="5400000" sy="-100000" rotWithShape="0"/>
              </a:effectLst>
            </a:rPr>
            <a:t>65</a:t>
          </a:r>
          <a:r>
            <a:rPr lang="ru-RU" sz="800" b="1" dirty="0" smtClean="0">
              <a:ln w="0"/>
              <a:solidFill>
                <a:srgbClr val="003300"/>
              </a:solidFill>
              <a:effectLst>
                <a:reflection blurRad="12700" stA="50000" endPos="50000" dist="5000" dir="5400000" sy="-100000" rotWithShape="0"/>
              </a:effectLst>
              <a:latin typeface="Calibri"/>
            </a:rPr>
            <a:t>%</a:t>
          </a:r>
          <a:endParaRPr lang="ru-RU" sz="800" b="1" dirty="0">
            <a:ln w="0"/>
            <a:solidFill>
              <a:srgbClr val="003300"/>
            </a:solidFill>
            <a:effectLst>
              <a:reflection blurRad="12700" stA="50000" endPos="50000" dist="5000" dir="5400000" sy="-100000" rotWithShape="0"/>
            </a:effectLst>
            <a:latin typeface="Calibri"/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21.04.2014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chart" Target="../charts/chart9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8.xml"/><Relationship Id="rId5" Type="http://schemas.openxmlformats.org/officeDocument/2006/relationships/chart" Target="../charts/chart7.xml"/><Relationship Id="rId4" Type="http://schemas.openxmlformats.org/officeDocument/2006/relationships/chart" Target="../charts/char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23555" name="Объект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EFB4BE-F2F4-4B28-8011-1CC1096C58A1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  <p:pic>
        <p:nvPicPr>
          <p:cNvPr id="23557" name="Picture 2" descr="F:\презентация-внутренняя-страниц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8" name="Объект 2"/>
          <p:cNvSpPr txBox="1">
            <a:spLocks/>
          </p:cNvSpPr>
          <p:nvPr/>
        </p:nvSpPr>
        <p:spPr bwMode="auto">
          <a:xfrm>
            <a:off x="323850" y="1340769"/>
            <a:ext cx="8229600" cy="48139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ct val="20000"/>
              </a:spcBef>
              <a:buFont typeface="Wingdings" pitchFamily="2" charset="2"/>
              <a:buChar char="ü"/>
            </a:pPr>
            <a:endParaRPr lang="ru-RU" sz="2400" dirty="0">
              <a:latin typeface="Book Antiqua" pitchFamily="18" charset="0"/>
            </a:endParaRPr>
          </a:p>
          <a:p>
            <a:pPr eaLnBrk="0" hangingPunct="0">
              <a:spcBef>
                <a:spcPct val="20000"/>
              </a:spcBef>
            </a:pPr>
            <a:r>
              <a:rPr lang="ru-RU" sz="2400" dirty="0">
                <a:latin typeface="Book Antiqua" pitchFamily="18" charset="0"/>
              </a:rPr>
              <a:t>  </a:t>
            </a: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685800" y="2130425"/>
            <a:ext cx="7772400" cy="1470025"/>
          </a:xfrm>
          <a:prstGeom prst="rect">
            <a:avLst/>
          </a:prstGeom>
          <a:solidFill>
            <a:srgbClr val="255997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Подзаголовок 2"/>
          <p:cNvSpPr txBox="1">
            <a:spLocks/>
          </p:cNvSpPr>
          <p:nvPr/>
        </p:nvSpPr>
        <p:spPr>
          <a:xfrm>
            <a:off x="1619672" y="4221088"/>
            <a:ext cx="7056784" cy="20882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ru-RU" sz="20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Президент </a:t>
            </a:r>
          </a:p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ru-RU" sz="20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Ассоциации «РОССИЯ»</a:t>
            </a:r>
          </a:p>
          <a:p>
            <a:pPr marL="342900" marR="0" lvl="0" indent="-342900" algn="r" defTabSz="914400" rtl="0" eaLnBrk="1" fontAlgn="auto" latinLnBrk="0" hangingPunct="1">
              <a:lnSpc>
                <a:spcPct val="2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АКСАКОВ А.Г.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43608" y="2348880"/>
            <a:ext cx="727280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Обзор банковской системы России </a:t>
            </a:r>
          </a:p>
          <a:p>
            <a:pPr algn="ctr"/>
            <a:r>
              <a:rPr lang="ru-RU" sz="3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 регионах</a:t>
            </a:r>
            <a:endParaRPr lang="ru-RU" sz="3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graphicFrame>
        <p:nvGraphicFramePr>
          <p:cNvPr id="9" name="Содержимое 8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EFB4BE-F2F4-4B28-8011-1CC1096C58A1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  <p:pic>
        <p:nvPicPr>
          <p:cNvPr id="23557" name="Picture 2" descr="F:\презентация-внутренняя-страниц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8" name="Объект 2"/>
          <p:cNvSpPr txBox="1">
            <a:spLocks/>
          </p:cNvSpPr>
          <p:nvPr/>
        </p:nvSpPr>
        <p:spPr bwMode="auto">
          <a:xfrm>
            <a:off x="323850" y="1094429"/>
            <a:ext cx="8229600" cy="48139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ct val="20000"/>
              </a:spcBef>
              <a:buFont typeface="Wingdings" pitchFamily="2" charset="2"/>
              <a:buChar char="ü"/>
            </a:pPr>
            <a:endParaRPr lang="ru-RU" sz="2400" dirty="0">
              <a:latin typeface="Book Antiqua" pitchFamily="18" charset="0"/>
            </a:endParaRPr>
          </a:p>
          <a:p>
            <a:pPr eaLnBrk="0" hangingPunct="0">
              <a:spcBef>
                <a:spcPct val="20000"/>
              </a:spcBef>
            </a:pPr>
            <a:r>
              <a:rPr lang="ru-RU" sz="2400" dirty="0">
                <a:latin typeface="Book Antiqua" pitchFamily="18" charset="0"/>
              </a:rPr>
              <a:t>  </a:t>
            </a:r>
          </a:p>
        </p:txBody>
      </p:sp>
      <p:sp>
        <p:nvSpPr>
          <p:cNvPr id="23559" name="Заголовок 1"/>
          <p:cNvSpPr txBox="1">
            <a:spLocks/>
          </p:cNvSpPr>
          <p:nvPr/>
        </p:nvSpPr>
        <p:spPr bwMode="auto">
          <a:xfrm>
            <a:off x="1691680" y="404664"/>
            <a:ext cx="69945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endParaRPr lang="ru-RU" sz="2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979712" y="620688"/>
            <a:ext cx="76328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475656" y="2636912"/>
            <a:ext cx="6408712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>
                <a:srgbClr val="C00000"/>
              </a:buClr>
              <a:buSzPct val="60000"/>
            </a:pPr>
            <a:r>
              <a:rPr lang="ru-RU" sz="4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Спасибо</a:t>
            </a:r>
          </a:p>
          <a:p>
            <a:pPr algn="ctr">
              <a:buClr>
                <a:srgbClr val="C00000"/>
              </a:buClr>
              <a:buSzPct val="60000"/>
            </a:pPr>
            <a:r>
              <a:rPr lang="ru-RU" sz="4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за внимание!</a:t>
            </a:r>
            <a:endParaRPr lang="ru-RU" sz="44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Скругленная прямоугольная выноска 24"/>
          <p:cNvSpPr/>
          <p:nvPr/>
        </p:nvSpPr>
        <p:spPr>
          <a:xfrm>
            <a:off x="5796136" y="2996952"/>
            <a:ext cx="864096" cy="792088"/>
          </a:xfrm>
          <a:prstGeom prst="wedgeRoundRectCallout">
            <a:avLst>
              <a:gd name="adj1" fmla="val -22597"/>
              <a:gd name="adj2" fmla="val 81740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554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23555" name="Объект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EFB4BE-F2F4-4B28-8011-1CC1096C58A1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  <p:pic>
        <p:nvPicPr>
          <p:cNvPr id="23557" name="Picture 2" descr="F:\презентация-внутренняя-страниц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8" name="Объект 2"/>
          <p:cNvSpPr txBox="1">
            <a:spLocks/>
          </p:cNvSpPr>
          <p:nvPr/>
        </p:nvSpPr>
        <p:spPr bwMode="auto">
          <a:xfrm>
            <a:off x="179512" y="1412776"/>
            <a:ext cx="8229600" cy="48139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ct val="20000"/>
              </a:spcBef>
              <a:buFont typeface="Wingdings" pitchFamily="2" charset="2"/>
              <a:buChar char="ü"/>
            </a:pPr>
            <a:endParaRPr lang="ru-RU" sz="2400" dirty="0">
              <a:latin typeface="Book Antiqua" pitchFamily="18" charset="0"/>
            </a:endParaRPr>
          </a:p>
          <a:p>
            <a:pPr eaLnBrk="0" hangingPunct="0">
              <a:spcBef>
                <a:spcPct val="20000"/>
              </a:spcBef>
            </a:pPr>
            <a:r>
              <a:rPr lang="ru-RU" sz="2400" dirty="0">
                <a:latin typeface="Book Antiqua" pitchFamily="18" charset="0"/>
              </a:rPr>
              <a:t>  </a:t>
            </a:r>
          </a:p>
        </p:txBody>
      </p:sp>
      <p:sp>
        <p:nvSpPr>
          <p:cNvPr id="23559" name="Заголовок 1"/>
          <p:cNvSpPr txBox="1">
            <a:spLocks/>
          </p:cNvSpPr>
          <p:nvPr/>
        </p:nvSpPr>
        <p:spPr bwMode="auto">
          <a:xfrm>
            <a:off x="1691680" y="404664"/>
            <a:ext cx="69945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endParaRPr lang="ru-RU" sz="2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3528" y="1700808"/>
            <a:ext cx="835292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55600" algn="just">
              <a:spcBef>
                <a:spcPts val="600"/>
              </a:spcBef>
              <a:buFont typeface="Wingdings" pitchFamily="2" charset="2"/>
              <a:buChar char="ü"/>
              <a:tabLst>
                <a:tab pos="450850" algn="l"/>
              </a:tabLst>
            </a:pPr>
            <a:endParaRPr lang="ru-RU" sz="160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indent="355600" algn="just">
              <a:buFont typeface="Wingdings" pitchFamily="2" charset="2"/>
              <a:buChar char="ü"/>
              <a:tabLst>
                <a:tab pos="450850" algn="l"/>
              </a:tabLst>
            </a:pPr>
            <a:endParaRPr lang="ru-RU" sz="160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indent="355600" algn="just">
              <a:buFont typeface="Wingdings" pitchFamily="2" charset="2"/>
              <a:buChar char="ü"/>
              <a:tabLst>
                <a:tab pos="450850" algn="l"/>
              </a:tabLst>
            </a:pPr>
            <a:endParaRPr lang="ru-RU" sz="160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indent="355600" algn="just">
              <a:buFont typeface="Wingdings" pitchFamily="2" charset="2"/>
              <a:buChar char="ü"/>
              <a:tabLst>
                <a:tab pos="450850" algn="l"/>
              </a:tabLst>
            </a:pPr>
            <a:endParaRPr lang="ru-RU" sz="160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indent="355600" algn="just">
              <a:buFont typeface="Wingdings" pitchFamily="2" charset="2"/>
              <a:buChar char="ü"/>
              <a:tabLst>
                <a:tab pos="450850" algn="l"/>
              </a:tabLst>
            </a:pPr>
            <a:endParaRPr lang="ru-RU" sz="16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475656" y="548680"/>
            <a:ext cx="766834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Распределение действующих кредитных организаций по федеральным округам (по состоянию на 01.03.14).</a:t>
            </a:r>
          </a:p>
          <a:p>
            <a:pPr algn="ctr"/>
            <a:endParaRPr lang="ru-RU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695728" y="6093296"/>
            <a:ext cx="24482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200" i="1" dirty="0" smtClean="0">
                <a:latin typeface="Arial" pitchFamily="34" charset="0"/>
                <a:cs typeface="Arial" pitchFamily="34" charset="0"/>
              </a:rPr>
              <a:t>Источник: ЦБ РФ</a:t>
            </a:r>
            <a:endParaRPr lang="ru-RU" sz="1200" i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Содержимое 4" descr="800px-Map_of_Russian_districts,_2010-01-19.svg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1340768"/>
            <a:ext cx="9144000" cy="5112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" name="TextBox 23"/>
          <p:cNvSpPr txBox="1"/>
          <p:nvPr/>
        </p:nvSpPr>
        <p:spPr>
          <a:xfrm>
            <a:off x="0" y="1556792"/>
            <a:ext cx="43559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В целом по РФ действует 910 КО.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6" name="Скругленная прямоугольная выноска 25"/>
          <p:cNvSpPr/>
          <p:nvPr/>
        </p:nvSpPr>
        <p:spPr>
          <a:xfrm>
            <a:off x="683568" y="5949280"/>
            <a:ext cx="1080120" cy="504056"/>
          </a:xfrm>
          <a:prstGeom prst="wedgeRoundRectCallout">
            <a:avLst>
              <a:gd name="adj1" fmla="val -54129"/>
              <a:gd name="adj2" fmla="val -119596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СКФО - 38</a:t>
            </a:r>
          </a:p>
        </p:txBody>
      </p:sp>
      <p:sp>
        <p:nvSpPr>
          <p:cNvPr id="29" name="Скругленная прямоугольная выноска 28"/>
          <p:cNvSpPr/>
          <p:nvPr/>
        </p:nvSpPr>
        <p:spPr>
          <a:xfrm>
            <a:off x="1043608" y="5157192"/>
            <a:ext cx="1008112" cy="504056"/>
          </a:xfrm>
          <a:prstGeom prst="wedgeRoundRectCallout">
            <a:avLst>
              <a:gd name="adj1" fmla="val -73958"/>
              <a:gd name="adj2" fmla="val -48093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ЮФО - 46</a:t>
            </a:r>
          </a:p>
        </p:txBody>
      </p:sp>
      <p:sp>
        <p:nvSpPr>
          <p:cNvPr id="35" name="Скругленная прямоугольная выноска 34"/>
          <p:cNvSpPr/>
          <p:nvPr/>
        </p:nvSpPr>
        <p:spPr>
          <a:xfrm>
            <a:off x="1547664" y="4581128"/>
            <a:ext cx="1008112" cy="432048"/>
          </a:xfrm>
          <a:prstGeom prst="wedgeRoundRectCallout">
            <a:avLst>
              <a:gd name="adj1" fmla="val -67287"/>
              <a:gd name="adj2" fmla="val 5266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ПФО - 102</a:t>
            </a:r>
          </a:p>
        </p:txBody>
      </p:sp>
      <p:sp>
        <p:nvSpPr>
          <p:cNvPr id="36" name="Скругленная прямоугольная выноска 35"/>
          <p:cNvSpPr/>
          <p:nvPr/>
        </p:nvSpPr>
        <p:spPr>
          <a:xfrm>
            <a:off x="3059832" y="4797152"/>
            <a:ext cx="1224136" cy="576064"/>
          </a:xfrm>
          <a:prstGeom prst="wedgeRoundRectCallout">
            <a:avLst>
              <a:gd name="adj1" fmla="val -53348"/>
              <a:gd name="adj2" fmla="val -135071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УФО - 41</a:t>
            </a:r>
          </a:p>
        </p:txBody>
      </p:sp>
      <p:sp>
        <p:nvSpPr>
          <p:cNvPr id="38" name="Скругленная прямоугольная выноска 37"/>
          <p:cNvSpPr/>
          <p:nvPr/>
        </p:nvSpPr>
        <p:spPr>
          <a:xfrm>
            <a:off x="251520" y="2924944"/>
            <a:ext cx="1368152" cy="1152128"/>
          </a:xfrm>
          <a:prstGeom prst="wedgeRoundRectCallout">
            <a:avLst>
              <a:gd name="adj1" fmla="val 11707"/>
              <a:gd name="adj2" fmla="val 78327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ЦФО – 541, в т.ч. Москва и МО - 493</a:t>
            </a:r>
          </a:p>
        </p:txBody>
      </p:sp>
      <p:sp>
        <p:nvSpPr>
          <p:cNvPr id="39" name="Скругленная прямоугольная выноска 38"/>
          <p:cNvSpPr/>
          <p:nvPr/>
        </p:nvSpPr>
        <p:spPr>
          <a:xfrm>
            <a:off x="2771800" y="2780928"/>
            <a:ext cx="1440160" cy="576064"/>
          </a:xfrm>
          <a:prstGeom prst="wedgeRoundRectCallout">
            <a:avLst>
              <a:gd name="adj1" fmla="val -64623"/>
              <a:gd name="adj2" fmla="val 160864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СЗФО – 71</a:t>
            </a:r>
          </a:p>
        </p:txBody>
      </p:sp>
      <p:sp>
        <p:nvSpPr>
          <p:cNvPr id="40" name="Скругленная прямоугольная выноска 39"/>
          <p:cNvSpPr/>
          <p:nvPr/>
        </p:nvSpPr>
        <p:spPr>
          <a:xfrm>
            <a:off x="4572000" y="4581128"/>
            <a:ext cx="1080120" cy="504056"/>
          </a:xfrm>
          <a:prstGeom prst="wedgeRoundRectCallout">
            <a:avLst>
              <a:gd name="adj1" fmla="val -48861"/>
              <a:gd name="adj2" fmla="val -95622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СФО - 49</a:t>
            </a:r>
          </a:p>
        </p:txBody>
      </p:sp>
      <p:sp>
        <p:nvSpPr>
          <p:cNvPr id="41" name="Скругленная прямоугольная выноска 40"/>
          <p:cNvSpPr/>
          <p:nvPr/>
        </p:nvSpPr>
        <p:spPr>
          <a:xfrm>
            <a:off x="5796136" y="3861048"/>
            <a:ext cx="1152128" cy="504056"/>
          </a:xfrm>
          <a:prstGeom prst="wedgeRoundRectCallout">
            <a:avLst>
              <a:gd name="adj1" fmla="val -38355"/>
              <a:gd name="adj2" fmla="val -86893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ДВФО - 22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0" y="1916832"/>
            <a:ext cx="32758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На Москву и МО приходится 54,2% от общего количества КО, действующих в РФ.</a:t>
            </a:r>
            <a:endParaRPr lang="ru-RU" sz="1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8676456" y="6488668"/>
            <a:ext cx="467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1</a:t>
            </a:r>
            <a:endParaRPr lang="ru-RU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Скругленная прямоугольная выноска 24"/>
          <p:cNvSpPr/>
          <p:nvPr/>
        </p:nvSpPr>
        <p:spPr>
          <a:xfrm>
            <a:off x="5796136" y="2996952"/>
            <a:ext cx="864096" cy="792088"/>
          </a:xfrm>
          <a:prstGeom prst="wedgeRoundRectCallout">
            <a:avLst>
              <a:gd name="adj1" fmla="val -22597"/>
              <a:gd name="adj2" fmla="val 81740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554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23555" name="Объект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EFB4BE-F2F4-4B28-8011-1CC1096C58A1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  <p:pic>
        <p:nvPicPr>
          <p:cNvPr id="23557" name="Picture 2" descr="F:\презентация-внутренняя-страниц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8" name="Объект 2"/>
          <p:cNvSpPr txBox="1">
            <a:spLocks/>
          </p:cNvSpPr>
          <p:nvPr/>
        </p:nvSpPr>
        <p:spPr bwMode="auto">
          <a:xfrm>
            <a:off x="179512" y="1412776"/>
            <a:ext cx="8229600" cy="48139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ct val="20000"/>
              </a:spcBef>
              <a:buFont typeface="Wingdings" pitchFamily="2" charset="2"/>
              <a:buChar char="ü"/>
            </a:pPr>
            <a:endParaRPr lang="ru-RU" sz="2400" dirty="0">
              <a:latin typeface="Book Antiqua" pitchFamily="18" charset="0"/>
            </a:endParaRPr>
          </a:p>
          <a:p>
            <a:pPr eaLnBrk="0" hangingPunct="0">
              <a:spcBef>
                <a:spcPct val="20000"/>
              </a:spcBef>
            </a:pPr>
            <a:r>
              <a:rPr lang="ru-RU" sz="2400" dirty="0">
                <a:latin typeface="Book Antiqua" pitchFamily="18" charset="0"/>
              </a:rPr>
              <a:t>  </a:t>
            </a:r>
          </a:p>
        </p:txBody>
      </p:sp>
      <p:sp>
        <p:nvSpPr>
          <p:cNvPr id="23559" name="Заголовок 1"/>
          <p:cNvSpPr txBox="1">
            <a:spLocks/>
          </p:cNvSpPr>
          <p:nvPr/>
        </p:nvSpPr>
        <p:spPr bwMode="auto">
          <a:xfrm>
            <a:off x="1691680" y="404664"/>
            <a:ext cx="69945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endParaRPr lang="ru-RU" sz="2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3528" y="1700808"/>
            <a:ext cx="835292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55600" algn="just">
              <a:spcBef>
                <a:spcPts val="600"/>
              </a:spcBef>
              <a:buFont typeface="Wingdings" pitchFamily="2" charset="2"/>
              <a:buChar char="ü"/>
              <a:tabLst>
                <a:tab pos="450850" algn="l"/>
              </a:tabLst>
            </a:pPr>
            <a:endParaRPr lang="ru-RU" sz="160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indent="355600" algn="just">
              <a:buFont typeface="Wingdings" pitchFamily="2" charset="2"/>
              <a:buChar char="ü"/>
              <a:tabLst>
                <a:tab pos="450850" algn="l"/>
              </a:tabLst>
            </a:pPr>
            <a:endParaRPr lang="ru-RU" sz="160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indent="355600" algn="just">
              <a:buFont typeface="Wingdings" pitchFamily="2" charset="2"/>
              <a:buChar char="ü"/>
              <a:tabLst>
                <a:tab pos="450850" algn="l"/>
              </a:tabLst>
            </a:pPr>
            <a:endParaRPr lang="ru-RU" sz="160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indent="355600" algn="just">
              <a:buFont typeface="Wingdings" pitchFamily="2" charset="2"/>
              <a:buChar char="ü"/>
              <a:tabLst>
                <a:tab pos="450850" algn="l"/>
              </a:tabLst>
            </a:pPr>
            <a:endParaRPr lang="ru-RU" sz="160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indent="355600" algn="just">
              <a:buFont typeface="Wingdings" pitchFamily="2" charset="2"/>
              <a:buChar char="ü"/>
              <a:tabLst>
                <a:tab pos="450850" algn="l"/>
              </a:tabLst>
            </a:pPr>
            <a:endParaRPr lang="ru-RU" sz="16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547664" y="548680"/>
            <a:ext cx="75963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Концентрация активов действующих кредитных организаций по федеральным округам*</a:t>
            </a:r>
            <a:endParaRPr lang="ru-RU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695728" y="6165304"/>
            <a:ext cx="24482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200" i="1" dirty="0" smtClean="0">
                <a:latin typeface="Arial" pitchFamily="34" charset="0"/>
                <a:cs typeface="Arial" pitchFamily="34" charset="0"/>
              </a:rPr>
              <a:t>Источник: ЦБ РФ</a:t>
            </a:r>
            <a:endParaRPr lang="ru-RU" sz="1200" i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Содержимое 4" descr="800px-Map_of_Russian_districts,_2010-01-19.svg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340768"/>
            <a:ext cx="9144000" cy="5112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" name="TextBox 23"/>
          <p:cNvSpPr txBox="1"/>
          <p:nvPr/>
        </p:nvSpPr>
        <p:spPr>
          <a:xfrm>
            <a:off x="179512" y="1988840"/>
            <a:ext cx="34198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В целом по РФ на 01.02.2014г. – 53,7%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6" name="Скругленная прямоугольная выноска 25"/>
          <p:cNvSpPr/>
          <p:nvPr/>
        </p:nvSpPr>
        <p:spPr>
          <a:xfrm>
            <a:off x="323528" y="6021288"/>
            <a:ext cx="1584176" cy="432048"/>
          </a:xfrm>
          <a:prstGeom prst="wedgeRoundRectCallout">
            <a:avLst>
              <a:gd name="adj1" fmla="val -30515"/>
              <a:gd name="adj2" fmla="val -116389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СКФО – 49,0%</a:t>
            </a:r>
          </a:p>
        </p:txBody>
      </p:sp>
      <p:sp>
        <p:nvSpPr>
          <p:cNvPr id="29" name="Скругленная прямоугольная выноска 28"/>
          <p:cNvSpPr/>
          <p:nvPr/>
        </p:nvSpPr>
        <p:spPr>
          <a:xfrm>
            <a:off x="755576" y="5445224"/>
            <a:ext cx="1368152" cy="432048"/>
          </a:xfrm>
          <a:prstGeom prst="wedgeRoundRectCallout">
            <a:avLst>
              <a:gd name="adj1" fmla="val -47376"/>
              <a:gd name="adj2" fmla="val -110623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ЮФО – 66,5% </a:t>
            </a:r>
          </a:p>
        </p:txBody>
      </p:sp>
      <p:sp>
        <p:nvSpPr>
          <p:cNvPr id="35" name="Скругленная прямоугольная выноска 34"/>
          <p:cNvSpPr/>
          <p:nvPr/>
        </p:nvSpPr>
        <p:spPr>
          <a:xfrm>
            <a:off x="1619672" y="4725144"/>
            <a:ext cx="1296144" cy="432048"/>
          </a:xfrm>
          <a:prstGeom prst="wedgeRoundRectCallout">
            <a:avLst>
              <a:gd name="adj1" fmla="val -76940"/>
              <a:gd name="adj2" fmla="val -23419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ПФО – 47,1%</a:t>
            </a:r>
          </a:p>
        </p:txBody>
      </p:sp>
      <p:sp>
        <p:nvSpPr>
          <p:cNvPr id="36" name="Скругленная прямоугольная выноска 35"/>
          <p:cNvSpPr/>
          <p:nvPr/>
        </p:nvSpPr>
        <p:spPr>
          <a:xfrm>
            <a:off x="3059832" y="4581128"/>
            <a:ext cx="1224136" cy="648072"/>
          </a:xfrm>
          <a:prstGeom prst="wedgeRoundRectCallout">
            <a:avLst>
              <a:gd name="adj1" fmla="val -52124"/>
              <a:gd name="adj2" fmla="val -98351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УФО – 69,9%</a:t>
            </a:r>
          </a:p>
        </p:txBody>
      </p:sp>
      <p:sp>
        <p:nvSpPr>
          <p:cNvPr id="38" name="Скругленная прямоугольная выноска 37"/>
          <p:cNvSpPr/>
          <p:nvPr/>
        </p:nvSpPr>
        <p:spPr>
          <a:xfrm>
            <a:off x="251520" y="3645024"/>
            <a:ext cx="1368152" cy="576064"/>
          </a:xfrm>
          <a:prstGeom prst="wedgeRoundRectCallout">
            <a:avLst>
              <a:gd name="adj1" fmla="val 13981"/>
              <a:gd name="adj2" fmla="val 108406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ЦФО –59,8% </a:t>
            </a:r>
          </a:p>
        </p:txBody>
      </p:sp>
      <p:sp>
        <p:nvSpPr>
          <p:cNvPr id="39" name="Скругленная прямоугольная выноска 38"/>
          <p:cNvSpPr/>
          <p:nvPr/>
        </p:nvSpPr>
        <p:spPr>
          <a:xfrm>
            <a:off x="2555776" y="3068960"/>
            <a:ext cx="1440160" cy="504056"/>
          </a:xfrm>
          <a:prstGeom prst="wedgeRoundRectCallout">
            <a:avLst>
              <a:gd name="adj1" fmla="val -64623"/>
              <a:gd name="adj2" fmla="val 160864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СЗФО – 67,0% </a:t>
            </a:r>
          </a:p>
        </p:txBody>
      </p:sp>
      <p:sp>
        <p:nvSpPr>
          <p:cNvPr id="40" name="Скругленная прямоугольная выноска 39"/>
          <p:cNvSpPr/>
          <p:nvPr/>
        </p:nvSpPr>
        <p:spPr>
          <a:xfrm>
            <a:off x="4716016" y="5157192"/>
            <a:ext cx="1296144" cy="504056"/>
          </a:xfrm>
          <a:prstGeom prst="wedgeRoundRectCallout">
            <a:avLst>
              <a:gd name="adj1" fmla="val -44757"/>
              <a:gd name="adj2" fmla="val -132211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СФО – 74,3%</a:t>
            </a:r>
          </a:p>
        </p:txBody>
      </p:sp>
      <p:sp>
        <p:nvSpPr>
          <p:cNvPr id="41" name="Скругленная прямоугольная выноска 40"/>
          <p:cNvSpPr/>
          <p:nvPr/>
        </p:nvSpPr>
        <p:spPr>
          <a:xfrm>
            <a:off x="6300192" y="4293096"/>
            <a:ext cx="1512168" cy="576064"/>
          </a:xfrm>
          <a:prstGeom prst="wedgeRoundRectCallout">
            <a:avLst>
              <a:gd name="adj1" fmla="val -41857"/>
              <a:gd name="adj2" fmla="val -148359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ДВФО – 85,5%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91072" y="1268760"/>
            <a:ext cx="835292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*отношение суммы активов пяти крупнейших по величине активов КО округа к общей сумме активов действующих КО округа</a:t>
            </a:r>
          </a:p>
          <a:p>
            <a:pPr algn="ctr"/>
            <a:endParaRPr lang="ru-RU" sz="2000" dirty="0"/>
          </a:p>
        </p:txBody>
      </p:sp>
      <p:sp>
        <p:nvSpPr>
          <p:cNvPr id="27" name="TextBox 26"/>
          <p:cNvSpPr txBox="1"/>
          <p:nvPr/>
        </p:nvSpPr>
        <p:spPr>
          <a:xfrm>
            <a:off x="8604448" y="6488668"/>
            <a:ext cx="467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2</a:t>
            </a:r>
            <a:endParaRPr lang="ru-RU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23557" name="Picture 2" descr="F:\презентация-внутренняя-страниц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8" name="Объект 2"/>
          <p:cNvSpPr txBox="1">
            <a:spLocks/>
          </p:cNvSpPr>
          <p:nvPr/>
        </p:nvSpPr>
        <p:spPr bwMode="auto">
          <a:xfrm>
            <a:off x="323850" y="1340769"/>
            <a:ext cx="8229600" cy="48139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ct val="20000"/>
              </a:spcBef>
              <a:buFont typeface="Wingdings" pitchFamily="2" charset="2"/>
              <a:buChar char="ü"/>
            </a:pPr>
            <a:endParaRPr lang="ru-RU" sz="2400" dirty="0">
              <a:latin typeface="Book Antiqua" pitchFamily="18" charset="0"/>
            </a:endParaRPr>
          </a:p>
          <a:p>
            <a:pPr eaLnBrk="0" hangingPunct="0">
              <a:spcBef>
                <a:spcPct val="20000"/>
              </a:spcBef>
            </a:pPr>
            <a:r>
              <a:rPr lang="ru-RU" sz="2400" dirty="0">
                <a:latin typeface="Book Antiqua" pitchFamily="18" charset="0"/>
              </a:rPr>
              <a:t>  </a:t>
            </a:r>
          </a:p>
        </p:txBody>
      </p:sp>
      <p:sp>
        <p:nvSpPr>
          <p:cNvPr id="23559" name="Заголовок 1"/>
          <p:cNvSpPr txBox="1">
            <a:spLocks/>
          </p:cNvSpPr>
          <p:nvPr/>
        </p:nvSpPr>
        <p:spPr bwMode="auto">
          <a:xfrm>
            <a:off x="1691680" y="404664"/>
            <a:ext cx="69945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endParaRPr lang="ru-RU" sz="2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7544" y="1340768"/>
            <a:ext cx="84969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endParaRPr lang="ru-RU" dirty="0" smtClean="0"/>
          </a:p>
          <a:p>
            <a:pPr>
              <a:buFont typeface="Wingdings" pitchFamily="2" charset="2"/>
              <a:buChar char="ü"/>
            </a:pP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899592" y="4653136"/>
            <a:ext cx="763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graphicFrame>
        <p:nvGraphicFramePr>
          <p:cNvPr id="10" name="Диаграмма 9"/>
          <p:cNvGraphicFramePr/>
          <p:nvPr>
            <p:extLst>
              <p:ext uri="{D42A27DB-BD31-4B8C-83A1-F6EECF244321}">
                <p14:modId xmlns:p14="http://schemas.microsoft.com/office/powerpoint/2010/main" xmlns="" val="919058103"/>
              </p:ext>
            </p:extLst>
          </p:nvPr>
        </p:nvGraphicFramePr>
        <p:xfrm>
          <a:off x="467544" y="1340768"/>
          <a:ext cx="4068960" cy="22322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4" name="Диаграмма 13"/>
          <p:cNvGraphicFramePr/>
          <p:nvPr>
            <p:extLst>
              <p:ext uri="{D42A27DB-BD31-4B8C-83A1-F6EECF244321}">
                <p14:modId xmlns:p14="http://schemas.microsoft.com/office/powerpoint/2010/main" xmlns="" val="4078214765"/>
              </p:ext>
            </p:extLst>
          </p:nvPr>
        </p:nvGraphicFramePr>
        <p:xfrm>
          <a:off x="5159896" y="1340768"/>
          <a:ext cx="3984104" cy="2304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899592" y="476672"/>
            <a:ext cx="87129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Основные показатели активных операций</a:t>
            </a:r>
          </a:p>
          <a:p>
            <a:pPr algn="ctr"/>
            <a:r>
              <a:rPr lang="ru-RU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банковского сектора</a:t>
            </a:r>
            <a:endParaRPr lang="ru-RU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1"/>
          <p:cNvSpPr txBox="1">
            <a:spLocks noChangeArrowheads="1"/>
          </p:cNvSpPr>
          <p:nvPr/>
        </p:nvSpPr>
        <p:spPr bwMode="auto">
          <a:xfrm>
            <a:off x="5868144" y="6497638"/>
            <a:ext cx="2879813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ru-RU" sz="1200" i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Source</a:t>
            </a:r>
            <a:r>
              <a:rPr lang="ru-RU" sz="1200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1200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The Central Bank of Russia</a:t>
            </a:r>
            <a:endParaRPr lang="ru-RU" sz="1200" i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1" name="Диаграмма 30"/>
          <p:cNvGraphicFramePr/>
          <p:nvPr>
            <p:extLst>
              <p:ext uri="{D42A27DB-BD31-4B8C-83A1-F6EECF244321}">
                <p14:modId xmlns:p14="http://schemas.microsoft.com/office/powerpoint/2010/main" xmlns="" val="3546502931"/>
              </p:ext>
            </p:extLst>
          </p:nvPr>
        </p:nvGraphicFramePr>
        <p:xfrm>
          <a:off x="395536" y="3501008"/>
          <a:ext cx="3996952" cy="2952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ru-RU" sz="1400" dirty="0" smtClean="0">
                <a:latin typeface="Arial" pitchFamily="34" charset="0"/>
                <a:cs typeface="Arial" pitchFamily="34" charset="0"/>
              </a:rPr>
              <a:t>3</a:t>
            </a:r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Oval 25"/>
          <p:cNvSpPr>
            <a:spLocks noChangeArrowheads="1"/>
          </p:cNvSpPr>
          <p:nvPr/>
        </p:nvSpPr>
        <p:spPr bwMode="auto">
          <a:xfrm>
            <a:off x="3131840" y="2060848"/>
            <a:ext cx="720080" cy="216024"/>
          </a:xfrm>
          <a:prstGeom prst="ellipse">
            <a:avLst/>
          </a:prstGeom>
          <a:solidFill>
            <a:srgbClr val="FFFFFF"/>
          </a:solidFill>
          <a:ln w="19050">
            <a:solidFill>
              <a:srgbClr val="C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800" b="1" dirty="0" smtClean="0">
                <a:ln w="0"/>
                <a:solidFill>
                  <a:srgbClr val="0033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</a:rPr>
              <a:t>+</a:t>
            </a:r>
            <a:r>
              <a:rPr lang="ru-RU" sz="800" b="1" dirty="0" smtClean="0">
                <a:ln w="0"/>
                <a:solidFill>
                  <a:srgbClr val="0033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</a:rPr>
              <a:t>16%</a:t>
            </a:r>
            <a:endParaRPr lang="ru-RU" sz="800" b="1" dirty="0">
              <a:ln w="0"/>
              <a:solidFill>
                <a:srgbClr val="003300"/>
              </a:solidFill>
              <a:effectLst>
                <a:reflection blurRad="12700" stA="50000" endPos="50000" dist="5000" dir="5400000" sy="-100000" rotWithShape="0"/>
              </a:effectLst>
              <a:latin typeface="+mn-lt"/>
            </a:endParaRPr>
          </a:p>
        </p:txBody>
      </p:sp>
      <p:cxnSp>
        <p:nvCxnSpPr>
          <p:cNvPr id="42" name="Прямая со стрелкой 41"/>
          <p:cNvCxnSpPr/>
          <p:nvPr/>
        </p:nvCxnSpPr>
        <p:spPr>
          <a:xfrm flipV="1">
            <a:off x="2123728" y="2132856"/>
            <a:ext cx="864096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6" name="Oval 25"/>
          <p:cNvSpPr>
            <a:spLocks noChangeArrowheads="1"/>
          </p:cNvSpPr>
          <p:nvPr/>
        </p:nvSpPr>
        <p:spPr bwMode="auto">
          <a:xfrm>
            <a:off x="2195736" y="2204864"/>
            <a:ext cx="720080" cy="216024"/>
          </a:xfrm>
          <a:prstGeom prst="ellipse">
            <a:avLst/>
          </a:prstGeom>
          <a:solidFill>
            <a:srgbClr val="FFFFFF"/>
          </a:solidFill>
          <a:ln w="19050">
            <a:solidFill>
              <a:srgbClr val="C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800" b="1" dirty="0" smtClean="0">
                <a:ln w="0"/>
                <a:solidFill>
                  <a:srgbClr val="0033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</a:rPr>
              <a:t>+18,9%</a:t>
            </a:r>
            <a:endParaRPr lang="ru-RU" sz="800" b="1" dirty="0">
              <a:ln w="0"/>
              <a:solidFill>
                <a:srgbClr val="003300"/>
              </a:solidFill>
              <a:effectLst>
                <a:reflection blurRad="12700" stA="50000" endPos="50000" dist="5000" dir="5400000" sy="-100000" rotWithShape="0"/>
              </a:effectLst>
              <a:latin typeface="+mn-lt"/>
            </a:endParaRPr>
          </a:p>
        </p:txBody>
      </p:sp>
      <p:sp>
        <p:nvSpPr>
          <p:cNvPr id="47" name="Oval 25"/>
          <p:cNvSpPr>
            <a:spLocks noChangeArrowheads="1"/>
          </p:cNvSpPr>
          <p:nvPr/>
        </p:nvSpPr>
        <p:spPr bwMode="auto">
          <a:xfrm>
            <a:off x="1259632" y="2420888"/>
            <a:ext cx="720080" cy="216024"/>
          </a:xfrm>
          <a:prstGeom prst="ellipse">
            <a:avLst/>
          </a:prstGeom>
          <a:solidFill>
            <a:srgbClr val="FFFFFF"/>
          </a:solidFill>
          <a:ln w="19050">
            <a:solidFill>
              <a:srgbClr val="C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800" b="1" dirty="0" smtClean="0">
                <a:ln w="0"/>
                <a:solidFill>
                  <a:srgbClr val="0033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</a:rPr>
              <a:t>+</a:t>
            </a:r>
            <a:r>
              <a:rPr lang="ru-RU" sz="800" b="1" dirty="0" smtClean="0">
                <a:ln w="0"/>
                <a:solidFill>
                  <a:srgbClr val="003300"/>
                </a:solidFill>
                <a:effectLst>
                  <a:reflection blurRad="12700" stA="50000" endPos="50000" dist="5000" dir="5400000" sy="-100000" rotWithShape="0"/>
                </a:effectLst>
              </a:rPr>
              <a:t>23,1</a:t>
            </a:r>
            <a:r>
              <a:rPr lang="ru-RU" sz="800" b="1" dirty="0" smtClean="0">
                <a:ln w="0"/>
                <a:solidFill>
                  <a:srgbClr val="0033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</a:rPr>
              <a:t>%</a:t>
            </a:r>
            <a:endParaRPr lang="ru-RU" sz="800" b="1" dirty="0">
              <a:ln w="0"/>
              <a:solidFill>
                <a:srgbClr val="003300"/>
              </a:solidFill>
              <a:effectLst>
                <a:reflection blurRad="12700" stA="50000" endPos="50000" dist="5000" dir="5400000" sy="-100000" rotWithShape="0"/>
              </a:effectLst>
              <a:latin typeface="+mn-lt"/>
            </a:endParaRPr>
          </a:p>
        </p:txBody>
      </p:sp>
      <p:cxnSp>
        <p:nvCxnSpPr>
          <p:cNvPr id="50" name="Прямая со стрелкой 49"/>
          <p:cNvCxnSpPr/>
          <p:nvPr/>
        </p:nvCxnSpPr>
        <p:spPr>
          <a:xfrm flipV="1">
            <a:off x="2771800" y="4365104"/>
            <a:ext cx="936104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53" name="Oval 25"/>
          <p:cNvSpPr>
            <a:spLocks noChangeArrowheads="1"/>
          </p:cNvSpPr>
          <p:nvPr/>
        </p:nvSpPr>
        <p:spPr bwMode="auto">
          <a:xfrm>
            <a:off x="2843808" y="4509120"/>
            <a:ext cx="720080" cy="216024"/>
          </a:xfrm>
          <a:prstGeom prst="ellipse">
            <a:avLst/>
          </a:prstGeom>
          <a:solidFill>
            <a:srgbClr val="FFFFFF"/>
          </a:solidFill>
          <a:ln w="19050">
            <a:solidFill>
              <a:srgbClr val="C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800" b="1" dirty="0" smtClean="0">
                <a:ln w="0"/>
                <a:solidFill>
                  <a:srgbClr val="0033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</a:rPr>
              <a:t>+28,7%</a:t>
            </a:r>
            <a:endParaRPr lang="ru-RU" sz="800" b="1" dirty="0">
              <a:ln w="0"/>
              <a:solidFill>
                <a:srgbClr val="003300"/>
              </a:solidFill>
              <a:effectLst>
                <a:reflection blurRad="12700" stA="50000" endPos="50000" dist="5000" dir="5400000" sy="-100000" rotWithShape="0"/>
              </a:effectLst>
              <a:latin typeface="+mn-lt"/>
            </a:endParaRPr>
          </a:p>
        </p:txBody>
      </p:sp>
      <p:cxnSp>
        <p:nvCxnSpPr>
          <p:cNvPr id="56" name="Прямая со стрелкой 55"/>
          <p:cNvCxnSpPr/>
          <p:nvPr/>
        </p:nvCxnSpPr>
        <p:spPr>
          <a:xfrm flipV="1">
            <a:off x="1763688" y="4725144"/>
            <a:ext cx="936104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57" name="Oval 25"/>
          <p:cNvSpPr>
            <a:spLocks noChangeArrowheads="1"/>
          </p:cNvSpPr>
          <p:nvPr/>
        </p:nvSpPr>
        <p:spPr bwMode="auto">
          <a:xfrm>
            <a:off x="1907704" y="4797152"/>
            <a:ext cx="720080" cy="216024"/>
          </a:xfrm>
          <a:prstGeom prst="ellipse">
            <a:avLst/>
          </a:prstGeom>
          <a:solidFill>
            <a:srgbClr val="FFFFFF"/>
          </a:solidFill>
          <a:ln w="19050">
            <a:solidFill>
              <a:srgbClr val="C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800" b="1" dirty="0" smtClean="0">
                <a:ln w="0"/>
                <a:solidFill>
                  <a:srgbClr val="0033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</a:rPr>
              <a:t>+39,4%</a:t>
            </a:r>
            <a:endParaRPr lang="ru-RU" sz="800" b="1" dirty="0">
              <a:ln w="0"/>
              <a:solidFill>
                <a:srgbClr val="003300"/>
              </a:solidFill>
              <a:effectLst>
                <a:reflection blurRad="12700" stA="50000" endPos="50000" dist="5000" dir="5400000" sy="-100000" rotWithShape="0"/>
              </a:effectLst>
              <a:latin typeface="+mn-lt"/>
            </a:endParaRPr>
          </a:p>
        </p:txBody>
      </p:sp>
      <p:sp>
        <p:nvSpPr>
          <p:cNvPr id="60" name="Oval 25"/>
          <p:cNvSpPr>
            <a:spLocks noChangeArrowheads="1"/>
          </p:cNvSpPr>
          <p:nvPr/>
        </p:nvSpPr>
        <p:spPr bwMode="auto">
          <a:xfrm>
            <a:off x="899592" y="5085184"/>
            <a:ext cx="720080" cy="216024"/>
          </a:xfrm>
          <a:prstGeom prst="ellipse">
            <a:avLst/>
          </a:prstGeom>
          <a:solidFill>
            <a:srgbClr val="FFFFFF"/>
          </a:solidFill>
          <a:ln w="19050">
            <a:solidFill>
              <a:srgbClr val="C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800" b="1" dirty="0" smtClean="0">
                <a:ln w="0"/>
                <a:solidFill>
                  <a:srgbClr val="0033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</a:rPr>
              <a:t>+35,9</a:t>
            </a:r>
            <a:r>
              <a:rPr lang="ru-RU" sz="800" b="1" dirty="0" smtClean="0">
                <a:ln w="0"/>
                <a:solidFill>
                  <a:srgbClr val="0033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</a:rPr>
              <a:t>%</a:t>
            </a:r>
            <a:endParaRPr lang="ru-RU" sz="800" b="1" dirty="0">
              <a:ln w="0"/>
              <a:solidFill>
                <a:srgbClr val="003300"/>
              </a:solidFill>
              <a:effectLst>
                <a:reflection blurRad="12700" stA="50000" endPos="50000" dist="5000" dir="5400000" sy="-100000" rotWithShape="0"/>
              </a:effectLst>
              <a:latin typeface="+mn-lt"/>
            </a:endParaRPr>
          </a:p>
        </p:txBody>
      </p:sp>
      <p:cxnSp>
        <p:nvCxnSpPr>
          <p:cNvPr id="67" name="Прямая со стрелкой 66"/>
          <p:cNvCxnSpPr/>
          <p:nvPr/>
        </p:nvCxnSpPr>
        <p:spPr>
          <a:xfrm flipV="1">
            <a:off x="5796136" y="2420888"/>
            <a:ext cx="864096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69" name="Oval 25"/>
          <p:cNvSpPr>
            <a:spLocks noChangeArrowheads="1"/>
          </p:cNvSpPr>
          <p:nvPr/>
        </p:nvSpPr>
        <p:spPr bwMode="auto">
          <a:xfrm>
            <a:off x="5868144" y="2492896"/>
            <a:ext cx="720080" cy="216024"/>
          </a:xfrm>
          <a:prstGeom prst="ellipse">
            <a:avLst/>
          </a:prstGeom>
          <a:solidFill>
            <a:srgbClr val="FFFFFF"/>
          </a:solidFill>
          <a:ln w="19050">
            <a:solidFill>
              <a:srgbClr val="C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800" b="1" dirty="0" smtClean="0">
                <a:ln w="0"/>
                <a:solidFill>
                  <a:srgbClr val="0033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</a:rPr>
              <a:t>+</a:t>
            </a:r>
            <a:r>
              <a:rPr lang="ru-RU" sz="800" b="1" dirty="0" smtClean="0">
                <a:ln w="0"/>
                <a:solidFill>
                  <a:srgbClr val="003300"/>
                </a:solidFill>
                <a:effectLst>
                  <a:reflection blurRad="12700" stA="50000" endPos="50000" dist="5000" dir="5400000" sy="-100000" rotWithShape="0"/>
                </a:effectLst>
              </a:rPr>
              <a:t>26</a:t>
            </a:r>
            <a:r>
              <a:rPr lang="ru-RU" sz="800" b="1" dirty="0" smtClean="0">
                <a:ln w="0"/>
                <a:solidFill>
                  <a:srgbClr val="0033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</a:rPr>
              <a:t>%</a:t>
            </a:r>
            <a:endParaRPr lang="ru-RU" sz="800" b="1" dirty="0">
              <a:ln w="0"/>
              <a:solidFill>
                <a:srgbClr val="003300"/>
              </a:solidFill>
              <a:effectLst>
                <a:reflection blurRad="12700" stA="50000" endPos="50000" dist="5000" dir="5400000" sy="-100000" rotWithShape="0"/>
              </a:effectLst>
              <a:latin typeface="+mn-lt"/>
            </a:endParaRPr>
          </a:p>
        </p:txBody>
      </p:sp>
      <p:sp>
        <p:nvSpPr>
          <p:cNvPr id="70" name="Oval 25"/>
          <p:cNvSpPr>
            <a:spLocks noChangeArrowheads="1"/>
          </p:cNvSpPr>
          <p:nvPr/>
        </p:nvSpPr>
        <p:spPr bwMode="auto">
          <a:xfrm>
            <a:off x="6804248" y="2276872"/>
            <a:ext cx="720080" cy="216024"/>
          </a:xfrm>
          <a:prstGeom prst="ellipse">
            <a:avLst/>
          </a:prstGeom>
          <a:solidFill>
            <a:srgbClr val="FFFFFF"/>
          </a:solidFill>
          <a:ln w="19050">
            <a:solidFill>
              <a:srgbClr val="C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800" b="1" dirty="0" smtClean="0">
                <a:ln w="0"/>
                <a:solidFill>
                  <a:srgbClr val="0033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</a:rPr>
              <a:t>+</a:t>
            </a:r>
            <a:r>
              <a:rPr lang="ru-RU" sz="800" b="1" dirty="0" smtClean="0">
                <a:ln w="0"/>
                <a:solidFill>
                  <a:srgbClr val="0033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</a:rPr>
              <a:t>12,7%</a:t>
            </a:r>
            <a:endParaRPr lang="ru-RU" sz="800" b="1" dirty="0">
              <a:ln w="0"/>
              <a:solidFill>
                <a:srgbClr val="003300"/>
              </a:solidFill>
              <a:effectLst>
                <a:reflection blurRad="12700" stA="50000" endPos="50000" dist="5000" dir="5400000" sy="-100000" rotWithShape="0"/>
              </a:effectLst>
              <a:latin typeface="+mn-lt"/>
            </a:endParaRPr>
          </a:p>
        </p:txBody>
      </p:sp>
      <p:sp>
        <p:nvSpPr>
          <p:cNvPr id="72" name="Oval 25"/>
          <p:cNvSpPr>
            <a:spLocks noChangeArrowheads="1"/>
          </p:cNvSpPr>
          <p:nvPr/>
        </p:nvSpPr>
        <p:spPr bwMode="auto">
          <a:xfrm>
            <a:off x="7668344" y="2204864"/>
            <a:ext cx="720080" cy="216024"/>
          </a:xfrm>
          <a:prstGeom prst="ellipse">
            <a:avLst/>
          </a:prstGeom>
          <a:solidFill>
            <a:srgbClr val="FFFFFF"/>
          </a:solidFill>
          <a:ln w="19050">
            <a:solidFill>
              <a:srgbClr val="C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800" b="1" dirty="0" smtClean="0">
                <a:ln w="0"/>
                <a:solidFill>
                  <a:srgbClr val="0033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</a:rPr>
              <a:t>+</a:t>
            </a:r>
            <a:r>
              <a:rPr lang="ru-RU" sz="800" b="1" dirty="0" smtClean="0">
                <a:ln w="0"/>
                <a:solidFill>
                  <a:srgbClr val="0033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</a:rPr>
              <a:t>12,7%</a:t>
            </a:r>
            <a:endParaRPr lang="ru-RU" sz="800" b="1" dirty="0">
              <a:ln w="0"/>
              <a:solidFill>
                <a:srgbClr val="003300"/>
              </a:solidFill>
              <a:effectLst>
                <a:reflection blurRad="12700" stA="50000" endPos="50000" dist="5000" dir="5400000" sy="-100000" rotWithShape="0"/>
              </a:effectLst>
              <a:latin typeface="+mn-lt"/>
            </a:endParaRPr>
          </a:p>
        </p:txBody>
      </p:sp>
      <p:graphicFrame>
        <p:nvGraphicFramePr>
          <p:cNvPr id="74" name="Диаграмма 73"/>
          <p:cNvGraphicFramePr/>
          <p:nvPr/>
        </p:nvGraphicFramePr>
        <p:xfrm>
          <a:off x="5148064" y="3789040"/>
          <a:ext cx="3995936" cy="2664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graphicFrame>
        <p:nvGraphicFramePr>
          <p:cNvPr id="9" name="Содержимое 8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23557" name="Picture 2" descr="F:\презентация-внутренняя-страниц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8" name="Объект 2"/>
          <p:cNvSpPr txBox="1">
            <a:spLocks/>
          </p:cNvSpPr>
          <p:nvPr/>
        </p:nvSpPr>
        <p:spPr bwMode="auto">
          <a:xfrm>
            <a:off x="323850" y="1340769"/>
            <a:ext cx="8229600" cy="48139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ct val="20000"/>
              </a:spcBef>
              <a:buFont typeface="Wingdings" pitchFamily="2" charset="2"/>
              <a:buChar char="ü"/>
            </a:pPr>
            <a:endParaRPr lang="ru-RU" sz="2400" dirty="0">
              <a:latin typeface="Book Antiqua" pitchFamily="18" charset="0"/>
            </a:endParaRPr>
          </a:p>
          <a:p>
            <a:pPr eaLnBrk="0" hangingPunct="0">
              <a:spcBef>
                <a:spcPct val="20000"/>
              </a:spcBef>
            </a:pPr>
            <a:r>
              <a:rPr lang="ru-RU" sz="2400" dirty="0">
                <a:latin typeface="Book Antiqua" pitchFamily="18" charset="0"/>
              </a:rPr>
              <a:t>  </a:t>
            </a:r>
          </a:p>
        </p:txBody>
      </p:sp>
      <p:sp>
        <p:nvSpPr>
          <p:cNvPr id="23559" name="Заголовок 1"/>
          <p:cNvSpPr txBox="1">
            <a:spLocks/>
          </p:cNvSpPr>
          <p:nvPr/>
        </p:nvSpPr>
        <p:spPr bwMode="auto">
          <a:xfrm>
            <a:off x="1691680" y="404664"/>
            <a:ext cx="69945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endParaRPr lang="ru-RU" sz="2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7544" y="1340768"/>
            <a:ext cx="84969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endParaRPr lang="ru-RU" dirty="0" smtClean="0"/>
          </a:p>
          <a:p>
            <a:pPr>
              <a:buFont typeface="Wingdings" pitchFamily="2" charset="2"/>
              <a:buChar char="ü"/>
            </a:pP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1979712" y="620688"/>
            <a:ext cx="76328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95536" y="1412776"/>
            <a:ext cx="85689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0363">
              <a:buFont typeface="Wingdings" pitchFamily="2" charset="2"/>
              <a:buChar char="v"/>
            </a:pPr>
            <a:endParaRPr lang="ru-RU" sz="16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1600" dirty="0" smtClean="0"/>
              <a:t/>
            </a:r>
            <a:br>
              <a:rPr lang="ru-RU" sz="1600" dirty="0" smtClean="0"/>
            </a:b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331640" y="620689"/>
            <a:ext cx="78123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cs typeface="Arial" pitchFamily="34" charset="0"/>
              </a:rPr>
              <a:t>Вклады физических лиц</a:t>
            </a:r>
            <a:endParaRPr lang="ru-RU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830888" y="6520259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ru-RU" sz="1600" dirty="0" smtClean="0"/>
              <a:t>4</a:t>
            </a:r>
            <a:endParaRPr lang="ru-RU" sz="1600" dirty="0"/>
          </a:p>
        </p:txBody>
      </p:sp>
      <p:sp>
        <p:nvSpPr>
          <p:cNvPr id="13" name="TextBox 12"/>
          <p:cNvSpPr txBox="1"/>
          <p:nvPr/>
        </p:nvSpPr>
        <p:spPr>
          <a:xfrm>
            <a:off x="6695728" y="6525344"/>
            <a:ext cx="19087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200" i="1" dirty="0" smtClean="0">
                <a:latin typeface="Arial" pitchFamily="34" charset="0"/>
                <a:cs typeface="Arial" pitchFamily="34" charset="0"/>
              </a:rPr>
              <a:t>Источник: ЦБ РФ</a:t>
            </a:r>
            <a:endParaRPr lang="ru-RU" sz="1200" i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6" name="Диаграмма 15"/>
          <p:cNvGraphicFramePr/>
          <p:nvPr/>
        </p:nvGraphicFramePr>
        <p:xfrm>
          <a:off x="323528" y="1412776"/>
          <a:ext cx="3816424" cy="2160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9" name="Диаграмма 18"/>
          <p:cNvGraphicFramePr/>
          <p:nvPr/>
        </p:nvGraphicFramePr>
        <p:xfrm>
          <a:off x="4932040" y="1340768"/>
          <a:ext cx="3960440" cy="2448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0" name="Диаграмма 19"/>
          <p:cNvGraphicFramePr/>
          <p:nvPr/>
        </p:nvGraphicFramePr>
        <p:xfrm>
          <a:off x="5148064" y="4149080"/>
          <a:ext cx="3995936" cy="22322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cxnSp>
        <p:nvCxnSpPr>
          <p:cNvPr id="22" name="Прямая со стрелкой 21"/>
          <p:cNvCxnSpPr/>
          <p:nvPr/>
        </p:nvCxnSpPr>
        <p:spPr>
          <a:xfrm flipV="1">
            <a:off x="899592" y="2060848"/>
            <a:ext cx="1152128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3" name="Oval 25"/>
          <p:cNvSpPr>
            <a:spLocks noChangeArrowheads="1"/>
          </p:cNvSpPr>
          <p:nvPr/>
        </p:nvSpPr>
        <p:spPr bwMode="auto">
          <a:xfrm>
            <a:off x="1115616" y="2060848"/>
            <a:ext cx="720078" cy="216045"/>
          </a:xfrm>
          <a:prstGeom prst="ellipse">
            <a:avLst/>
          </a:prstGeom>
          <a:solidFill>
            <a:srgbClr val="FFFFFF"/>
          </a:solidFill>
          <a:ln w="19050">
            <a:solidFill>
              <a:srgbClr val="C00000"/>
            </a:solidFill>
            <a:round/>
            <a:headEnd/>
            <a:tailEnd/>
          </a:ln>
        </p:spPr>
        <p:txBody>
          <a:bodyPr wrap="none" anchor="ctr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sz="800" b="1" dirty="0" smtClean="0">
                <a:ln w="0"/>
                <a:solidFill>
                  <a:srgbClr val="003300"/>
                </a:solidFill>
                <a:effectLst>
                  <a:reflection blurRad="12700" stA="50000" endPos="50000" dist="5000" dir="5400000" sy="-100000" rotWithShape="0"/>
                </a:effectLst>
                <a:latin typeface="Calibri"/>
              </a:rPr>
              <a:t>+</a:t>
            </a:r>
            <a:r>
              <a:rPr lang="ru-RU" sz="800" b="1" dirty="0" smtClean="0">
                <a:ln w="0"/>
                <a:solidFill>
                  <a:srgbClr val="003300"/>
                </a:solidFill>
                <a:effectLst>
                  <a:reflection blurRad="12700" stA="50000" endPos="50000" dist="5000" dir="5400000" sy="-100000" rotWithShape="0"/>
                </a:effectLst>
                <a:latin typeface="Calibri"/>
              </a:rPr>
              <a:t>20,4%</a:t>
            </a:r>
            <a:endParaRPr lang="ru-RU" sz="800" b="1" dirty="0">
              <a:ln w="0"/>
              <a:solidFill>
                <a:srgbClr val="003300"/>
              </a:solidFill>
              <a:effectLst>
                <a:reflection blurRad="12700" stA="50000" endPos="50000" dist="5000" dir="5400000" sy="-100000" rotWithShape="0"/>
              </a:effectLst>
              <a:latin typeface="Calibri"/>
            </a:endParaRPr>
          </a:p>
        </p:txBody>
      </p:sp>
      <p:cxnSp>
        <p:nvCxnSpPr>
          <p:cNvPr id="25" name="Прямая со стрелкой 24"/>
          <p:cNvCxnSpPr/>
          <p:nvPr/>
        </p:nvCxnSpPr>
        <p:spPr>
          <a:xfrm flipV="1">
            <a:off x="2267744" y="1772816"/>
            <a:ext cx="1152128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6" name="Oval 25"/>
          <p:cNvSpPr>
            <a:spLocks noChangeArrowheads="1"/>
          </p:cNvSpPr>
          <p:nvPr/>
        </p:nvSpPr>
        <p:spPr bwMode="auto">
          <a:xfrm>
            <a:off x="2411760" y="1844824"/>
            <a:ext cx="720078" cy="216045"/>
          </a:xfrm>
          <a:prstGeom prst="ellipse">
            <a:avLst/>
          </a:prstGeom>
          <a:solidFill>
            <a:srgbClr val="FFFFFF"/>
          </a:solidFill>
          <a:ln w="19050">
            <a:solidFill>
              <a:srgbClr val="C00000"/>
            </a:solidFill>
            <a:round/>
            <a:headEnd/>
            <a:tailEnd/>
          </a:ln>
        </p:spPr>
        <p:txBody>
          <a:bodyPr wrap="none" anchor="ctr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sz="800" b="1" dirty="0" smtClean="0">
                <a:ln w="0"/>
                <a:solidFill>
                  <a:srgbClr val="003300"/>
                </a:solidFill>
                <a:effectLst>
                  <a:reflection blurRad="12700" stA="50000" endPos="50000" dist="5000" dir="5400000" sy="-100000" rotWithShape="0"/>
                </a:effectLst>
                <a:latin typeface="Calibri"/>
              </a:rPr>
              <a:t>+</a:t>
            </a:r>
            <a:r>
              <a:rPr lang="ru-RU" sz="800" b="1" dirty="0" smtClean="0">
                <a:ln w="0"/>
                <a:solidFill>
                  <a:srgbClr val="003300"/>
                </a:solidFill>
                <a:effectLst>
                  <a:reflection blurRad="12700" stA="50000" endPos="50000" dist="5000" dir="5400000" sy="-100000" rotWithShape="0"/>
                </a:effectLst>
                <a:latin typeface="Calibri"/>
              </a:rPr>
              <a:t>18,2</a:t>
            </a:r>
            <a:r>
              <a:rPr lang="ru-RU" sz="800" b="1" dirty="0" smtClean="0">
                <a:ln w="0"/>
                <a:solidFill>
                  <a:srgbClr val="003300"/>
                </a:solidFill>
                <a:effectLst>
                  <a:reflection blurRad="12700" stA="50000" endPos="50000" dist="5000" dir="5400000" sy="-100000" rotWithShape="0"/>
                </a:effectLst>
                <a:latin typeface="Calibri"/>
              </a:rPr>
              <a:t>%</a:t>
            </a:r>
            <a:endParaRPr lang="ru-RU" sz="800" b="1" dirty="0">
              <a:ln w="0"/>
              <a:solidFill>
                <a:srgbClr val="003300"/>
              </a:solidFill>
              <a:effectLst>
                <a:reflection blurRad="12700" stA="50000" endPos="50000" dist="5000" dir="5400000" sy="-100000" rotWithShape="0"/>
              </a:effectLst>
              <a:latin typeface="Calibri"/>
            </a:endParaRPr>
          </a:p>
        </p:txBody>
      </p:sp>
      <p:graphicFrame>
        <p:nvGraphicFramePr>
          <p:cNvPr id="29" name="Диаграмма 28"/>
          <p:cNvGraphicFramePr/>
          <p:nvPr/>
        </p:nvGraphicFramePr>
        <p:xfrm>
          <a:off x="0" y="4077072"/>
          <a:ext cx="4464496" cy="25360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cxnSp>
        <p:nvCxnSpPr>
          <p:cNvPr id="31" name="Прямая со стрелкой 30"/>
          <p:cNvCxnSpPr/>
          <p:nvPr/>
        </p:nvCxnSpPr>
        <p:spPr>
          <a:xfrm flipV="1">
            <a:off x="1115616" y="4653136"/>
            <a:ext cx="1008112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2" name="Oval 25"/>
          <p:cNvSpPr>
            <a:spLocks noChangeArrowheads="1"/>
          </p:cNvSpPr>
          <p:nvPr/>
        </p:nvSpPr>
        <p:spPr bwMode="auto">
          <a:xfrm>
            <a:off x="1259632" y="4725144"/>
            <a:ext cx="720080" cy="216024"/>
          </a:xfrm>
          <a:prstGeom prst="ellipse">
            <a:avLst/>
          </a:prstGeom>
          <a:solidFill>
            <a:srgbClr val="FFFFFF"/>
          </a:solidFill>
          <a:ln w="19050">
            <a:solidFill>
              <a:srgbClr val="C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800" b="1" dirty="0" smtClean="0">
                <a:ln w="0"/>
                <a:solidFill>
                  <a:srgbClr val="0033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</a:rPr>
              <a:t>+</a:t>
            </a:r>
            <a:r>
              <a:rPr lang="ru-RU" sz="800" b="1" dirty="0" smtClean="0">
                <a:ln w="0"/>
                <a:solidFill>
                  <a:srgbClr val="003300"/>
                </a:solidFill>
                <a:effectLst>
                  <a:reflection blurRad="12700" stA="50000" endPos="50000" dist="5000" dir="5400000" sy="-100000" rotWithShape="0"/>
                </a:effectLst>
              </a:rPr>
              <a:t>10,8%</a:t>
            </a:r>
            <a:endParaRPr lang="ru-RU" sz="800" b="1" dirty="0">
              <a:ln w="0"/>
              <a:solidFill>
                <a:srgbClr val="003300"/>
              </a:solidFill>
              <a:effectLst>
                <a:reflection blurRad="12700" stA="50000" endPos="50000" dist="5000" dir="5400000" sy="-100000" rotWithShape="0"/>
              </a:effectLst>
              <a:latin typeface="+mn-lt"/>
            </a:endParaRPr>
          </a:p>
        </p:txBody>
      </p:sp>
      <p:cxnSp>
        <p:nvCxnSpPr>
          <p:cNvPr id="35" name="Прямая со стрелкой 34"/>
          <p:cNvCxnSpPr/>
          <p:nvPr/>
        </p:nvCxnSpPr>
        <p:spPr>
          <a:xfrm flipV="1">
            <a:off x="2267744" y="4509120"/>
            <a:ext cx="1008112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6" name="Oval 25"/>
          <p:cNvSpPr>
            <a:spLocks noChangeArrowheads="1"/>
          </p:cNvSpPr>
          <p:nvPr/>
        </p:nvSpPr>
        <p:spPr bwMode="auto">
          <a:xfrm>
            <a:off x="2339752" y="4581128"/>
            <a:ext cx="720080" cy="216024"/>
          </a:xfrm>
          <a:prstGeom prst="ellipse">
            <a:avLst/>
          </a:prstGeom>
          <a:solidFill>
            <a:srgbClr val="FFFFFF"/>
          </a:solidFill>
          <a:ln w="19050">
            <a:solidFill>
              <a:srgbClr val="C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800" b="1" dirty="0" smtClean="0">
                <a:ln w="0"/>
                <a:solidFill>
                  <a:srgbClr val="0033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</a:rPr>
              <a:t>+</a:t>
            </a:r>
            <a:r>
              <a:rPr lang="ru-RU" sz="800" b="1" dirty="0" smtClean="0">
                <a:ln w="0"/>
                <a:solidFill>
                  <a:srgbClr val="003300"/>
                </a:solidFill>
                <a:effectLst>
                  <a:reflection blurRad="12700" stA="50000" endPos="50000" dist="5000" dir="5400000" sy="-100000" rotWithShape="0"/>
                </a:effectLst>
              </a:rPr>
              <a:t>14%</a:t>
            </a:r>
            <a:endParaRPr lang="ru-RU" sz="800" b="1" dirty="0">
              <a:ln w="0"/>
              <a:solidFill>
                <a:srgbClr val="003300"/>
              </a:solidFill>
              <a:effectLst>
                <a:reflection blurRad="12700" stA="50000" endPos="50000" dist="5000" dir="5400000" sy="-100000" rotWithShape="0"/>
              </a:effectLst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graphicFrame>
        <p:nvGraphicFramePr>
          <p:cNvPr id="9" name="Содержимое 8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EFB4BE-F2F4-4B28-8011-1CC1096C58A1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  <p:pic>
        <p:nvPicPr>
          <p:cNvPr id="23557" name="Picture 2" descr="F:\презентация-внутренняя-страниц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8" name="Объект 2"/>
          <p:cNvSpPr txBox="1">
            <a:spLocks/>
          </p:cNvSpPr>
          <p:nvPr/>
        </p:nvSpPr>
        <p:spPr bwMode="auto">
          <a:xfrm>
            <a:off x="323850" y="1094429"/>
            <a:ext cx="8229600" cy="48139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ct val="20000"/>
              </a:spcBef>
              <a:buFont typeface="Wingdings" pitchFamily="2" charset="2"/>
              <a:buChar char="ü"/>
            </a:pPr>
            <a:endParaRPr lang="ru-RU" sz="2400" dirty="0">
              <a:latin typeface="Book Antiqua" pitchFamily="18" charset="0"/>
            </a:endParaRPr>
          </a:p>
          <a:p>
            <a:pPr eaLnBrk="0" hangingPunct="0">
              <a:spcBef>
                <a:spcPct val="20000"/>
              </a:spcBef>
            </a:pPr>
            <a:r>
              <a:rPr lang="ru-RU" sz="2400" dirty="0">
                <a:latin typeface="Book Antiqua" pitchFamily="18" charset="0"/>
              </a:rPr>
              <a:t>  </a:t>
            </a:r>
          </a:p>
        </p:txBody>
      </p:sp>
      <p:sp>
        <p:nvSpPr>
          <p:cNvPr id="23559" name="Заголовок 1"/>
          <p:cNvSpPr txBox="1">
            <a:spLocks/>
          </p:cNvSpPr>
          <p:nvPr/>
        </p:nvSpPr>
        <p:spPr bwMode="auto">
          <a:xfrm>
            <a:off x="1691680" y="404664"/>
            <a:ext cx="69945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endParaRPr lang="ru-RU" sz="2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979712" y="620688"/>
            <a:ext cx="76328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475656" y="2636912"/>
            <a:ext cx="64087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>
                <a:srgbClr val="C00000"/>
              </a:buClr>
              <a:buSzPct val="60000"/>
            </a:pPr>
            <a:endParaRPr lang="ru-RU" sz="54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67544" y="1700808"/>
            <a:ext cx="7992888" cy="38754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8288" indent="176213" algn="just">
              <a:lnSpc>
                <a:spcPts val="1700"/>
              </a:lnSpc>
              <a:spcBef>
                <a:spcPts val="1200"/>
              </a:spcBef>
              <a:spcAft>
                <a:spcPts val="1800"/>
              </a:spcAft>
              <a:buFont typeface="Arial" pitchFamily="34" charset="0"/>
              <a:buChar char="•"/>
              <a:tabLst>
                <a:tab pos="363538" algn="l"/>
              </a:tabLst>
            </a:pPr>
            <a:r>
              <a:rPr lang="ru-RU" sz="1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Операции </a:t>
            </a:r>
            <a:r>
              <a:rPr lang="ru-RU" sz="1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РЕПО на аукционной основе на срок 1 </a:t>
            </a:r>
            <a:r>
              <a:rPr lang="ru-RU" sz="1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неделя</a:t>
            </a:r>
            <a:r>
              <a:rPr lang="ru-RU" sz="1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40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268288" indent="176213" algn="just">
              <a:lnSpc>
                <a:spcPts val="1700"/>
              </a:lnSpc>
              <a:spcAft>
                <a:spcPts val="1800"/>
              </a:spcAft>
              <a:buFont typeface="Arial" pitchFamily="34" charset="0"/>
              <a:buChar char="•"/>
              <a:tabLst>
                <a:tab pos="363538" algn="l"/>
              </a:tabLst>
            </a:pPr>
            <a:r>
              <a:rPr lang="ru-RU" sz="1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Операции постоянного действия на срок 1 </a:t>
            </a:r>
            <a:r>
              <a:rPr lang="ru-RU" sz="1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день;</a:t>
            </a:r>
            <a:endParaRPr lang="ru-RU" sz="140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268288" indent="176213" algn="just">
              <a:lnSpc>
                <a:spcPts val="1700"/>
              </a:lnSpc>
              <a:spcAft>
                <a:spcPts val="1800"/>
              </a:spcAft>
              <a:buFont typeface="Arial" pitchFamily="34" charset="0"/>
              <a:buChar char="•"/>
              <a:tabLst>
                <a:tab pos="363538" algn="l"/>
              </a:tabLst>
            </a:pPr>
            <a:r>
              <a:rPr lang="ru-RU" sz="1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Операции </a:t>
            </a:r>
            <a:r>
              <a:rPr lang="ru-RU" sz="1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«тонкой настройки» на сроки от 1 до 6 дней в форме аукционов РЕПО либо депозитных </a:t>
            </a:r>
            <a:r>
              <a:rPr lang="ru-RU" sz="1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аукционов;</a:t>
            </a:r>
            <a:endParaRPr lang="ru-RU" sz="140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268288" indent="176213" algn="just">
              <a:lnSpc>
                <a:spcPts val="1700"/>
              </a:lnSpc>
              <a:spcAft>
                <a:spcPts val="1800"/>
              </a:spcAft>
              <a:buFont typeface="Arial" pitchFamily="34" charset="0"/>
              <a:buChar char="•"/>
              <a:tabLst>
                <a:tab pos="363538" algn="l"/>
              </a:tabLst>
            </a:pPr>
            <a:r>
              <a:rPr lang="ru-RU" sz="1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Операции </a:t>
            </a:r>
            <a:r>
              <a:rPr lang="ru-RU" sz="1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рефинансирования на сроки более 1 месяца. В качестве обеспечения по данным операциям выступают нерыночные активы, а также поручительства и золото. </a:t>
            </a:r>
          </a:p>
          <a:p>
            <a:pPr marL="268288" indent="176213" algn="just">
              <a:lnSpc>
                <a:spcPts val="1700"/>
              </a:lnSpc>
              <a:spcAft>
                <a:spcPts val="1800"/>
              </a:spcAft>
              <a:buFont typeface="Arial" pitchFamily="34" charset="0"/>
              <a:buChar char="•"/>
              <a:tabLst>
                <a:tab pos="363538" algn="l"/>
              </a:tabLst>
            </a:pPr>
            <a:r>
              <a:rPr lang="ru-RU" sz="1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Ежемесячные </a:t>
            </a:r>
            <a:r>
              <a:rPr lang="ru-RU" sz="1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кредитные аукционы под залог нерыночных активов на срок 3 </a:t>
            </a:r>
            <a:r>
              <a:rPr lang="ru-RU" sz="1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месяца</a:t>
            </a:r>
            <a:endParaRPr lang="ru-RU" sz="140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268288" indent="176213" algn="just">
              <a:lnSpc>
                <a:spcPts val="1700"/>
              </a:lnSpc>
              <a:spcAft>
                <a:spcPts val="1800"/>
              </a:spcAft>
              <a:buFont typeface="Arial" pitchFamily="34" charset="0"/>
              <a:buChar char="•"/>
              <a:tabLst>
                <a:tab pos="363538" algn="l"/>
              </a:tabLst>
            </a:pPr>
            <a:r>
              <a:rPr lang="ru-RU" sz="1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Кредиты </a:t>
            </a:r>
            <a:r>
              <a:rPr lang="ru-RU" sz="1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на срок до 12 месяцев по фиксированной процентной ставке, выдаваемые под залог нерыночных активов или поручительств, а также золота. </a:t>
            </a:r>
            <a:endParaRPr lang="ru-RU" sz="140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indent="360363" algn="ctr">
              <a:lnSpc>
                <a:spcPts val="1700"/>
              </a:lnSpc>
              <a:spcAft>
                <a:spcPts val="1800"/>
              </a:spcAft>
            </a:pPr>
            <a:r>
              <a:rPr lang="ru-RU" sz="1400" u="sng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Планируется: </a:t>
            </a:r>
            <a:r>
              <a:rPr lang="ru-RU" sz="1400" b="1" u="sng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Создание </a:t>
            </a:r>
            <a:r>
              <a:rPr lang="ru-RU" sz="1400" b="1" u="sng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нового механизма рефинансирования под инвестиционные </a:t>
            </a:r>
            <a:r>
              <a:rPr lang="ru-RU" sz="1400" b="1" u="sng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проекты </a:t>
            </a:r>
            <a:r>
              <a:rPr lang="ru-RU" sz="1400" b="1" u="sng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на срок до 3х лет</a:t>
            </a:r>
            <a:endParaRPr lang="ru-RU" sz="1400" b="1" u="sng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47664" y="692696"/>
            <a:ext cx="73448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Современная система рефинансирования</a:t>
            </a:r>
            <a:endParaRPr lang="ru-RU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676456" y="6488668"/>
            <a:ext cx="467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5</a:t>
            </a:r>
            <a:endParaRPr lang="ru-RU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23555" name="Объект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EFB4BE-F2F4-4B28-8011-1CC1096C58A1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  <p:pic>
        <p:nvPicPr>
          <p:cNvPr id="23557" name="Picture 2" descr="F:\презентация-внутренняя-страниц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8" name="Объект 2"/>
          <p:cNvSpPr txBox="1">
            <a:spLocks/>
          </p:cNvSpPr>
          <p:nvPr/>
        </p:nvSpPr>
        <p:spPr bwMode="auto">
          <a:xfrm>
            <a:off x="323850" y="1340769"/>
            <a:ext cx="8229600" cy="48139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ct val="20000"/>
              </a:spcBef>
              <a:buFont typeface="Wingdings" pitchFamily="2" charset="2"/>
              <a:buChar char="ü"/>
            </a:pPr>
            <a:endParaRPr lang="ru-RU" sz="2400" dirty="0">
              <a:latin typeface="Book Antiqua" pitchFamily="18" charset="0"/>
            </a:endParaRPr>
          </a:p>
          <a:p>
            <a:pPr eaLnBrk="0" hangingPunct="0">
              <a:spcBef>
                <a:spcPct val="20000"/>
              </a:spcBef>
            </a:pPr>
            <a:r>
              <a:rPr lang="ru-RU" sz="2400" dirty="0">
                <a:latin typeface="Book Antiqua" pitchFamily="18" charset="0"/>
              </a:rPr>
              <a:t> 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43608" y="2348880"/>
            <a:ext cx="727280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Перспективы </a:t>
            </a:r>
            <a:br>
              <a:rPr lang="ru-RU" sz="3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3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банковской системы России</a:t>
            </a:r>
            <a:endParaRPr lang="ru-RU" sz="3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331640" y="692696"/>
            <a:ext cx="78123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cs typeface="Arial" pitchFamily="34" charset="0"/>
              </a:rPr>
              <a:t>Основные законодательные изменения</a:t>
            </a:r>
            <a:endParaRPr lang="ru-RU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3" name="Пятиугольник 12"/>
          <p:cNvSpPr/>
          <p:nvPr/>
        </p:nvSpPr>
        <p:spPr bwMode="auto">
          <a:xfrm>
            <a:off x="251520" y="1412776"/>
            <a:ext cx="2160240" cy="2448272"/>
          </a:xfrm>
          <a:prstGeom prst="homePlate">
            <a:avLst>
              <a:gd name="adj" fmla="val 21852"/>
            </a:avLst>
          </a:prstGeom>
          <a:solidFill>
            <a:srgbClr val="0070C0"/>
          </a:solidFill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hangingPunct="0"/>
            <a:r>
              <a:rPr lang="ru-RU" b="1" dirty="0" smtClean="0">
                <a:solidFill>
                  <a:schemeClr val="bg1"/>
                </a:solidFill>
                <a:cs typeface="Arial" pitchFamily="34" charset="0"/>
              </a:rPr>
              <a:t>Принятые изменения</a:t>
            </a:r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2483768" y="1412776"/>
            <a:ext cx="6336704" cy="2448272"/>
          </a:xfrm>
          <a:prstGeom prst="rect">
            <a:avLst/>
          </a:prstGeom>
          <a:solidFill>
            <a:srgbClr val="E7FFF3"/>
          </a:solidFill>
          <a:ln>
            <a:solidFill>
              <a:srgbClr val="E7FFF3"/>
            </a:solidFill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hangingPunct="0"/>
            <a:endParaRPr lang="ru-RU" sz="1800" b="1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627785" y="1490012"/>
            <a:ext cx="6120680" cy="2347311"/>
          </a:xfrm>
          <a:prstGeom prst="rect">
            <a:avLst/>
          </a:prstGeom>
        </p:spPr>
        <p:txBody>
          <a:bodyPr wrap="square" lIns="99569" tIns="49785" rIns="99569" bIns="49785">
            <a:spAutoFit/>
          </a:bodyPr>
          <a:lstStyle/>
          <a:p>
            <a:pPr eaLnBrk="0" hangingPunct="0">
              <a:spcAft>
                <a:spcPts val="1200"/>
              </a:spcAft>
              <a:buFont typeface="Wingdings" pitchFamily="2" charset="2"/>
              <a:buChar char="Ø"/>
              <a:defRPr/>
            </a:pPr>
            <a:r>
              <a:rPr lang="ru-RU" sz="1400" dirty="0" smtClean="0"/>
              <a:t> </a:t>
            </a:r>
            <a:r>
              <a:rPr lang="ru-RU" sz="1600" b="1" dirty="0" err="1" smtClean="0"/>
              <a:t>Мегарегулятор</a:t>
            </a:r>
            <a:r>
              <a:rPr lang="ru-RU" sz="1600" b="1" dirty="0" smtClean="0"/>
              <a:t> </a:t>
            </a:r>
          </a:p>
          <a:p>
            <a:pPr eaLnBrk="0" hangingPunct="0">
              <a:spcAft>
                <a:spcPts val="1200"/>
              </a:spcAft>
              <a:buFont typeface="Wingdings" pitchFamily="2" charset="2"/>
              <a:buChar char="Ø"/>
              <a:defRPr/>
            </a:pPr>
            <a:r>
              <a:rPr lang="ru-RU" sz="1600" b="1" dirty="0" smtClean="0"/>
              <a:t> Консолидированный надзор </a:t>
            </a:r>
          </a:p>
          <a:p>
            <a:pPr eaLnBrk="0" hangingPunct="0">
              <a:spcAft>
                <a:spcPts val="1200"/>
              </a:spcAft>
              <a:buFont typeface="Wingdings" pitchFamily="2" charset="2"/>
              <a:buChar char="Ø"/>
              <a:defRPr/>
            </a:pPr>
            <a:r>
              <a:rPr lang="ru-RU" sz="1600" b="1" dirty="0" err="1" smtClean="0"/>
              <a:t>Секьюритизация</a:t>
            </a:r>
            <a:endParaRPr lang="ru-RU" sz="1600" b="1" dirty="0" smtClean="0"/>
          </a:p>
          <a:p>
            <a:pPr eaLnBrk="0" hangingPunct="0">
              <a:spcAft>
                <a:spcPts val="1200"/>
              </a:spcAft>
              <a:buFont typeface="Wingdings" pitchFamily="2" charset="2"/>
              <a:buChar char="Ø"/>
              <a:defRPr/>
            </a:pPr>
            <a:r>
              <a:rPr lang="ru-RU" sz="1600" b="1" dirty="0" smtClean="0"/>
              <a:t>Новая редакция Гражданского кодекса</a:t>
            </a:r>
          </a:p>
          <a:p>
            <a:pPr eaLnBrk="0" hangingPunct="0">
              <a:spcAft>
                <a:spcPts val="1200"/>
              </a:spcAft>
              <a:buFont typeface="Wingdings" pitchFamily="2" charset="2"/>
              <a:buChar char="Ø"/>
              <a:defRPr/>
            </a:pPr>
            <a:r>
              <a:rPr lang="ru-RU" sz="1600" b="1" dirty="0" smtClean="0"/>
              <a:t> Потребительское кредитование</a:t>
            </a:r>
          </a:p>
          <a:p>
            <a:pPr eaLnBrk="0" hangingPunct="0">
              <a:spcAft>
                <a:spcPts val="1200"/>
              </a:spcAft>
              <a:buFont typeface="Wingdings" pitchFamily="2" charset="2"/>
              <a:buChar char="Ø"/>
              <a:defRPr/>
            </a:pPr>
            <a:r>
              <a:rPr lang="ru-RU" sz="1600" b="1" dirty="0" smtClean="0"/>
              <a:t> Регистрация залога движимого имущества</a:t>
            </a:r>
          </a:p>
        </p:txBody>
      </p:sp>
      <p:sp>
        <p:nvSpPr>
          <p:cNvPr id="16" name="Пятиугольник 15"/>
          <p:cNvSpPr/>
          <p:nvPr/>
        </p:nvSpPr>
        <p:spPr bwMode="auto">
          <a:xfrm>
            <a:off x="251520" y="4005064"/>
            <a:ext cx="2160240" cy="2448272"/>
          </a:xfrm>
          <a:prstGeom prst="homePlate">
            <a:avLst>
              <a:gd name="adj" fmla="val 21852"/>
            </a:avLst>
          </a:prstGeom>
          <a:solidFill>
            <a:srgbClr val="0070C0"/>
          </a:solidFill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hangingPunct="0"/>
            <a:r>
              <a:rPr lang="ru-RU" b="1" dirty="0" smtClean="0">
                <a:solidFill>
                  <a:schemeClr val="bg1"/>
                </a:solidFill>
                <a:cs typeface="Arial" pitchFamily="34" charset="0"/>
              </a:rPr>
              <a:t>Ожидаемые к принятию изменения</a:t>
            </a:r>
          </a:p>
        </p:txBody>
      </p:sp>
      <p:sp>
        <p:nvSpPr>
          <p:cNvPr id="17" name="Прямоугольник 16"/>
          <p:cNvSpPr/>
          <p:nvPr/>
        </p:nvSpPr>
        <p:spPr bwMode="auto">
          <a:xfrm>
            <a:off x="2483768" y="4077072"/>
            <a:ext cx="6336704" cy="2304256"/>
          </a:xfrm>
          <a:prstGeom prst="rect">
            <a:avLst/>
          </a:prstGeom>
          <a:solidFill>
            <a:srgbClr val="E7FFF3"/>
          </a:solidFill>
          <a:ln>
            <a:solidFill>
              <a:srgbClr val="E7FFF3"/>
            </a:solidFill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hangingPunct="0"/>
            <a:endParaRPr lang="ru-RU" sz="1800" b="1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627785" y="4082300"/>
            <a:ext cx="6120680" cy="2347311"/>
          </a:xfrm>
          <a:prstGeom prst="rect">
            <a:avLst/>
          </a:prstGeom>
        </p:spPr>
        <p:txBody>
          <a:bodyPr wrap="square" lIns="99569" tIns="49785" rIns="99569" bIns="49785">
            <a:spAutoFit/>
          </a:bodyPr>
          <a:lstStyle/>
          <a:p>
            <a:pPr eaLnBrk="0" hangingPunct="0">
              <a:spcAft>
                <a:spcPts val="1200"/>
              </a:spcAft>
              <a:buFont typeface="Wingdings" pitchFamily="2" charset="2"/>
              <a:buChar char="Ø"/>
              <a:defRPr/>
            </a:pPr>
            <a:r>
              <a:rPr lang="ru-RU" sz="1400" dirty="0" smtClean="0"/>
              <a:t> </a:t>
            </a:r>
            <a:r>
              <a:rPr lang="ru-RU" sz="1600" b="1" dirty="0" smtClean="0"/>
              <a:t>О банкротстве физических лиц</a:t>
            </a:r>
          </a:p>
          <a:p>
            <a:pPr eaLnBrk="0" hangingPunct="0">
              <a:spcAft>
                <a:spcPts val="1200"/>
              </a:spcAft>
              <a:buFont typeface="Wingdings" pitchFamily="2" charset="2"/>
              <a:buChar char="Ø"/>
              <a:defRPr/>
            </a:pPr>
            <a:r>
              <a:rPr lang="ru-RU" sz="1600" b="1" dirty="0" smtClean="0"/>
              <a:t>О </a:t>
            </a:r>
            <a:r>
              <a:rPr lang="ru-RU" sz="1600" b="1" dirty="0" err="1" smtClean="0"/>
              <a:t>коллекторской</a:t>
            </a:r>
            <a:r>
              <a:rPr lang="ru-RU" sz="1600" b="1" dirty="0" smtClean="0"/>
              <a:t> деятельности</a:t>
            </a:r>
          </a:p>
          <a:p>
            <a:pPr eaLnBrk="0" hangingPunct="0">
              <a:spcAft>
                <a:spcPts val="1200"/>
              </a:spcAft>
              <a:buFont typeface="Wingdings" pitchFamily="2" charset="2"/>
              <a:buChar char="Ø"/>
              <a:defRPr/>
            </a:pPr>
            <a:r>
              <a:rPr lang="ru-RU" sz="1600" b="1" dirty="0" smtClean="0"/>
              <a:t>Изменения в закон о Национальной платежной системе</a:t>
            </a:r>
          </a:p>
          <a:p>
            <a:pPr eaLnBrk="0" hangingPunct="0">
              <a:spcAft>
                <a:spcPts val="1200"/>
              </a:spcAft>
              <a:buFont typeface="Wingdings" pitchFamily="2" charset="2"/>
              <a:buChar char="Ø"/>
              <a:defRPr/>
            </a:pPr>
            <a:r>
              <a:rPr lang="ru-RU" sz="1600" b="1" dirty="0" smtClean="0"/>
              <a:t>Регулирование деятельности на внебиржевом рынке </a:t>
            </a:r>
            <a:r>
              <a:rPr lang="ru-RU" sz="1600" b="1" dirty="0" err="1" smtClean="0"/>
              <a:t>Форекс</a:t>
            </a:r>
            <a:endParaRPr lang="ru-RU" sz="1600" b="1" dirty="0" smtClean="0"/>
          </a:p>
          <a:p>
            <a:pPr eaLnBrk="0" hangingPunct="0">
              <a:spcAft>
                <a:spcPts val="1200"/>
              </a:spcAft>
              <a:buFont typeface="Wingdings" pitchFamily="2" charset="2"/>
              <a:buChar char="Ø"/>
              <a:defRPr/>
            </a:pPr>
            <a:r>
              <a:rPr lang="ru-RU" sz="1600" b="1" dirty="0" smtClean="0"/>
              <a:t>Изменения в закон о кредитных историях</a:t>
            </a:r>
          </a:p>
          <a:p>
            <a:pPr eaLnBrk="0" hangingPunct="0">
              <a:spcAft>
                <a:spcPts val="1200"/>
              </a:spcAft>
              <a:buFont typeface="Wingdings" pitchFamily="2" charset="2"/>
              <a:buChar char="Ø"/>
              <a:defRPr/>
            </a:pPr>
            <a:r>
              <a:rPr lang="ru-RU" sz="1600" b="1" dirty="0" smtClean="0"/>
              <a:t>Изменения в закон о банкротстве кредитных организаций</a:t>
            </a:r>
          </a:p>
        </p:txBody>
      </p:sp>
      <p:sp>
        <p:nvSpPr>
          <p:cNvPr id="19" name="Номер слайда 3"/>
          <p:cNvSpPr txBox="1">
            <a:spLocks/>
          </p:cNvSpPr>
          <p:nvPr/>
        </p:nvSpPr>
        <p:spPr>
          <a:xfrm>
            <a:off x="6804248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6</a:t>
            </a: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23555" name="Объект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EFB4BE-F2F4-4B28-8011-1CC1096C58A1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  <p:pic>
        <p:nvPicPr>
          <p:cNvPr id="23557" name="Picture 2" descr="F:\презентация-внутренняя-страниц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8" name="Объект 2"/>
          <p:cNvSpPr txBox="1">
            <a:spLocks/>
          </p:cNvSpPr>
          <p:nvPr/>
        </p:nvSpPr>
        <p:spPr bwMode="auto">
          <a:xfrm>
            <a:off x="323850" y="1340769"/>
            <a:ext cx="8229600" cy="48139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ct val="20000"/>
              </a:spcBef>
              <a:buFont typeface="Wingdings" pitchFamily="2" charset="2"/>
              <a:buChar char="ü"/>
            </a:pPr>
            <a:endParaRPr lang="ru-RU" sz="2400" dirty="0">
              <a:latin typeface="Book Antiqua" pitchFamily="18" charset="0"/>
            </a:endParaRPr>
          </a:p>
          <a:p>
            <a:pPr eaLnBrk="0" hangingPunct="0">
              <a:spcBef>
                <a:spcPct val="20000"/>
              </a:spcBef>
            </a:pPr>
            <a:r>
              <a:rPr lang="ru-RU" sz="2400" dirty="0">
                <a:latin typeface="Book Antiqua" pitchFamily="18" charset="0"/>
              </a:rPr>
              <a:t>  </a:t>
            </a:r>
          </a:p>
        </p:txBody>
      </p:sp>
      <p:sp>
        <p:nvSpPr>
          <p:cNvPr id="13" name="Пятиугольник 12"/>
          <p:cNvSpPr/>
          <p:nvPr/>
        </p:nvSpPr>
        <p:spPr bwMode="auto">
          <a:xfrm rot="5400000">
            <a:off x="863588" y="800708"/>
            <a:ext cx="1224136" cy="2448272"/>
          </a:xfrm>
          <a:prstGeom prst="homePlate">
            <a:avLst>
              <a:gd name="adj" fmla="val 40103"/>
            </a:avLst>
          </a:prstGeom>
          <a:solidFill>
            <a:srgbClr val="0070C0"/>
          </a:solidFill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hangingPunct="0"/>
            <a:endParaRPr lang="ru-RU" b="1" dirty="0" smtClean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 bwMode="auto">
          <a:xfrm>
            <a:off x="179512" y="2712031"/>
            <a:ext cx="2672296" cy="2232248"/>
          </a:xfrm>
          <a:prstGeom prst="rect">
            <a:avLst/>
          </a:prstGeom>
          <a:solidFill>
            <a:srgbClr val="E7FFF3"/>
          </a:solidFill>
          <a:ln>
            <a:solidFill>
              <a:srgbClr val="E7FFF3"/>
            </a:solidFill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hangingPunct="0"/>
            <a:endParaRPr lang="ru-RU" sz="1800" b="1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87514" y="2712031"/>
            <a:ext cx="2592286" cy="2301145"/>
          </a:xfrm>
          <a:prstGeom prst="rect">
            <a:avLst/>
          </a:prstGeom>
        </p:spPr>
        <p:txBody>
          <a:bodyPr wrap="square" lIns="99569" tIns="49785" rIns="99569" bIns="49785">
            <a:spAutoFit/>
          </a:bodyPr>
          <a:lstStyle/>
          <a:p>
            <a:pPr lvl="0" algn="ctr"/>
            <a:r>
              <a:rPr lang="ru-RU" sz="1300" dirty="0" smtClean="0"/>
              <a:t>Государственная программа финансовой поддержки субъектов МСП в 82 регионах РФ </a:t>
            </a:r>
          </a:p>
          <a:p>
            <a:pPr algn="ctr"/>
            <a:r>
              <a:rPr lang="ru-RU" sz="1300" dirty="0" smtClean="0"/>
              <a:t>по двухуровневой системе через широкую сеть партнеров: банки, организации инфраструктуры (лизинговые, </a:t>
            </a:r>
            <a:r>
              <a:rPr lang="ru-RU" sz="1300" dirty="0" err="1" smtClean="0"/>
              <a:t>факторинговые</a:t>
            </a:r>
            <a:r>
              <a:rPr lang="ru-RU" sz="1300" dirty="0" smtClean="0"/>
              <a:t> компании и </a:t>
            </a:r>
            <a:r>
              <a:rPr lang="ru-RU" sz="1300" dirty="0" err="1" smtClean="0"/>
              <a:t>микрофинансовые</a:t>
            </a:r>
            <a:r>
              <a:rPr lang="ru-RU" sz="1300" dirty="0" smtClean="0"/>
              <a:t> организации). Общий объем оказанной поддержки -         96,86 млрд. рублей</a:t>
            </a:r>
            <a:endParaRPr lang="ru-RU" sz="1300" b="1" dirty="0" smtClean="0"/>
          </a:p>
        </p:txBody>
      </p:sp>
      <p:sp>
        <p:nvSpPr>
          <p:cNvPr id="19" name="Номер слайда 3"/>
          <p:cNvSpPr txBox="1">
            <a:spLocks/>
          </p:cNvSpPr>
          <p:nvPr/>
        </p:nvSpPr>
        <p:spPr>
          <a:xfrm>
            <a:off x="6804248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7</a:t>
            </a: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331640" y="692696"/>
            <a:ext cx="78123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cs typeface="Arial" pitchFamily="34" charset="0"/>
              </a:rPr>
              <a:t>Инфраструктура поддержки субъектов МСП</a:t>
            </a:r>
            <a:endParaRPr lang="ru-RU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1" name="Пятиугольник 20"/>
          <p:cNvSpPr/>
          <p:nvPr/>
        </p:nvSpPr>
        <p:spPr bwMode="auto">
          <a:xfrm rot="5400000">
            <a:off x="6912260" y="512676"/>
            <a:ext cx="1224136" cy="3024336"/>
          </a:xfrm>
          <a:prstGeom prst="homePlate">
            <a:avLst>
              <a:gd name="adj" fmla="val 35143"/>
            </a:avLst>
          </a:prstGeom>
          <a:solidFill>
            <a:srgbClr val="0070C0"/>
          </a:solidFill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hangingPunct="0">
              <a:lnSpc>
                <a:spcPts val="1800"/>
              </a:lnSpc>
            </a:pPr>
            <a:r>
              <a:rPr lang="ru-RU" b="1" dirty="0" smtClean="0">
                <a:solidFill>
                  <a:schemeClr val="bg1"/>
                </a:solidFill>
                <a:cs typeface="Arial" pitchFamily="34" charset="0"/>
              </a:rPr>
              <a:t>79 региональных и муниципальных гарантийных фондов</a:t>
            </a:r>
          </a:p>
        </p:txBody>
      </p:sp>
      <p:pic>
        <p:nvPicPr>
          <p:cNvPr id="32770" name="Picture 2" descr="C:\Users\Алина\Desktop\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1484784"/>
            <a:ext cx="1500164" cy="648071"/>
          </a:xfrm>
          <a:prstGeom prst="rect">
            <a:avLst/>
          </a:prstGeom>
          <a:noFill/>
        </p:spPr>
      </p:pic>
      <p:sp>
        <p:nvSpPr>
          <p:cNvPr id="22" name="Пятиугольник 21"/>
          <p:cNvSpPr/>
          <p:nvPr/>
        </p:nvSpPr>
        <p:spPr bwMode="auto">
          <a:xfrm rot="5400000">
            <a:off x="3815916" y="800708"/>
            <a:ext cx="1224136" cy="2448272"/>
          </a:xfrm>
          <a:prstGeom prst="homePlate">
            <a:avLst>
              <a:gd name="adj" fmla="val 40103"/>
            </a:avLst>
          </a:prstGeom>
          <a:solidFill>
            <a:srgbClr val="0070C0"/>
          </a:solidFill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hangingPunct="0"/>
            <a:endParaRPr lang="ru-RU" b="1" dirty="0" smtClean="0">
              <a:solidFill>
                <a:schemeClr val="bg1"/>
              </a:solidFill>
              <a:cs typeface="Arial" pitchFamily="34" charset="0"/>
            </a:endParaRPr>
          </a:p>
        </p:txBody>
      </p:sp>
      <p:pic>
        <p:nvPicPr>
          <p:cNvPr id="32772" name="Picture 4" descr="p-header-logo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07904" y="1484784"/>
            <a:ext cx="1762125" cy="819151"/>
          </a:xfrm>
          <a:prstGeom prst="rect">
            <a:avLst/>
          </a:prstGeom>
          <a:noFill/>
        </p:spPr>
      </p:pic>
      <p:sp>
        <p:nvSpPr>
          <p:cNvPr id="24" name="Прямоугольник 23"/>
          <p:cNvSpPr/>
          <p:nvPr/>
        </p:nvSpPr>
        <p:spPr bwMode="auto">
          <a:xfrm>
            <a:off x="2987824" y="2728000"/>
            <a:ext cx="2808312" cy="2213168"/>
          </a:xfrm>
          <a:prstGeom prst="rect">
            <a:avLst/>
          </a:prstGeom>
          <a:solidFill>
            <a:srgbClr val="E7FFF3"/>
          </a:solidFill>
          <a:ln>
            <a:solidFill>
              <a:srgbClr val="E7FFF3"/>
            </a:solidFill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hangingPunct="0"/>
            <a:endParaRPr lang="ru-RU" sz="1800" b="1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2995824" y="2659103"/>
            <a:ext cx="2736304" cy="2301145"/>
          </a:xfrm>
          <a:prstGeom prst="rect">
            <a:avLst/>
          </a:prstGeom>
        </p:spPr>
        <p:txBody>
          <a:bodyPr wrap="square" lIns="99569" tIns="49785" rIns="99569" bIns="49785">
            <a:spAutoFit/>
          </a:bodyPr>
          <a:lstStyle/>
          <a:p>
            <a:pPr lvl="0" algn="ctr"/>
            <a:r>
              <a:rPr lang="ru-RU" sz="1300" dirty="0" smtClean="0"/>
              <a:t>Страхование </a:t>
            </a:r>
          </a:p>
          <a:p>
            <a:pPr lvl="0" algn="ctr"/>
            <a:r>
              <a:rPr lang="ru-RU" sz="1300" dirty="0" smtClean="0"/>
              <a:t>экспортных кредитов от предпринимательских и политических рисков;</a:t>
            </a:r>
          </a:p>
          <a:p>
            <a:pPr lvl="0" algn="ctr"/>
            <a:r>
              <a:rPr lang="ru-RU" sz="1300" dirty="0" smtClean="0"/>
              <a:t>российских инвестиций за рубежом от политических рисков (с 2013 г.).</a:t>
            </a:r>
          </a:p>
          <a:p>
            <a:pPr lvl="0" algn="ctr"/>
            <a:r>
              <a:rPr lang="ru-RU" sz="1300" dirty="0" smtClean="0"/>
              <a:t>Страховые обязательства ОАО «ЭКСАР» обеспечиваются банковской гарантией Внешэкономбанка на сумму 10 млрд. долл. США. </a:t>
            </a:r>
          </a:p>
        </p:txBody>
      </p:sp>
      <p:sp>
        <p:nvSpPr>
          <p:cNvPr id="25" name="Прямоугольник 24"/>
          <p:cNvSpPr/>
          <p:nvPr/>
        </p:nvSpPr>
        <p:spPr bwMode="auto">
          <a:xfrm>
            <a:off x="5940152" y="2636912"/>
            <a:ext cx="3096344" cy="1224136"/>
          </a:xfrm>
          <a:prstGeom prst="rect">
            <a:avLst/>
          </a:prstGeom>
          <a:solidFill>
            <a:srgbClr val="E7FFF3"/>
          </a:solidFill>
          <a:ln>
            <a:solidFill>
              <a:srgbClr val="E7FFF3"/>
            </a:solidFill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hangingPunct="0"/>
            <a:r>
              <a:rPr lang="ru-RU" sz="1800" b="1" dirty="0" smtClean="0">
                <a:solidFill>
                  <a:schemeClr val="tx1"/>
                </a:solidFill>
                <a:latin typeface="Arial" pitchFamily="34" charset="0"/>
              </a:rPr>
              <a:t>                 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5940152" y="2708920"/>
            <a:ext cx="3024336" cy="1100816"/>
          </a:xfrm>
          <a:prstGeom prst="rect">
            <a:avLst/>
          </a:prstGeom>
        </p:spPr>
        <p:txBody>
          <a:bodyPr wrap="square" lIns="99569" tIns="49785" rIns="99569" bIns="49785">
            <a:spAutoFit/>
          </a:bodyPr>
          <a:lstStyle/>
          <a:p>
            <a:pPr lvl="0" algn="ctr"/>
            <a:r>
              <a:rPr lang="ru-RU" sz="1300" dirty="0" smtClean="0"/>
              <a:t>поручительства по кредитным договорам, договорам лизинга, договорам о предоставлении банковской гарантии на суммы до 100 млн. рублей</a:t>
            </a:r>
          </a:p>
        </p:txBody>
      </p:sp>
      <p:sp>
        <p:nvSpPr>
          <p:cNvPr id="27" name="Пятиугольник 26"/>
          <p:cNvSpPr/>
          <p:nvPr/>
        </p:nvSpPr>
        <p:spPr bwMode="auto">
          <a:xfrm rot="5400000">
            <a:off x="4031940" y="1520788"/>
            <a:ext cx="1152128" cy="8712968"/>
          </a:xfrm>
          <a:prstGeom prst="homePlate">
            <a:avLst>
              <a:gd name="adj" fmla="val 35143"/>
            </a:avLst>
          </a:prstGeom>
          <a:solidFill>
            <a:srgbClr val="0070C0"/>
          </a:solidFill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hangingPunct="0">
              <a:lnSpc>
                <a:spcPts val="2200"/>
              </a:lnSpc>
            </a:pPr>
            <a:r>
              <a:rPr lang="ru-RU" b="1" dirty="0" smtClean="0">
                <a:solidFill>
                  <a:schemeClr val="bg1"/>
                </a:solidFill>
                <a:cs typeface="Arial" pitchFamily="34" charset="0"/>
              </a:rPr>
              <a:t>Центры поддержки предпринимательства, оказывающие информационные                    и образовательные услуги (</a:t>
            </a:r>
            <a:r>
              <a:rPr lang="ru-RU" b="1" dirty="0" err="1" smtClean="0">
                <a:solidFill>
                  <a:schemeClr val="bg1"/>
                </a:solidFill>
                <a:cs typeface="Arial" pitchFamily="34" charset="0"/>
              </a:rPr>
              <a:t>бизнес-инкубаторы</a:t>
            </a:r>
            <a:r>
              <a:rPr lang="ru-RU" b="1" dirty="0" smtClean="0">
                <a:solidFill>
                  <a:schemeClr val="bg1"/>
                </a:solidFill>
                <a:cs typeface="Arial" pitchFamily="34" charset="0"/>
              </a:rPr>
              <a:t>, центры по развитию предпринимательства, научные парки и т.п.)</a:t>
            </a:r>
          </a:p>
        </p:txBody>
      </p:sp>
      <p:sp>
        <p:nvSpPr>
          <p:cNvPr id="28" name="Пятиугольник 27"/>
          <p:cNvSpPr/>
          <p:nvPr/>
        </p:nvSpPr>
        <p:spPr bwMode="auto">
          <a:xfrm rot="5400000">
            <a:off x="6930008" y="2943200"/>
            <a:ext cx="1224136" cy="3203848"/>
          </a:xfrm>
          <a:prstGeom prst="homePlate">
            <a:avLst>
              <a:gd name="adj" fmla="val 35143"/>
            </a:avLst>
          </a:prstGeom>
          <a:solidFill>
            <a:srgbClr val="0070C0"/>
          </a:solidFill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hangingPunct="0">
              <a:lnSpc>
                <a:spcPts val="1800"/>
              </a:lnSpc>
            </a:pPr>
            <a:r>
              <a:rPr lang="ru-RU" b="1" dirty="0" smtClean="0">
                <a:solidFill>
                  <a:schemeClr val="bg1"/>
                </a:solidFill>
                <a:cs typeface="Arial" pitchFamily="34" charset="0"/>
              </a:rPr>
              <a:t>Государственные и муниципальные учреждения, предоставляющие субсидии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F:\презентация-внутренняя-страниц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6" descr="http://www.mosgarantfund.ru/userfiles/editor/medium/445_agentstvo-kreditnykh-garantiy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1628800"/>
            <a:ext cx="4896544" cy="3672408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1331640" y="476672"/>
            <a:ext cx="78123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 smtClean="0">
                <a:solidFill>
                  <a:schemeClr val="bg1"/>
                </a:solidFill>
                <a:cs typeface="Arial" pitchFamily="34" charset="0"/>
              </a:rPr>
              <a:t>ОАО "Небанковская депозитно-кредитная организация "Агентство кредитных гарантий" ("НДКО "Кредит-гарант") </a:t>
            </a:r>
            <a:endParaRPr lang="ru-RU" sz="2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 bwMode="auto">
          <a:xfrm>
            <a:off x="5364088" y="1556792"/>
            <a:ext cx="3779912" cy="3675519"/>
          </a:xfrm>
          <a:prstGeom prst="rect">
            <a:avLst/>
          </a:prstGeom>
          <a:solidFill>
            <a:srgbClr val="E7FFF3"/>
          </a:solidFill>
          <a:ln>
            <a:solidFill>
              <a:srgbClr val="E7FFF3"/>
            </a:solidFill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hangingPunct="0"/>
            <a:endParaRPr lang="ru-RU" sz="1800" b="1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436096" y="1628800"/>
            <a:ext cx="3707904" cy="3701528"/>
          </a:xfrm>
          <a:prstGeom prst="rect">
            <a:avLst/>
          </a:prstGeom>
        </p:spPr>
        <p:txBody>
          <a:bodyPr wrap="square" lIns="99569" tIns="49785" rIns="99569" bIns="49785">
            <a:spAutoFit/>
          </a:bodyPr>
          <a:lstStyle/>
          <a:p>
            <a:pPr lvl="0" algn="ctr"/>
            <a:r>
              <a:rPr lang="ru-RU" sz="1300" dirty="0" smtClean="0"/>
              <a:t>02.04.2014 принят Федеральный закон N 66-ФЗ</a:t>
            </a:r>
          </a:p>
          <a:p>
            <a:pPr lvl="0" algn="ctr"/>
            <a:r>
              <a:rPr lang="ru-RU" sz="1300" dirty="0" smtClean="0"/>
              <a:t>“О внесении изменений в Федеральный закон "О федеральном бюджете на 2014 год и плановый период 2015 и 2016 годов«</a:t>
            </a:r>
          </a:p>
          <a:p>
            <a:pPr lvl="0" algn="ctr"/>
            <a:r>
              <a:rPr lang="ru-RU" sz="1300" dirty="0" smtClean="0"/>
              <a:t>Правительство РФ уполномочено осуществить в 2014 году взнос в уставный капитал Агентства в размере 50 </a:t>
            </a:r>
            <a:r>
              <a:rPr lang="ru-RU" sz="1300" dirty="0" err="1" smtClean="0"/>
              <a:t>млрд.руб</a:t>
            </a:r>
            <a:r>
              <a:rPr lang="ru-RU" sz="1300" dirty="0" smtClean="0"/>
              <a:t> за счет перераспределения бюджетных ассигнований.</a:t>
            </a:r>
          </a:p>
          <a:p>
            <a:pPr lvl="0" algn="ctr"/>
            <a:r>
              <a:rPr lang="ru-RU" sz="1300" dirty="0" smtClean="0"/>
              <a:t>Агентство создается в целях реализации мер гарантийной поддержки малого и среднего предпринимательства и формирования национальной системы гарантийных организаций.</a:t>
            </a:r>
          </a:p>
          <a:p>
            <a:pPr lvl="0" algn="ctr"/>
            <a:r>
              <a:rPr lang="ru-RU" sz="1300" dirty="0" smtClean="0"/>
              <a:t>Агентство будет выдавать </a:t>
            </a:r>
            <a:r>
              <a:rPr lang="ru-RU" sz="1300" dirty="0" err="1" smtClean="0"/>
              <a:t>контргарантии</a:t>
            </a:r>
            <a:r>
              <a:rPr lang="ru-RU" sz="1300" dirty="0" smtClean="0"/>
              <a:t> региональным гарантийным организациям и сможет непосредственно выдавать гарантии субъектам МСП, реализующим инвестиционные проекты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179512" y="5445224"/>
            <a:ext cx="8964488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300" b="1" i="1" dirty="0" smtClean="0"/>
              <a:t>Агентство возьмет на себя роль координирующего центра для региональных фондов и будет отвечать за методическую поддержку по соблюдению единых требований и стандартов деятельности, что позволит унифицировать действия региональных фондов. Это позволит многофилиальным банкам, работающим в разных регионах с разными фондами снизить риски и  удешевить выдачу кредитов под поручительства</a:t>
            </a:r>
            <a:r>
              <a:rPr lang="ru-RU" sz="1300" dirty="0" smtClean="0"/>
              <a:t>.</a:t>
            </a:r>
            <a:endParaRPr lang="ru-RU" sz="1300" dirty="0"/>
          </a:p>
        </p:txBody>
      </p:sp>
      <p:sp>
        <p:nvSpPr>
          <p:cNvPr id="10" name="TextBox 9"/>
          <p:cNvSpPr txBox="1"/>
          <p:nvPr/>
        </p:nvSpPr>
        <p:spPr>
          <a:xfrm>
            <a:off x="8604448" y="6488668"/>
            <a:ext cx="539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8</a:t>
            </a:r>
            <a:endParaRPr lang="ru-RU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1090</TotalTime>
  <Words>695</Words>
  <Application>Microsoft Office PowerPoint</Application>
  <PresentationFormat>Экран (4:3)</PresentationFormat>
  <Paragraphs>136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Светлана</dc:creator>
  <cp:lastModifiedBy>Masha</cp:lastModifiedBy>
  <cp:revision>145</cp:revision>
  <dcterms:created xsi:type="dcterms:W3CDTF">2014-04-04T06:43:00Z</dcterms:created>
  <dcterms:modified xsi:type="dcterms:W3CDTF">2014-04-21T11:40:29Z</dcterms:modified>
</cp:coreProperties>
</file>