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430" r:id="rId2"/>
    <p:sldId id="433" r:id="rId3"/>
    <p:sldId id="434" r:id="rId4"/>
    <p:sldId id="431" r:id="rId5"/>
    <p:sldId id="344" r:id="rId6"/>
    <p:sldId id="416" r:id="rId7"/>
    <p:sldId id="417" r:id="rId8"/>
    <p:sldId id="418" r:id="rId9"/>
    <p:sldId id="419" r:id="rId10"/>
    <p:sldId id="425" r:id="rId11"/>
    <p:sldId id="422" r:id="rId12"/>
    <p:sldId id="423" r:id="rId13"/>
    <p:sldId id="428" r:id="rId14"/>
    <p:sldId id="426" r:id="rId15"/>
    <p:sldId id="429" r:id="rId16"/>
    <p:sldId id="427" r:id="rId17"/>
    <p:sldId id="420" r:id="rId18"/>
  </p:sldIdLst>
  <p:sldSz cx="9144000" cy="6858000" type="screen4x3"/>
  <p:notesSz cx="9926638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Тетерин Владимир" initials="ТВ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0867" autoAdjust="0"/>
    <p:restoredTop sz="94660"/>
  </p:normalViewPr>
  <p:slideViewPr>
    <p:cSldViewPr>
      <p:cViewPr>
        <p:scale>
          <a:sx n="80" d="100"/>
          <a:sy n="80" d="100"/>
        </p:scale>
        <p:origin x="-8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87C90-33BF-46A5-8568-F1B7A300FA78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943E2-23E2-4C01-9263-3D64584F85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514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F4A27-ACC7-4CFA-BE6C-929DEE6C07A7}" type="datetimeFigureOut">
              <a:rPr lang="ru-RU" smtClean="0"/>
              <a:t>03.09.2014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31692-D28E-4663-9631-87CD8130D6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40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9C8253-377B-42EA-AC1A-64C2C244464C}" type="datetime1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64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9279F7-25A2-4B00-A079-ADFCD34DC6B5}" type="datetime1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8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7038" y="765175"/>
            <a:ext cx="1909762" cy="53609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42988" y="765175"/>
            <a:ext cx="5581650" cy="53609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B75D82-6B3F-4D81-B44C-D0A115593F51}" type="datetime1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239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765175"/>
            <a:ext cx="7489825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42988" y="1600200"/>
            <a:ext cx="7643812" cy="4525963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116013" y="6245225"/>
            <a:ext cx="1474787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1AFFB-8003-4BFB-A456-B54638973F58}" type="datetime1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BB567-A734-40CD-B1F4-578F4023D18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685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6B27DB-8395-4ACD-94AF-9E1B1526DF1A}" type="datetime1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351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84B2AC9-07A2-41B1-B485-6A07A5D8B9F8}" type="datetime1">
              <a:rPr lang="ru-RU" smtClean="0"/>
              <a:t>03.09.2014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66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42988" y="1600200"/>
            <a:ext cx="37449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40300" y="1600200"/>
            <a:ext cx="3746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3DD571-CDB8-4E9B-B8D5-B95CFE759FF0}" type="datetime1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31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FF320F-6B7E-484E-88BB-C8EEBF6055A0}" type="datetime1">
              <a:rPr lang="ru-RU" smtClean="0"/>
              <a:t>03.09.2014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19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BABE54-0D43-4785-B14C-FD54C6564B7F}" type="datetime1">
              <a:rPr lang="ru-RU" smtClean="0"/>
              <a:t>03.09.2014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32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857E64-BE3E-412A-9F78-DB5133CBFCD8}" type="datetime1">
              <a:rPr lang="ru-RU" smtClean="0"/>
              <a:t>03.09.2014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2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D6DB9E-DE06-4F06-A32F-012F16080ABD}" type="datetime1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691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C1FE8-7B41-4651-AE81-75FDD56ECA72}" type="datetime1">
              <a:rPr lang="ru-RU" smtClean="0"/>
              <a:t>03.09.2014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47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765175"/>
            <a:ext cx="7489825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600200"/>
            <a:ext cx="76438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16013" y="6245225"/>
            <a:ext cx="14747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BE583D90-7E28-4426-AD6D-4072E67D482F}" type="datetime1">
              <a:rPr lang="ru-RU" smtClean="0"/>
              <a:t>03.09.2014</a:t>
            </a:fld>
            <a:endParaRPr lang="ru-RU"/>
          </a:p>
        </p:txBody>
      </p:sp>
      <p:sp>
        <p:nvSpPr>
          <p:cNvPr id="164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ru-RU"/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3A0831C-D32A-4AB1-A7BF-22D05BB4E750}" type="slidenum">
              <a:rPr lang="ru-RU" smtClean="0"/>
              <a:t>‹#›</a:t>
            </a:fld>
            <a:endParaRPr lang="ru-RU"/>
          </a:p>
        </p:txBody>
      </p:sp>
      <p:sp>
        <p:nvSpPr>
          <p:cNvPr id="164871" name="Rectangle 7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64872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4873" name="Rectangle 9"/>
          <p:cNvSpPr>
            <a:spLocks noChangeArrowheads="1"/>
          </p:cNvSpPr>
          <p:nvPr/>
        </p:nvSpPr>
        <p:spPr bwMode="auto">
          <a:xfrm>
            <a:off x="0" y="0"/>
            <a:ext cx="97155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DF0303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64874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628650" cy="257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9002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samiev@raexpert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116013" y="1916113"/>
            <a:ext cx="7772400" cy="1470025"/>
          </a:xfrm>
        </p:spPr>
        <p:txBody>
          <a:bodyPr/>
          <a:lstStyle/>
          <a:p>
            <a:r>
              <a:rPr lang="ru-RU" altLang="ru-RU" dirty="0"/>
              <a:t>Стратегия развития </a:t>
            </a:r>
            <a:r>
              <a:rPr lang="ru-RU" altLang="ru-RU" dirty="0" smtClean="0"/>
              <a:t>финансового </a:t>
            </a:r>
            <a:r>
              <a:rPr lang="ru-RU" altLang="ru-RU" dirty="0"/>
              <a:t>рынка: </a:t>
            </a:r>
            <a:br>
              <a:rPr lang="ru-RU" altLang="ru-RU" dirty="0"/>
            </a:br>
            <a:r>
              <a:rPr lang="ru-RU" altLang="ru-RU" dirty="0"/>
              <a:t>ключевые задачи</a:t>
            </a:r>
          </a:p>
        </p:txBody>
      </p:sp>
      <p:sp>
        <p:nvSpPr>
          <p:cNvPr id="3075" name="Прямоугольник 3"/>
          <p:cNvSpPr>
            <a:spLocks noChangeArrowheads="1"/>
          </p:cNvSpPr>
          <p:nvPr/>
        </p:nvSpPr>
        <p:spPr bwMode="auto">
          <a:xfrm>
            <a:off x="2916238" y="4292600"/>
            <a:ext cx="5862637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/>
              <a:t>Дмитрий Гришанков</a:t>
            </a:r>
            <a:r>
              <a:rPr lang="ru-RU" altLang="ru-RU" sz="1800" dirty="0" smtClean="0"/>
              <a:t>,</a:t>
            </a:r>
            <a:endParaRPr lang="ru-RU" altLang="ru-RU" sz="18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/>
              <a:t>Председатель правления</a:t>
            </a:r>
            <a:endParaRPr lang="ru-RU" altLang="ru-RU" sz="18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/>
              <a:t>Рейтинговое агентство «Эксперт РА»</a:t>
            </a:r>
          </a:p>
        </p:txBody>
      </p:sp>
      <p:sp>
        <p:nvSpPr>
          <p:cNvPr id="3076" name="Прямоугольник 1"/>
          <p:cNvSpPr>
            <a:spLocks noChangeArrowheads="1"/>
          </p:cNvSpPr>
          <p:nvPr/>
        </p:nvSpPr>
        <p:spPr bwMode="auto">
          <a:xfrm>
            <a:off x="4448175" y="3244850"/>
            <a:ext cx="247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 </a:t>
            </a:r>
          </a:p>
        </p:txBody>
      </p:sp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4067944" y="6093296"/>
            <a:ext cx="1872208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/>
              <a:t>Сентябрь 2014</a:t>
            </a:r>
            <a:endParaRPr lang="ru-RU" altLang="ru-RU" sz="1800" dirty="0"/>
          </a:p>
        </p:txBody>
      </p:sp>
    </p:spTree>
    <p:extLst>
      <p:ext uri="{BB962C8B-B14F-4D97-AF65-F5344CB8AC3E}">
        <p14:creationId xmlns:p14="http://schemas.microsoft.com/office/powerpoint/2010/main" val="177215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060848"/>
            <a:ext cx="7772400" cy="1470025"/>
          </a:xfrm>
        </p:spPr>
        <p:txBody>
          <a:bodyPr/>
          <a:lstStyle/>
          <a:p>
            <a:r>
              <a:rPr lang="ru-RU" b="0" dirty="0" smtClean="0"/>
              <a:t>Страховой рынок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2087810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0B7215-69D3-45BB-A225-4B66C5325BB3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400" smtClean="0"/>
          </a:p>
        </p:txBody>
      </p:sp>
      <p:sp>
        <p:nvSpPr>
          <p:cNvPr id="5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8208912" cy="4320480"/>
          </a:xfrm>
        </p:spPr>
        <p:txBody>
          <a:bodyPr/>
          <a:lstStyle/>
          <a:p>
            <a:pPr marL="720725" indent="-360363" algn="just">
              <a:defRPr/>
            </a:pPr>
            <a:r>
              <a:rPr lang="ru-RU" sz="2000" dirty="0"/>
              <a:t>Отказ от новых масштабных видов обязательного страхования</a:t>
            </a:r>
          </a:p>
          <a:p>
            <a:pPr marL="720725" indent="-360363" algn="just">
              <a:buFontTx/>
              <a:buNone/>
              <a:defRPr/>
            </a:pPr>
            <a:endParaRPr lang="ru-RU" sz="2000" dirty="0"/>
          </a:p>
          <a:p>
            <a:pPr marL="720725" indent="-360363" algn="just">
              <a:defRPr/>
            </a:pPr>
            <a:r>
              <a:rPr lang="ru-RU" sz="2000" dirty="0"/>
              <a:t>Формализация требований к компаниям, занимающимся социально значимыми видами страхования</a:t>
            </a:r>
            <a:r>
              <a:rPr lang="en-US" sz="2000" dirty="0"/>
              <a:t> (</a:t>
            </a:r>
            <a:r>
              <a:rPr lang="ru-RU" sz="2000" dirty="0"/>
              <a:t>в </a:t>
            </a:r>
            <a:r>
              <a:rPr lang="ru-RU" sz="2000" dirty="0" err="1"/>
              <a:t>т.ч</a:t>
            </a:r>
            <a:r>
              <a:rPr lang="ru-RU" sz="2000" dirty="0"/>
              <a:t>. ОСАГО)</a:t>
            </a:r>
          </a:p>
          <a:p>
            <a:pPr marL="720725" indent="-360363" algn="just">
              <a:buFontTx/>
              <a:buNone/>
              <a:defRPr/>
            </a:pPr>
            <a:endParaRPr lang="ru-RU" sz="2000" dirty="0"/>
          </a:p>
          <a:p>
            <a:pPr marL="720725" indent="-360363" algn="just">
              <a:defRPr/>
            </a:pPr>
            <a:r>
              <a:rPr lang="ru-RU" sz="2000" dirty="0"/>
              <a:t>Постоянный мониторинг влияния инфляции и других факторов на убыточность ОСАГО и своевременная корректировка тарифов по ОСАГО</a:t>
            </a:r>
          </a:p>
          <a:p>
            <a:pPr marL="720725" indent="-360363" algn="just">
              <a:buFontTx/>
              <a:buNone/>
              <a:defRPr/>
            </a:pPr>
            <a:endParaRPr lang="ru-RU" sz="2000" dirty="0"/>
          </a:p>
          <a:p>
            <a:pPr marL="720725" indent="-360363" algn="just">
              <a:defRPr/>
            </a:pPr>
            <a:r>
              <a:rPr lang="ru-RU" sz="2000" dirty="0"/>
              <a:t>Введение налоговых льгот в страховании жизни </a:t>
            </a:r>
          </a:p>
          <a:p>
            <a:pPr marL="720725" indent="-360363" algn="just">
              <a:defRPr/>
            </a:pPr>
            <a:endParaRPr lang="ru-RU" sz="2000" dirty="0"/>
          </a:p>
          <a:p>
            <a:pPr marL="720725" indent="-360363" algn="just">
              <a:defRPr/>
            </a:pPr>
            <a:r>
              <a:rPr lang="ru-RU" sz="2000" dirty="0"/>
              <a:t>Создание правовых основ для инвестиционного страхования жизни</a:t>
            </a:r>
          </a:p>
          <a:p>
            <a:pPr>
              <a:defRPr/>
            </a:pPr>
            <a:endParaRPr lang="ru-RU" sz="2400" dirty="0"/>
          </a:p>
          <a:p>
            <a:pPr marL="0" indent="0">
              <a:buFontTx/>
              <a:buNone/>
              <a:defRPr/>
            </a:pPr>
            <a:endParaRPr lang="ru-RU" sz="2400" dirty="0"/>
          </a:p>
          <a:p>
            <a:pPr marL="0" indent="0">
              <a:buFontTx/>
              <a:buNone/>
              <a:defRPr/>
            </a:pPr>
            <a:endParaRPr lang="ru-RU" sz="2400" dirty="0"/>
          </a:p>
          <a:p>
            <a:pPr marL="0" indent="0">
              <a:buFontTx/>
              <a:buNone/>
              <a:defRPr/>
            </a:pPr>
            <a:endParaRPr lang="ru-RU" sz="2400" dirty="0"/>
          </a:p>
          <a:p>
            <a:pPr>
              <a:defRPr/>
            </a:pPr>
            <a:endParaRPr lang="ru-RU" sz="2400" dirty="0"/>
          </a:p>
          <a:p>
            <a:pPr marL="0" indent="0">
              <a:buFontTx/>
              <a:buNone/>
              <a:defRPr/>
            </a:pPr>
            <a:endParaRPr lang="ru-RU" sz="2400" dirty="0" smtClean="0"/>
          </a:p>
          <a:p>
            <a:pPr marL="0" indent="0">
              <a:buFontTx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0577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827584" y="1340768"/>
            <a:ext cx="8147050" cy="3888978"/>
          </a:xfrm>
        </p:spPr>
        <p:txBody>
          <a:bodyPr/>
          <a:lstStyle/>
          <a:p>
            <a:pPr marL="720725" indent="-360363" algn="just">
              <a:defRPr/>
            </a:pPr>
            <a:r>
              <a:rPr lang="ru-RU" altLang="ru-RU" sz="2000" dirty="0"/>
              <a:t>Содействие созданию крупных национальных перестраховщиков</a:t>
            </a:r>
          </a:p>
          <a:p>
            <a:pPr marL="720725" indent="-360363" algn="just">
              <a:buFontTx/>
              <a:buNone/>
              <a:defRPr/>
            </a:pPr>
            <a:endParaRPr lang="ru-RU" altLang="ru-RU" sz="2000" dirty="0"/>
          </a:p>
          <a:p>
            <a:pPr marL="720725" indent="-360363" algn="just">
              <a:defRPr/>
            </a:pPr>
            <a:r>
              <a:rPr lang="ru-RU" altLang="ru-RU" sz="2000" dirty="0"/>
              <a:t>Интеграция систем ОМС и ДМС</a:t>
            </a:r>
          </a:p>
          <a:p>
            <a:pPr marL="720725" indent="-360363" algn="just">
              <a:buFontTx/>
              <a:buNone/>
              <a:defRPr/>
            </a:pPr>
            <a:endParaRPr lang="ru-RU" altLang="ru-RU" sz="2000" dirty="0"/>
          </a:p>
          <a:p>
            <a:pPr marL="720725" indent="-360363" algn="just">
              <a:defRPr/>
            </a:pPr>
            <a:r>
              <a:rPr lang="ru-RU" altLang="ru-RU" sz="2000" dirty="0"/>
              <a:t>Создание системы нормативов для выявления компаний с финансовыми затруднениями</a:t>
            </a:r>
          </a:p>
          <a:p>
            <a:pPr marL="720725" indent="-360363" algn="just">
              <a:buFontTx/>
              <a:buNone/>
              <a:defRPr/>
            </a:pPr>
            <a:endParaRPr lang="ru-RU" altLang="ru-RU" sz="2000" dirty="0"/>
          </a:p>
          <a:p>
            <a:pPr marL="720725" indent="-360363" algn="just">
              <a:defRPr/>
            </a:pPr>
            <a:r>
              <a:rPr lang="ru-RU" altLang="ru-RU" sz="2000" dirty="0"/>
              <a:t>Модернизация показателя маржи платежеспособности (</a:t>
            </a:r>
            <a:r>
              <a:rPr lang="ru-RU" altLang="ru-RU" sz="2000" dirty="0" err="1"/>
              <a:t>Solvency</a:t>
            </a:r>
            <a:r>
              <a:rPr lang="ru-RU" altLang="ru-RU" sz="2000" dirty="0"/>
              <a:t> 2)</a:t>
            </a:r>
          </a:p>
          <a:p>
            <a:pPr marL="720725" indent="-360363" algn="just">
              <a:buFontTx/>
              <a:buNone/>
              <a:defRPr/>
            </a:pPr>
            <a:endParaRPr lang="ru-RU" altLang="ru-RU" sz="2000" dirty="0"/>
          </a:p>
          <a:p>
            <a:pPr marL="720725" indent="-360363" algn="just">
              <a:defRPr/>
            </a:pPr>
            <a:r>
              <a:rPr lang="ru-RU" altLang="ru-RU" sz="2000" dirty="0"/>
              <a:t>Актуарный аудит и отчеты</a:t>
            </a:r>
          </a:p>
          <a:p>
            <a:pPr marL="0" indent="0" eaLnBrk="1" hangingPunct="1">
              <a:buFontTx/>
              <a:buNone/>
              <a:defRPr/>
            </a:pPr>
            <a:endParaRPr lang="ru-RU" altLang="ru-RU" sz="24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ru-RU" altLang="ru-RU" sz="2400" dirty="0">
              <a:solidFill>
                <a:srgbClr val="00000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ru-RU" altLang="ru-RU" sz="24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ru-RU" altLang="ru-RU" sz="2400" dirty="0">
              <a:solidFill>
                <a:srgbClr val="000000"/>
              </a:solidFill>
            </a:endParaRPr>
          </a:p>
          <a:p>
            <a:pPr eaLnBrk="1" hangingPunct="1">
              <a:defRPr/>
            </a:pPr>
            <a:endParaRPr lang="ru-RU" altLang="ru-RU" sz="2400" dirty="0" smtClean="0">
              <a:solidFill>
                <a:srgbClr val="000000"/>
              </a:solidFill>
            </a:endParaRPr>
          </a:p>
          <a:p>
            <a:pPr>
              <a:defRPr/>
            </a:pPr>
            <a:endParaRPr lang="ru-RU" altLang="ru-RU" dirty="0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1162B0-64AB-4A06-B8EA-C472B1BAA372}" type="slidenum">
              <a:rPr lang="ru-RU" altLang="ru-RU" sz="14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400" smtClean="0"/>
          </a:p>
        </p:txBody>
      </p:sp>
    </p:spTree>
    <p:extLst>
      <p:ext uri="{BB962C8B-B14F-4D97-AF65-F5344CB8AC3E}">
        <p14:creationId xmlns:p14="http://schemas.microsoft.com/office/powerpoint/2010/main" val="39759184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060848"/>
            <a:ext cx="7772400" cy="1470025"/>
          </a:xfrm>
        </p:spPr>
        <p:txBody>
          <a:bodyPr/>
          <a:lstStyle/>
          <a:p>
            <a:r>
              <a:rPr lang="ru-RU" b="0" dirty="0"/>
              <a:t>Рынок управления активами</a:t>
            </a:r>
          </a:p>
        </p:txBody>
      </p:sp>
    </p:spTree>
    <p:extLst>
      <p:ext uri="{BB962C8B-B14F-4D97-AF65-F5344CB8AC3E}">
        <p14:creationId xmlns:p14="http://schemas.microsoft.com/office/powerpoint/2010/main" val="40779109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D0B3C4-826D-4293-8231-BF2C387FC491}" type="slidenum">
              <a:rPr lang="ru-RU" altLang="ru-RU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1400" smtClean="0">
              <a:solidFill>
                <a:srgbClr val="000000"/>
              </a:solidFill>
            </a:endParaRPr>
          </a:p>
        </p:txBody>
      </p:sp>
      <p:sp>
        <p:nvSpPr>
          <p:cNvPr id="14339" name="Прямоугольник 1"/>
          <p:cNvSpPr>
            <a:spLocks noChangeArrowheads="1"/>
          </p:cNvSpPr>
          <p:nvPr/>
        </p:nvSpPr>
        <p:spPr bwMode="auto">
          <a:xfrm>
            <a:off x="1063557" y="764704"/>
            <a:ext cx="7488237" cy="571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720725" indent="-360363" algn="just" fontAlgn="base">
              <a:spcAft>
                <a:spcPct val="0"/>
              </a:spcAft>
              <a:defRPr/>
            </a:pPr>
            <a:r>
              <a:rPr lang="ru-RU" altLang="ru-RU" sz="1800" dirty="0">
                <a:latin typeface="+mn-lt"/>
              </a:rPr>
              <a:t>Передача </a:t>
            </a:r>
            <a:r>
              <a:rPr lang="ru-RU" altLang="ru-RU" sz="1800" dirty="0" err="1">
                <a:latin typeface="+mn-lt"/>
              </a:rPr>
              <a:t>спецдепозитарию</a:t>
            </a:r>
            <a:r>
              <a:rPr lang="ru-RU" altLang="ru-RU" sz="1800" dirty="0">
                <a:latin typeface="+mn-lt"/>
              </a:rPr>
              <a:t> функции по формированию бухгалтерской отчетности и отчетности для регуляторов и клиентов позволит УК сконцентрироваться на качестве управления активами и снизить издержки.</a:t>
            </a:r>
          </a:p>
          <a:p>
            <a:pPr marL="720725" indent="-360363" algn="just" fontAlgn="base">
              <a:spcAft>
                <a:spcPct val="0"/>
              </a:spcAft>
              <a:defRPr/>
            </a:pPr>
            <a:endParaRPr lang="ru-RU" altLang="ru-RU" sz="1800" dirty="0">
              <a:latin typeface="+mn-lt"/>
            </a:endParaRPr>
          </a:p>
          <a:p>
            <a:pPr marL="720725" indent="-360363" algn="just" fontAlgn="base">
              <a:spcAft>
                <a:spcPct val="0"/>
              </a:spcAft>
              <a:defRPr/>
            </a:pPr>
            <a:r>
              <a:rPr lang="ru-RU" altLang="ru-RU" sz="1800" dirty="0">
                <a:latin typeface="+mn-lt"/>
              </a:rPr>
              <a:t>Целесообразно развивать институт агентов для целей передачи им функций по ведению счетов. При этом должна быть создана система требований к агентам для допуска к работе на рынке ДУ.</a:t>
            </a:r>
          </a:p>
          <a:p>
            <a:pPr marL="720725" indent="-360363" algn="just" fontAlgn="base">
              <a:spcAft>
                <a:spcPct val="0"/>
              </a:spcAft>
              <a:defRPr/>
            </a:pPr>
            <a:endParaRPr lang="ru-RU" altLang="ru-RU" sz="1800" dirty="0">
              <a:latin typeface="+mn-lt"/>
            </a:endParaRPr>
          </a:p>
          <a:p>
            <a:pPr marL="720725" indent="-360363" algn="just" fontAlgn="base">
              <a:spcAft>
                <a:spcPct val="0"/>
              </a:spcAft>
              <a:defRPr/>
            </a:pPr>
            <a:r>
              <a:rPr lang="ru-RU" altLang="ru-RU" sz="1800" dirty="0">
                <a:latin typeface="+mn-lt"/>
              </a:rPr>
              <a:t>Законодательное закрепление возможностей дистанционной продажи паев (без заключения договора с УК) позволит повысить доступность услуг УК, что актуально для регионов.</a:t>
            </a:r>
          </a:p>
          <a:p>
            <a:pPr marL="720725" indent="-360363" algn="just" fontAlgn="base">
              <a:spcAft>
                <a:spcPct val="0"/>
              </a:spcAft>
              <a:defRPr/>
            </a:pPr>
            <a:endParaRPr lang="ru-RU" altLang="ru-RU" sz="1800" dirty="0">
              <a:latin typeface="+mn-lt"/>
            </a:endParaRPr>
          </a:p>
          <a:p>
            <a:pPr marL="720725" indent="-360363" algn="just" fontAlgn="base">
              <a:spcAft>
                <a:spcPct val="0"/>
              </a:spcAft>
              <a:defRPr/>
            </a:pPr>
            <a:r>
              <a:rPr lang="ru-RU" altLang="ru-RU" sz="1800" dirty="0">
                <a:latin typeface="+mn-lt"/>
              </a:rPr>
              <a:t>Не все инструменты, доступные на сегодняшний день только </a:t>
            </a:r>
            <a:r>
              <a:rPr lang="ru-RU" altLang="ru-RU" sz="1800" dirty="0" err="1">
                <a:latin typeface="+mn-lt"/>
              </a:rPr>
              <a:t>квалинвесторам</a:t>
            </a:r>
            <a:r>
              <a:rPr lang="ru-RU" altLang="ru-RU" sz="1800" dirty="0">
                <a:latin typeface="+mn-lt"/>
              </a:rPr>
              <a:t>, должны иметь такие ограничения. Например, доступ к еврооблигациям могут иметь все инвесторы.</a:t>
            </a:r>
          </a:p>
          <a:p>
            <a:pPr>
              <a:spcBef>
                <a:spcPct val="0"/>
              </a:spcBef>
            </a:pPr>
            <a:endParaRPr lang="ru-RU" altLang="ru-RU" sz="2000" dirty="0"/>
          </a:p>
        </p:txBody>
      </p:sp>
    </p:spTree>
    <p:extLst>
      <p:ext uri="{BB962C8B-B14F-4D97-AF65-F5344CB8AC3E}">
        <p14:creationId xmlns:p14="http://schemas.microsoft.com/office/powerpoint/2010/main" val="2406596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060848"/>
            <a:ext cx="7772400" cy="1470025"/>
          </a:xfrm>
        </p:spPr>
        <p:txBody>
          <a:bodyPr/>
          <a:lstStyle/>
          <a:p>
            <a:r>
              <a:rPr lang="ru-RU" b="0" dirty="0"/>
              <a:t>Пенсионный рынок</a:t>
            </a:r>
          </a:p>
        </p:txBody>
      </p:sp>
    </p:spTree>
    <p:extLst>
      <p:ext uri="{BB962C8B-B14F-4D97-AF65-F5344CB8AC3E}">
        <p14:creationId xmlns:p14="http://schemas.microsoft.com/office/powerpoint/2010/main" val="2179836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ED0B3C4-826D-4293-8231-BF2C387FC491}" type="slidenum">
              <a:rPr lang="ru-RU" altLang="ru-RU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1400" smtClean="0">
              <a:solidFill>
                <a:srgbClr val="000000"/>
              </a:solidFill>
            </a:endParaRPr>
          </a:p>
        </p:txBody>
      </p:sp>
      <p:sp>
        <p:nvSpPr>
          <p:cNvPr id="14339" name="Прямоугольник 1"/>
          <p:cNvSpPr>
            <a:spLocks noChangeArrowheads="1"/>
          </p:cNvSpPr>
          <p:nvPr/>
        </p:nvSpPr>
        <p:spPr bwMode="auto">
          <a:xfrm>
            <a:off x="1055516" y="980727"/>
            <a:ext cx="7488237" cy="5503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720725" indent="-360363" algn="just" fontAlgn="base">
              <a:spcAft>
                <a:spcPct val="0"/>
              </a:spcAft>
              <a:defRPr/>
            </a:pPr>
            <a:r>
              <a:rPr lang="ru-RU" altLang="ru-RU" sz="1800" dirty="0">
                <a:latin typeface="+mn-lt"/>
              </a:rPr>
              <a:t>Практика перевода средств пенсионных накоплений в распределительную часть пенсионной системы должна быть прекращена.</a:t>
            </a:r>
          </a:p>
          <a:p>
            <a:pPr marL="720725" indent="-360363" algn="just" fontAlgn="base">
              <a:spcAft>
                <a:spcPct val="0"/>
              </a:spcAft>
              <a:defRPr/>
            </a:pPr>
            <a:endParaRPr lang="ru-RU" altLang="ru-RU" sz="1800" dirty="0">
              <a:latin typeface="+mn-lt"/>
            </a:endParaRPr>
          </a:p>
          <a:p>
            <a:pPr marL="720725" indent="-360363" algn="just" fontAlgn="base">
              <a:spcAft>
                <a:spcPct val="0"/>
              </a:spcAft>
              <a:defRPr/>
            </a:pPr>
            <a:r>
              <a:rPr lang="ru-RU" altLang="ru-RU" sz="1800" dirty="0">
                <a:latin typeface="+mn-lt"/>
              </a:rPr>
              <a:t>Для повышения надежности НПФ запуск гарантийной системы на рынке должен сопровождаться внедрением </a:t>
            </a:r>
            <a:r>
              <a:rPr lang="ru-RU" altLang="ru-RU" sz="1800" dirty="0" err="1">
                <a:latin typeface="+mn-lt"/>
              </a:rPr>
              <a:t>пруденциального</a:t>
            </a:r>
            <a:r>
              <a:rPr lang="ru-RU" altLang="ru-RU" sz="1800" dirty="0">
                <a:latin typeface="+mn-lt"/>
              </a:rPr>
              <a:t> надзора за фондами</a:t>
            </a:r>
          </a:p>
          <a:p>
            <a:pPr marL="720725" indent="-360363" algn="just" fontAlgn="base">
              <a:spcAft>
                <a:spcPct val="0"/>
              </a:spcAft>
              <a:defRPr/>
            </a:pPr>
            <a:endParaRPr lang="ru-RU" altLang="ru-RU" sz="1800" dirty="0">
              <a:latin typeface="+mn-lt"/>
            </a:endParaRPr>
          </a:p>
          <a:p>
            <a:pPr marL="720725" indent="-360363" algn="just" fontAlgn="base">
              <a:spcAft>
                <a:spcPct val="0"/>
              </a:spcAft>
              <a:defRPr/>
            </a:pPr>
            <a:r>
              <a:rPr lang="ru-RU" altLang="ru-RU" sz="1800" dirty="0">
                <a:latin typeface="+mn-lt"/>
              </a:rPr>
              <a:t>Необходимо предоставить фондам возможность действовать с учетом срочности их обязательств, инвестировать пенсионные накопления в долгосрочные проекты.</a:t>
            </a:r>
          </a:p>
          <a:p>
            <a:pPr marL="720725" indent="-360363" algn="just" fontAlgn="base">
              <a:spcAft>
                <a:spcPct val="0"/>
              </a:spcAft>
              <a:defRPr/>
            </a:pPr>
            <a:endParaRPr lang="ru-RU" altLang="ru-RU" sz="1800" dirty="0">
              <a:latin typeface="+mn-lt"/>
            </a:endParaRPr>
          </a:p>
          <a:p>
            <a:pPr marL="720725" indent="-360363" algn="just" fontAlgn="base">
              <a:spcAft>
                <a:spcPct val="0"/>
              </a:spcAft>
              <a:defRPr/>
            </a:pPr>
            <a:r>
              <a:rPr lang="ru-RU" altLang="ru-RU" sz="1800" dirty="0">
                <a:latin typeface="+mn-lt"/>
              </a:rPr>
              <a:t>Более активное применение рейтингов кредитоспособности эмитентов от аккредитованных ЦБ рейтинговых агентств в регулировании инвестиций УК и НПФ в облигации.</a:t>
            </a:r>
          </a:p>
          <a:p>
            <a:pPr>
              <a:spcBef>
                <a:spcPct val="0"/>
              </a:spcBef>
            </a:pPr>
            <a:endParaRPr lang="ru-RU" altLang="ru-RU" sz="2000" dirty="0"/>
          </a:p>
          <a:p>
            <a:pPr>
              <a:spcBef>
                <a:spcPct val="0"/>
              </a:spcBef>
            </a:pPr>
            <a:endParaRPr lang="ru-RU" altLang="ru-RU" sz="2000" dirty="0" smtClean="0"/>
          </a:p>
          <a:p>
            <a:pPr>
              <a:spcBef>
                <a:spcPct val="0"/>
              </a:spcBef>
            </a:pPr>
            <a:endParaRPr lang="ru-RU" alt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03444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Заголовок 1"/>
          <p:cNvSpPr>
            <a:spLocks noGrp="1"/>
          </p:cNvSpPr>
          <p:nvPr>
            <p:ph type="title"/>
          </p:nvPr>
        </p:nvSpPr>
        <p:spPr>
          <a:xfrm>
            <a:off x="1258888" y="2781300"/>
            <a:ext cx="7489825" cy="652463"/>
          </a:xfrm>
        </p:spPr>
        <p:txBody>
          <a:bodyPr/>
          <a:lstStyle/>
          <a:p>
            <a:pPr eaLnBrk="1" hangingPunct="1"/>
            <a:r>
              <a:rPr lang="ru-RU" altLang="ru-RU" b="0" smtClean="0"/>
              <a:t>Спасибо за внимание!</a:t>
            </a:r>
          </a:p>
        </p:txBody>
      </p:sp>
      <p:sp>
        <p:nvSpPr>
          <p:cNvPr id="119811" name="Прямоугольник 2"/>
          <p:cNvSpPr>
            <a:spLocks noChangeArrowheads="1"/>
          </p:cNvSpPr>
          <p:nvPr/>
        </p:nvSpPr>
        <p:spPr bwMode="auto">
          <a:xfrm>
            <a:off x="3995738" y="4221088"/>
            <a:ext cx="4643437" cy="186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/>
              <a:t>Дмитрий Гришанков,</a:t>
            </a:r>
            <a:endParaRPr lang="ru-RU" altLang="ru-RU" sz="18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/>
              <a:t>Председатель правления</a:t>
            </a:r>
            <a:endParaRPr lang="ru-RU" altLang="ru-RU" sz="1800" dirty="0" smtClean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ru-RU" altLang="ru-RU" sz="1800" dirty="0" smtClean="0"/>
              <a:t>Рейтинговое агентство «</a:t>
            </a:r>
            <a:r>
              <a:rPr lang="ru-RU" altLang="ru-RU" sz="1800" dirty="0"/>
              <a:t>Эксперт РА»</a:t>
            </a:r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ru-RU" sz="1800" dirty="0" smtClean="0">
                <a:hlinkClick r:id="rId2"/>
              </a:rPr>
              <a:t>Grishankov@raexpert.ru</a:t>
            </a:r>
            <a:endParaRPr lang="en-US" altLang="ru-RU" sz="18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 dirty="0"/>
          </a:p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ru-RU" sz="1800" dirty="0"/>
              <a:t>(495) </a:t>
            </a:r>
            <a:r>
              <a:rPr lang="en-US" altLang="ru-RU" sz="1800" dirty="0" smtClean="0"/>
              <a:t>225-34-44</a:t>
            </a:r>
            <a:endParaRPr lang="ru-RU" altLang="ru-RU" sz="1800" dirty="0"/>
          </a:p>
        </p:txBody>
      </p:sp>
      <p:sp>
        <p:nvSpPr>
          <p:cNvPr id="25604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2C5C5A-2338-4D57-B930-624AB26C8D6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ru-RU" dirty="0" smtClean="0"/>
          </a:p>
        </p:txBody>
      </p:sp>
      <p:sp>
        <p:nvSpPr>
          <p:cNvPr id="119813" name="Прямоугольник 3"/>
          <p:cNvSpPr>
            <a:spLocks noChangeArrowheads="1"/>
          </p:cNvSpPr>
          <p:nvPr/>
        </p:nvSpPr>
        <p:spPr bwMode="auto">
          <a:xfrm>
            <a:off x="2916238" y="4292600"/>
            <a:ext cx="5862637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243237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Финансовая </a:t>
            </a:r>
            <a:r>
              <a:rPr lang="ru-RU" dirty="0" smtClean="0"/>
              <a:t>система предназначена для: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4"/>
            <a:ext cx="7643812" cy="4525963"/>
          </a:xfrm>
        </p:spPr>
        <p:txBody>
          <a:bodyPr/>
          <a:lstStyle/>
          <a:p>
            <a:r>
              <a:rPr lang="ru-RU" dirty="0" smtClean="0"/>
              <a:t>Поддержания экономического роста</a:t>
            </a:r>
          </a:p>
          <a:p>
            <a:r>
              <a:rPr lang="ru-RU" dirty="0" smtClean="0"/>
              <a:t>Содействия социальной стабильности</a:t>
            </a:r>
          </a:p>
          <a:p>
            <a:r>
              <a:rPr lang="ru-RU" dirty="0" smtClean="0"/>
              <a:t>Обеспечения суверенитета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831C-D32A-4AB1-A7BF-22D05BB4E75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Российская финансовая система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Не соответствует масштабам страны и ее амбициозным целям </a:t>
            </a:r>
          </a:p>
          <a:p>
            <a:r>
              <a:rPr lang="ru-RU" dirty="0" smtClean="0"/>
              <a:t>Не пропорциональна. Фактически это банковская система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0831C-D32A-4AB1-A7BF-22D05BB4E75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393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043608" y="692696"/>
            <a:ext cx="7776864" cy="4464496"/>
          </a:xfrm>
        </p:spPr>
        <p:txBody>
          <a:bodyPr/>
          <a:lstStyle/>
          <a:p>
            <a:pPr marL="457200" lvl="1" indent="0" algn="just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Ключевые проблемы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развития:</a:t>
            </a:r>
            <a:endParaRPr lang="ru-RU" sz="3200" b="1" dirty="0" smtClean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endParaRPr lang="ru-RU" sz="2000" dirty="0" smtClean="0">
              <a:solidFill>
                <a:srgbClr val="FF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Низкий </a:t>
            </a:r>
            <a:r>
              <a:rPr lang="ru-RU" sz="2000" dirty="0"/>
              <a:t>уровень капитализации экономики </a:t>
            </a:r>
            <a:r>
              <a:rPr lang="ru-RU" sz="2000" dirty="0" smtClean="0"/>
              <a:t>(значительная </a:t>
            </a:r>
            <a:r>
              <a:rPr lang="ru-RU" sz="2000" dirty="0"/>
              <a:t>часть </a:t>
            </a:r>
            <a:r>
              <a:rPr lang="ru-RU" sz="2000" dirty="0" smtClean="0"/>
              <a:t>активов </a:t>
            </a:r>
            <a:r>
              <a:rPr lang="ru-RU" sz="2000" dirty="0"/>
              <a:t>не имеет адекватной оценки и </a:t>
            </a:r>
            <a:r>
              <a:rPr lang="ru-RU" sz="2000" dirty="0" smtClean="0"/>
              <a:t>не </a:t>
            </a:r>
            <a:r>
              <a:rPr lang="ru-RU" sz="2000" dirty="0"/>
              <a:t>может выступать в качестве капитала в финансовой </a:t>
            </a:r>
            <a:r>
              <a:rPr lang="ru-RU" sz="2000" dirty="0" smtClean="0"/>
              <a:t>системе)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ru-RU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Аутсорсинг </a:t>
            </a:r>
            <a:r>
              <a:rPr lang="ru-RU" sz="2000" dirty="0"/>
              <a:t>финансовой </a:t>
            </a:r>
            <a:r>
              <a:rPr lang="ru-RU" sz="2000" dirty="0" smtClean="0"/>
              <a:t>инфраструктуры («заимствованные» деловые правила и стандарты; зависимость от международных систем проведения платежей и обмена </a:t>
            </a:r>
            <a:r>
              <a:rPr lang="ru-RU" sz="2000" dirty="0" smtClean="0"/>
              <a:t>данными и т.д.)</a:t>
            </a:r>
            <a:endParaRPr lang="ru-RU" sz="2000" dirty="0" smtClean="0"/>
          </a:p>
          <a:p>
            <a:pPr marL="457200" lvl="1" indent="0" algn="just">
              <a:buNone/>
            </a:pPr>
            <a:r>
              <a:rPr lang="ru-RU" sz="2000" dirty="0" smtClean="0"/>
              <a:t> </a:t>
            </a:r>
            <a:endParaRPr lang="ru-RU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Низкая </a:t>
            </a:r>
            <a:r>
              <a:rPr lang="ru-RU" sz="2000" dirty="0"/>
              <a:t>доля сбережений, аккумулируемых национальной финансовой </a:t>
            </a:r>
            <a:r>
              <a:rPr lang="ru-RU" sz="2000" dirty="0" smtClean="0"/>
              <a:t>системой </a:t>
            </a:r>
            <a:r>
              <a:rPr lang="ru-RU" sz="2000" dirty="0"/>
              <a:t>(значительный </a:t>
            </a:r>
            <a:r>
              <a:rPr lang="ru-RU" sz="2000" dirty="0" smtClean="0"/>
              <a:t>объем </a:t>
            </a:r>
            <a:r>
              <a:rPr lang="ru-RU" sz="2000" dirty="0"/>
              <a:t>сбережений </a:t>
            </a:r>
            <a:r>
              <a:rPr lang="ru-RU" sz="2000" dirty="0" smtClean="0"/>
              <a:t>проходит вне </a:t>
            </a:r>
            <a:r>
              <a:rPr lang="ru-RU" sz="2000" dirty="0"/>
              <a:t>финансовой системы)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24CAA-85FF-4B51-92F7-DB209C4B11E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076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060848"/>
            <a:ext cx="7772400" cy="1470025"/>
          </a:xfrm>
        </p:spPr>
        <p:txBody>
          <a:bodyPr/>
          <a:lstStyle/>
          <a:p>
            <a:r>
              <a:rPr lang="ru-RU" b="0" dirty="0" smtClean="0"/>
              <a:t>Банковский сектор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6428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043608" y="980728"/>
            <a:ext cx="7776864" cy="4104456"/>
          </a:xfrm>
        </p:spPr>
        <p:txBody>
          <a:bodyPr/>
          <a:lstStyle/>
          <a:p>
            <a:pPr lvl="1" algn="just"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Долгосрочное рефинансирование кредитов, предоставленных компаниям из приоритетных отраслей</a:t>
            </a:r>
          </a:p>
          <a:p>
            <a:pPr marL="457200" lvl="1" indent="0" algn="just">
              <a:buNone/>
            </a:pPr>
            <a:endParaRPr lang="ru-RU" sz="20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Развитие внутреннего рынка </a:t>
            </a:r>
            <a:r>
              <a:rPr lang="ru-RU" sz="2000" dirty="0" err="1" smtClean="0"/>
              <a:t>секьюритизации</a:t>
            </a:r>
            <a:r>
              <a:rPr lang="ru-RU" sz="2000" dirty="0" smtClean="0"/>
              <a:t> ипотечных и </a:t>
            </a:r>
            <a:r>
              <a:rPr lang="ru-RU" sz="2000" dirty="0" err="1" smtClean="0"/>
              <a:t>неипотечных</a:t>
            </a:r>
            <a:r>
              <a:rPr lang="ru-RU" sz="2000" dirty="0" smtClean="0"/>
              <a:t> активов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000" dirty="0" smtClean="0"/>
              <a:t>Развитие банковской инфраструктуры (платежная система, обмен информацией, рейтинги), альтернативной базирующей в странах ЕС и США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ru-RU" sz="20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2000" dirty="0"/>
              <a:t>Расширение спектра </a:t>
            </a:r>
            <a:r>
              <a:rPr lang="ru-RU" sz="2000" dirty="0" err="1"/>
              <a:t>малорискованных</a:t>
            </a:r>
            <a:r>
              <a:rPr lang="ru-RU" sz="2000" dirty="0"/>
              <a:t> инвестиционных инструментов для физических лиц и </a:t>
            </a:r>
            <a:r>
              <a:rPr lang="ru-RU" sz="2000" dirty="0" err="1" smtClean="0"/>
              <a:t>деоффшоризация</a:t>
            </a:r>
            <a:r>
              <a:rPr lang="ru-RU" sz="2000" dirty="0" smtClean="0"/>
              <a:t> накоплений российских компаний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24CAA-85FF-4B51-92F7-DB209C4B11E1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939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971600" y="1340768"/>
            <a:ext cx="7992888" cy="4392488"/>
          </a:xfrm>
        </p:spPr>
        <p:txBody>
          <a:bodyPr/>
          <a:lstStyle/>
          <a:p>
            <a:pPr marL="720725" lvl="1" indent="-360363" algn="just">
              <a:buFont typeface="Arial" panose="020B0604020202020204" pitchFamily="34" charset="0"/>
              <a:buChar char="•"/>
              <a:defRPr/>
            </a:pPr>
            <a:r>
              <a:rPr lang="ru-RU" altLang="ru-RU" sz="2000" dirty="0"/>
              <a:t>Расширение поддержки кредитования МСБ, в том числе через гарантийные механизмы</a:t>
            </a:r>
          </a:p>
          <a:p>
            <a:pPr marL="720725" lvl="1" indent="-360363" algn="just">
              <a:buNone/>
              <a:defRPr/>
            </a:pPr>
            <a:r>
              <a:rPr lang="ru-RU" altLang="ru-RU" sz="2000" dirty="0"/>
              <a:t>    </a:t>
            </a:r>
          </a:p>
          <a:p>
            <a:pPr marL="720725" lvl="1" indent="-360363" algn="just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Введение повышенных требований к деятельности системно значимых банков для ограничения экспансии крупных игроков</a:t>
            </a:r>
          </a:p>
          <a:p>
            <a:pPr marL="720725" lvl="1" indent="-360363" algn="just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720725" lvl="1" indent="-360363" algn="just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Модернизация залогового законодательства и ускорение судебных разбирательств с заемщиками</a:t>
            </a:r>
          </a:p>
          <a:p>
            <a:pPr marL="720725" lvl="1" indent="-360363" algn="just">
              <a:buFont typeface="Arial" panose="020B0604020202020204" pitchFamily="34" charset="0"/>
              <a:buChar char="•"/>
              <a:defRPr/>
            </a:pPr>
            <a:endParaRPr lang="ru-RU" sz="2000" dirty="0"/>
          </a:p>
          <a:p>
            <a:pPr marL="720725" lvl="1" indent="-360363" algn="just">
              <a:buFont typeface="Arial" panose="020B0604020202020204" pitchFamily="34" charset="0"/>
              <a:buChar char="•"/>
              <a:defRPr/>
            </a:pPr>
            <a:r>
              <a:rPr lang="ru-RU" sz="2000" dirty="0"/>
              <a:t>Повышение эффективности консолидированного банковского надзора</a:t>
            </a:r>
            <a:endParaRPr lang="ru-RU" altLang="ru-RU" sz="20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24CAA-85FF-4B51-92F7-DB209C4B11E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2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2060848"/>
            <a:ext cx="7772400" cy="1470025"/>
          </a:xfrm>
        </p:spPr>
        <p:txBody>
          <a:bodyPr/>
          <a:lstStyle/>
          <a:p>
            <a:r>
              <a:rPr lang="ru-RU" b="0" dirty="0" smtClean="0"/>
              <a:t>Микрофинансирование</a:t>
            </a: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345119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187624" y="836712"/>
            <a:ext cx="7643812" cy="4032448"/>
          </a:xfrm>
        </p:spPr>
        <p:txBody>
          <a:bodyPr/>
          <a:lstStyle/>
          <a:p>
            <a:pPr algn="just">
              <a:defRPr/>
            </a:pPr>
            <a:r>
              <a:rPr lang="ru-RU" sz="2000" dirty="0" smtClean="0"/>
              <a:t>Переход МФО на предоставление отчетности регулятору в электронном виде</a:t>
            </a:r>
          </a:p>
          <a:p>
            <a:pPr marL="0" indent="0" algn="just">
              <a:buNone/>
              <a:defRPr/>
            </a:pPr>
            <a:endParaRPr lang="ru-RU" sz="2000" dirty="0" smtClean="0"/>
          </a:p>
          <a:p>
            <a:pPr algn="just">
              <a:defRPr/>
            </a:pPr>
            <a:r>
              <a:rPr lang="ru-RU" sz="2000" dirty="0" smtClean="0"/>
              <a:t>Повышение доли МФО, раскрывающих на своем сайте либо сайте Банка России минимальный набор информации о бизнесе</a:t>
            </a:r>
          </a:p>
          <a:p>
            <a:pPr marL="0" indent="0" algn="just">
              <a:buNone/>
              <a:defRPr/>
            </a:pPr>
            <a:r>
              <a:rPr lang="ru-RU" sz="2000" dirty="0" smtClean="0"/>
              <a:t> </a:t>
            </a:r>
          </a:p>
          <a:p>
            <a:pPr algn="just"/>
            <a:r>
              <a:rPr lang="ru-RU" sz="2000" dirty="0" smtClean="0"/>
              <a:t>Внедрение для МФО стандартов </a:t>
            </a:r>
            <a:r>
              <a:rPr lang="ru-RU" sz="2000" dirty="0"/>
              <a:t>по управлению кредитными и операционными </a:t>
            </a:r>
            <a:r>
              <a:rPr lang="ru-RU" sz="2000" dirty="0" smtClean="0"/>
              <a:t>рисками</a:t>
            </a:r>
          </a:p>
          <a:p>
            <a:pPr algn="just"/>
            <a:endParaRPr lang="ru-RU" sz="2000" dirty="0"/>
          </a:p>
          <a:p>
            <a:pPr lvl="0" algn="just"/>
            <a:r>
              <a:rPr lang="ru-RU" sz="2000" dirty="0" smtClean="0"/>
              <a:t>Предоставление регулятивных преференций МФО с высокой долей займов бизнесу</a:t>
            </a:r>
          </a:p>
          <a:p>
            <a:pPr marL="0" lvl="0" indent="0" algn="just">
              <a:buNone/>
            </a:pPr>
            <a:endParaRPr lang="ru-RU" sz="2000" dirty="0" smtClean="0"/>
          </a:p>
          <a:p>
            <a:pPr algn="just"/>
            <a:r>
              <a:rPr lang="ru-RU" sz="2000" dirty="0" smtClean="0"/>
              <a:t>Распространение </a:t>
            </a:r>
            <a:r>
              <a:rPr lang="ru-RU" sz="2000" dirty="0"/>
              <a:t>поручительств гарантийных фондов на </a:t>
            </a:r>
            <a:r>
              <a:rPr lang="ru-RU" sz="2000" dirty="0" err="1"/>
              <a:t>микрозаймы</a:t>
            </a:r>
            <a:r>
              <a:rPr lang="ru-RU" sz="2000" dirty="0"/>
              <a:t> </a:t>
            </a:r>
            <a:r>
              <a:rPr lang="ru-RU" sz="2000" dirty="0" smtClean="0"/>
              <a:t>бизнесу и увеличение лимитов МСП Банка для МФО</a:t>
            </a:r>
            <a:endParaRPr lang="ru-RU" sz="2000" dirty="0"/>
          </a:p>
          <a:p>
            <a:pPr lvl="0" algn="just"/>
            <a:endParaRPr lang="ru-RU" sz="1800" dirty="0"/>
          </a:p>
          <a:p>
            <a:pPr marL="0" indent="0">
              <a:buFontTx/>
              <a:buNone/>
              <a:defRPr/>
            </a:pPr>
            <a:endParaRPr lang="ru-RU" altLang="ru-RU" sz="2500" dirty="0" smtClean="0"/>
          </a:p>
          <a:p>
            <a:pPr marL="0" indent="0" algn="ctr">
              <a:buFontTx/>
              <a:buNone/>
              <a:defRPr/>
            </a:pPr>
            <a:r>
              <a:rPr lang="ru-RU" altLang="ru-RU" dirty="0" smtClean="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24CAA-85FF-4B51-92F7-DB209C4B11E1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68351"/>
      </p:ext>
    </p:extLst>
  </p:cSld>
  <p:clrMapOvr>
    <a:masterClrMapping/>
  </p:clrMapOvr>
</p:sld>
</file>

<file path=ppt/theme/theme1.xml><?xml version="1.0" encoding="utf-8"?>
<a:theme xmlns:a="http://schemas.openxmlformats.org/drawingml/2006/main" name="эра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эра</Template>
  <TotalTime>8583</TotalTime>
  <Words>563</Words>
  <Application>Microsoft Office PowerPoint</Application>
  <PresentationFormat>Экран (4:3)</PresentationFormat>
  <Paragraphs>116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эра</vt:lpstr>
      <vt:lpstr>Стратегия развития финансового рынка:  ключевые задачи</vt:lpstr>
      <vt:lpstr>Финансовая система предназначена для: </vt:lpstr>
      <vt:lpstr>Российская финансовая система</vt:lpstr>
      <vt:lpstr>Презентация PowerPoint</vt:lpstr>
      <vt:lpstr>Банковский сектор</vt:lpstr>
      <vt:lpstr>Презентация PowerPoint</vt:lpstr>
      <vt:lpstr>Презентация PowerPoint</vt:lpstr>
      <vt:lpstr>Микрофинансирование</vt:lpstr>
      <vt:lpstr>Презентация PowerPoint</vt:lpstr>
      <vt:lpstr>Страховой рынок</vt:lpstr>
      <vt:lpstr>Презентация PowerPoint</vt:lpstr>
      <vt:lpstr>Презентация PowerPoint</vt:lpstr>
      <vt:lpstr>Рынок управления активами</vt:lpstr>
      <vt:lpstr>Презентация PowerPoint</vt:lpstr>
      <vt:lpstr>Пенсионный рынок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Российский рынок факторинга: госзаказ как стимул</dc:title>
  <dc:creator>Тетерин Владимир</dc:creator>
  <cp:lastModifiedBy>Гришанков Дмитрий</cp:lastModifiedBy>
  <cp:revision>473</cp:revision>
  <cp:lastPrinted>2014-06-17T14:12:52Z</cp:lastPrinted>
  <dcterms:created xsi:type="dcterms:W3CDTF">2013-11-09T12:08:18Z</dcterms:created>
  <dcterms:modified xsi:type="dcterms:W3CDTF">2014-09-04T05:19:05Z</dcterms:modified>
</cp:coreProperties>
</file>