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3"/>
  </p:notesMasterIdLst>
  <p:sldIdLst>
    <p:sldId id="294" r:id="rId2"/>
    <p:sldId id="317" r:id="rId3"/>
    <p:sldId id="318" r:id="rId4"/>
    <p:sldId id="316" r:id="rId5"/>
    <p:sldId id="315" r:id="rId6"/>
    <p:sldId id="308" r:id="rId7"/>
    <p:sldId id="312" r:id="rId8"/>
    <p:sldId id="313" r:id="rId9"/>
    <p:sldId id="319" r:id="rId10"/>
    <p:sldId id="314" r:id="rId11"/>
    <p:sldId id="311" r:id="rId12"/>
  </p:sldIdLst>
  <p:sldSz cx="9144000" cy="6858000" type="screen4x3"/>
  <p:notesSz cx="6794500" cy="9906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Narrow" pitchFamily="34" charset="0"/>
      <p:regular r:id="rId18"/>
      <p:bold r:id="rId19"/>
      <p:italic r:id="rId20"/>
      <p:boldItalic r:id="rId21"/>
    </p:embeddedFont>
    <p:embeddedFont>
      <p:font typeface="Corbel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b" initials="ps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E8EFF4"/>
    <a:srgbClr val="D0D8C4"/>
    <a:srgbClr val="6699FF"/>
    <a:srgbClr val="4F81BD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0678" autoAdjust="0"/>
  </p:normalViewPr>
  <p:slideViewPr>
    <p:cSldViewPr>
      <p:cViewPr varScale="1">
        <p:scale>
          <a:sx n="85" d="100"/>
          <a:sy n="85" d="100"/>
        </p:scale>
        <p:origin x="-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E4ED-A32E-44E7-9BFC-64003F8BDA7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1B75-58C7-4086-B1EA-2CBD08105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1000" indent="-211000"/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9713-4C36-4868-98DB-F650B6DA36F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214" y="44624"/>
            <a:ext cx="2025194" cy="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27"/>
          <p:cNvGrpSpPr/>
          <p:nvPr/>
        </p:nvGrpSpPr>
        <p:grpSpPr>
          <a:xfrm>
            <a:off x="8316416" y="-27384"/>
            <a:ext cx="891993" cy="6917879"/>
            <a:chOff x="8295636" y="-289"/>
            <a:chExt cx="891993" cy="6917879"/>
          </a:xfrm>
        </p:grpSpPr>
        <p:sp>
          <p:nvSpPr>
            <p:cNvPr id="29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755576" y="2009248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pc="-3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Откуда деньги </a:t>
            </a:r>
          </a:p>
          <a:p>
            <a:r>
              <a:rPr lang="ru-RU" sz="6600" b="1" spc="-3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для М2?</a:t>
            </a:r>
            <a:endParaRPr lang="ru-RU" sz="6600" b="1" spc="-3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365104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+mj-lt"/>
              </a:rPr>
              <a:t>Февраль 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2015 г.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Прямая со стрелкой 107"/>
          <p:cNvCxnSpPr/>
          <p:nvPr/>
        </p:nvCxnSpPr>
        <p:spPr>
          <a:xfrm rot="10800000">
            <a:off x="2000232" y="2428868"/>
            <a:ext cx="4357718" cy="150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0800000">
            <a:off x="3571868" y="3054040"/>
            <a:ext cx="2786082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420159"/>
            <a:ext cx="1785950" cy="43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5694" y="3205622"/>
            <a:ext cx="2071702" cy="25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000108"/>
            <a:ext cx="1071570" cy="12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0267"/>
            <a:ext cx="1785950" cy="43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388525"/>
            <a:ext cx="1857388" cy="218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7"/>
          <p:cNvGrpSpPr/>
          <p:nvPr/>
        </p:nvGrpSpPr>
        <p:grpSpPr>
          <a:xfrm>
            <a:off x="8316416" y="-27384"/>
            <a:ext cx="891993" cy="6917879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7200" y="78828"/>
            <a:ext cx="1911264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031071"/>
            <a:ext cx="1071570" cy="12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6133" y="2571744"/>
            <a:ext cx="6389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245517"/>
            <a:ext cx="1434547" cy="14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131"/>
          <a:stretch>
            <a:fillRect/>
          </a:stretch>
        </p:blipFill>
        <p:spPr bwMode="auto">
          <a:xfrm>
            <a:off x="5203791" y="1129746"/>
            <a:ext cx="2643206" cy="234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Овал 55"/>
          <p:cNvSpPr/>
          <p:nvPr/>
        </p:nvSpPr>
        <p:spPr>
          <a:xfrm>
            <a:off x="571472" y="4071942"/>
            <a:ext cx="1714512" cy="164307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3969" y="1616180"/>
            <a:ext cx="2214578" cy="152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000100" y="4643446"/>
            <a:ext cx="857256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00166" y="57864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Состояние заемщика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326584" y="369698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Способность банковской системы принимать риски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4429124" y="568091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Ставки денежного рынка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rot="10800000" flipV="1">
            <a:off x="2357422" y="857232"/>
            <a:ext cx="192882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4643438" y="1285860"/>
            <a:ext cx="14287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500694" y="1142984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16200000" flipV="1">
            <a:off x="1857356" y="5429264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00000" flipH="1" flipV="1">
            <a:off x="2607455" y="5464983"/>
            <a:ext cx="42862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3714744" y="6000768"/>
            <a:ext cx="64294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0800000">
            <a:off x="6011912" y="4071942"/>
            <a:ext cx="357190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500438"/>
            <a:ext cx="1928826" cy="194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214950"/>
            <a:ext cx="2643206" cy="152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6027" y="4714884"/>
            <a:ext cx="1643074" cy="198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71810"/>
            <a:ext cx="3429024" cy="8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27"/>
          <p:cNvGrpSpPr/>
          <p:nvPr/>
        </p:nvGrpSpPr>
        <p:grpSpPr>
          <a:xfrm>
            <a:off x="8316416" y="-27384"/>
            <a:ext cx="891993" cy="6917879"/>
            <a:chOff x="8295636" y="-289"/>
            <a:chExt cx="891993" cy="6917879"/>
          </a:xfrm>
        </p:grpSpPr>
        <p:sp>
          <p:nvSpPr>
            <p:cNvPr id="29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Скругленный прямоугольник 25"/>
          <p:cNvSpPr/>
          <p:nvPr/>
        </p:nvSpPr>
        <p:spPr>
          <a:xfrm>
            <a:off x="857224" y="2214554"/>
            <a:ext cx="7344816" cy="857256"/>
          </a:xfrm>
          <a:prstGeom prst="roundRect">
            <a:avLst>
              <a:gd name="adj" fmla="val 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3525" indent="-263525"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8316416" y="-27384"/>
            <a:ext cx="891993" cy="6917879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200" y="78828"/>
            <a:ext cx="1911264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11663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Много или  мало?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4098" name="Picture 2" descr="O:\ResearchDpt\Reucharts\moneyStockMart.jpg"/>
          <p:cNvPicPr>
            <a:picLocks noChangeAspect="1" noChangeArrowheads="1"/>
          </p:cNvPicPr>
          <p:nvPr/>
        </p:nvPicPr>
        <p:blipFill>
          <a:blip r:embed="rId4" cstate="print"/>
          <a:srcRect b="3498"/>
          <a:stretch>
            <a:fillRect/>
          </a:stretch>
        </p:blipFill>
        <p:spPr bwMode="auto">
          <a:xfrm>
            <a:off x="785786" y="785794"/>
            <a:ext cx="5686425" cy="4071966"/>
          </a:xfrm>
          <a:prstGeom prst="rect">
            <a:avLst/>
          </a:prstGeom>
          <a:noFill/>
        </p:spPr>
      </p:pic>
      <p:sp>
        <p:nvSpPr>
          <p:cNvPr id="40" name="Овал 39"/>
          <p:cNvSpPr/>
          <p:nvPr/>
        </p:nvSpPr>
        <p:spPr>
          <a:xfrm rot="20036700">
            <a:off x="1643042" y="4000504"/>
            <a:ext cx="428628" cy="285752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28662" y="4857760"/>
            <a:ext cx="55007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Зависимость глубины финансового рынка от монетизации ВВП: </a:t>
            </a:r>
            <a:r>
              <a:rPr lang="en-US" sz="1400" dirty="0" err="1" smtClean="0"/>
              <a:t>Mcap</a:t>
            </a:r>
            <a:r>
              <a:rPr lang="ru-RU" sz="1400" dirty="0" smtClean="0"/>
              <a:t> рынка акций / ВВП </a:t>
            </a:r>
            <a:r>
              <a:rPr lang="en-US" sz="1400" dirty="0" smtClean="0"/>
              <a:t>vs. </a:t>
            </a:r>
            <a:r>
              <a:rPr lang="en-US" sz="1400" dirty="0" smtClean="0"/>
              <a:t>M</a:t>
            </a:r>
            <a:r>
              <a:rPr lang="ru-RU" sz="1400" dirty="0" smtClean="0"/>
              <a:t>2/ВВП</a:t>
            </a:r>
          </a:p>
          <a:p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 rot="20036700">
            <a:off x="4898727" y="3865804"/>
            <a:ext cx="428628" cy="285752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20036700">
            <a:off x="2184085" y="2794234"/>
            <a:ext cx="428628" cy="285752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rot="20036700">
            <a:off x="1326828" y="3508615"/>
            <a:ext cx="428628" cy="285752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2143108" y="1643050"/>
            <a:ext cx="5715040" cy="3643338"/>
            <a:chOff x="2143108" y="1643050"/>
            <a:chExt cx="5715040" cy="364333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143108" y="1643050"/>
              <a:ext cx="5715040" cy="3643338"/>
              <a:chOff x="2143108" y="1643050"/>
              <a:chExt cx="5715040" cy="364333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143108" y="1643050"/>
                <a:ext cx="5715040" cy="3643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2760650" y="1857364"/>
                <a:ext cx="4572032" cy="3276029"/>
                <a:chOff x="2928926" y="2071678"/>
                <a:chExt cx="4572032" cy="3276029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2928926" y="2071678"/>
                  <a:ext cx="4562475" cy="3143272"/>
                  <a:chOff x="2928926" y="2071678"/>
                  <a:chExt cx="4562475" cy="3143272"/>
                </a:xfrm>
              </p:grpSpPr>
              <p:pic>
                <p:nvPicPr>
                  <p:cNvPr id="40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b="-7844"/>
                  <a:stretch>
                    <a:fillRect/>
                  </a:stretch>
                </p:blipFill>
                <p:spPr bwMode="auto">
                  <a:xfrm>
                    <a:off x="2928926" y="2071678"/>
                    <a:ext cx="4562475" cy="3143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928926" y="2071678"/>
                    <a:ext cx="1357322" cy="2067233"/>
                  </a:xfrm>
                  <a:prstGeom prst="rect">
                    <a:avLst/>
                  </a:prstGeom>
                  <a:solidFill>
                    <a:srgbClr val="D0D8C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350"/>
                      </a:lnSpc>
                    </a:pPr>
                    <a:r>
                      <a:rPr lang="ru-RU" sz="1200" dirty="0" smtClean="0">
                        <a:latin typeface="Arial Narrow" pitchFamily="34" charset="0"/>
                      </a:rPr>
                      <a:t>Страны с низким доходом</a:t>
                    </a:r>
                  </a:p>
                  <a:p>
                    <a:pPr>
                      <a:lnSpc>
                        <a:spcPts val="1350"/>
                      </a:lnSpc>
                    </a:pPr>
                    <a:endParaRPr lang="ru-RU" sz="1200" dirty="0" smtClean="0">
                      <a:latin typeface="Arial Narrow" pitchFamily="34" charset="0"/>
                    </a:endParaRPr>
                  </a:p>
                  <a:p>
                    <a:pPr>
                      <a:lnSpc>
                        <a:spcPts val="1350"/>
                      </a:lnSpc>
                    </a:pPr>
                    <a:r>
                      <a:rPr lang="ru-RU" sz="1200" dirty="0" err="1" smtClean="0">
                        <a:latin typeface="Arial Narrow" pitchFamily="34" charset="0"/>
                      </a:rPr>
                      <a:t>Средне-низкий</a:t>
                    </a:r>
                    <a:r>
                      <a:rPr lang="ru-RU" sz="1200" dirty="0" smtClean="0">
                        <a:latin typeface="Arial Narrow" pitchFamily="34" charset="0"/>
                      </a:rPr>
                      <a:t> доход</a:t>
                    </a:r>
                  </a:p>
                  <a:p>
                    <a:pPr>
                      <a:lnSpc>
                        <a:spcPts val="1350"/>
                      </a:lnSpc>
                    </a:pPr>
                    <a:endParaRPr lang="ru-RU" sz="1200" dirty="0" smtClean="0">
                      <a:latin typeface="Arial Narrow" pitchFamily="34" charset="0"/>
                    </a:endParaRPr>
                  </a:p>
                  <a:p>
                    <a:pPr>
                      <a:lnSpc>
                        <a:spcPts val="1350"/>
                      </a:lnSpc>
                    </a:pPr>
                    <a:r>
                      <a:rPr lang="ru-RU" sz="1200" dirty="0" err="1" smtClean="0">
                        <a:latin typeface="Arial Narrow" pitchFamily="34" charset="0"/>
                      </a:rPr>
                      <a:t>Средне-высокий</a:t>
                    </a:r>
                    <a:r>
                      <a:rPr lang="ru-RU" sz="1200" dirty="0" smtClean="0">
                        <a:latin typeface="Arial Narrow" pitchFamily="34" charset="0"/>
                      </a:rPr>
                      <a:t> доход</a:t>
                    </a:r>
                  </a:p>
                  <a:p>
                    <a:pPr>
                      <a:lnSpc>
                        <a:spcPts val="1350"/>
                      </a:lnSpc>
                    </a:pPr>
                    <a:endParaRPr lang="ru-RU" sz="1200" dirty="0" smtClean="0">
                      <a:latin typeface="Arial Narrow" pitchFamily="34" charset="0"/>
                    </a:endParaRPr>
                  </a:p>
                  <a:p>
                    <a:pPr>
                      <a:lnSpc>
                        <a:spcPts val="1350"/>
                      </a:lnSpc>
                    </a:pPr>
                    <a:r>
                      <a:rPr lang="ru-RU" sz="1200" dirty="0" smtClean="0">
                        <a:latin typeface="Arial Narrow" pitchFamily="34" charset="0"/>
                      </a:rPr>
                      <a:t>Страны с высоким доходом</a:t>
                    </a:r>
                    <a:endParaRPr lang="ru-RU" sz="1050" dirty="0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58" name="Группа 57"/>
                <p:cNvGrpSpPr/>
                <p:nvPr/>
              </p:nvGrpSpPr>
              <p:grpSpPr>
                <a:xfrm>
                  <a:off x="2928926" y="4357692"/>
                  <a:ext cx="4572032" cy="990015"/>
                  <a:chOff x="3214678" y="3500437"/>
                  <a:chExt cx="3643338" cy="935993"/>
                </a:xfrm>
              </p:grpSpPr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214678" y="3500437"/>
                    <a:ext cx="3643338" cy="935993"/>
                  </a:xfrm>
                  <a:prstGeom prst="rect">
                    <a:avLst/>
                  </a:prstGeom>
                  <a:solidFill>
                    <a:srgbClr val="E8EFF4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350"/>
                      </a:lnSpc>
                    </a:pPr>
                    <a:r>
                      <a:rPr lang="ru-RU" sz="1200" dirty="0" smtClean="0">
                        <a:latin typeface="Arial Narrow" pitchFamily="34" charset="0"/>
                      </a:rPr>
                      <a:t>Распределение стран по критерию «кредит частному сектору к ВВП»</a:t>
                    </a:r>
                  </a:p>
                  <a:p>
                    <a:pPr>
                      <a:lnSpc>
                        <a:spcPts val="1350"/>
                      </a:lnSpc>
                    </a:pPr>
                    <a:endParaRPr lang="ru-RU" sz="1200" dirty="0" smtClean="0">
                      <a:latin typeface="Arial Narrow" pitchFamily="34" charset="0"/>
                    </a:endParaRPr>
                  </a:p>
                  <a:p>
                    <a:pPr>
                      <a:lnSpc>
                        <a:spcPts val="1350"/>
                      </a:lnSpc>
                      <a:tabLst>
                        <a:tab pos="1168400" algn="l"/>
                        <a:tab pos="2330450" algn="l"/>
                        <a:tab pos="3498850" algn="l"/>
                      </a:tabLst>
                    </a:pPr>
                    <a:r>
                      <a:rPr lang="en-US" sz="1200" dirty="0" smtClean="0">
                        <a:latin typeface="Arial Narrow" pitchFamily="34" charset="0"/>
                      </a:rPr>
                      <a:t>	&lt;10%	10-20%	21-35%</a:t>
                    </a:r>
                  </a:p>
                  <a:p>
                    <a:pPr>
                      <a:lnSpc>
                        <a:spcPts val="1350"/>
                      </a:lnSpc>
                      <a:tabLst>
                        <a:tab pos="1168400" algn="l"/>
                        <a:tab pos="2330450" algn="l"/>
                        <a:tab pos="3498850" algn="l"/>
                      </a:tabLst>
                    </a:pPr>
                    <a:r>
                      <a:rPr lang="en-US" sz="1200" dirty="0" smtClean="0">
                        <a:latin typeface="Arial Narrow" pitchFamily="34" charset="0"/>
                      </a:rPr>
                      <a:t>	</a:t>
                    </a:r>
                    <a:r>
                      <a:rPr lang="en-US" sz="1200" dirty="0" smtClean="0">
                        <a:latin typeface="Arial Narrow" pitchFamily="34" charset="0"/>
                      </a:rPr>
                      <a:t>36-60%	&gt;60%</a:t>
                    </a:r>
                    <a:r>
                      <a:rPr lang="ru-RU" sz="1200" dirty="0" smtClean="0">
                        <a:latin typeface="Arial Narrow" pitchFamily="34" charset="0"/>
                      </a:rPr>
                      <a:t> </a:t>
                    </a:r>
                    <a:endParaRPr lang="en-US" sz="1200" dirty="0" smtClean="0">
                      <a:latin typeface="Arial Narrow" pitchFamily="34" charset="0"/>
                    </a:endParaRPr>
                  </a:p>
                  <a:p>
                    <a:pPr>
                      <a:lnSpc>
                        <a:spcPts val="1350"/>
                      </a:lnSpc>
                      <a:tabLst>
                        <a:tab pos="1168400" algn="l"/>
                        <a:tab pos="2330450" algn="l"/>
                        <a:tab pos="3498850" algn="l"/>
                      </a:tabLst>
                    </a:pPr>
                    <a:r>
                      <a:rPr lang="ru-RU" sz="700" dirty="0" smtClean="0">
                        <a:latin typeface="Arial Narrow" pitchFamily="34" charset="0"/>
                      </a:rPr>
                      <a:t>Источник: МВФ</a:t>
                    </a:r>
                    <a:endParaRPr lang="ru-RU" sz="700" dirty="0" smtClean="0">
                      <a:latin typeface="Arial Narrow" pitchFamily="34" charset="0"/>
                    </a:endParaRPr>
                  </a:p>
                </p:txBody>
              </p:sp>
              <p:pic>
                <p:nvPicPr>
                  <p:cNvPr id="410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r="89247" b="9999"/>
                  <a:stretch>
                    <a:fillRect/>
                  </a:stretch>
                </p:blipFill>
                <p:spPr bwMode="auto">
                  <a:xfrm>
                    <a:off x="3857620" y="3857628"/>
                    <a:ext cx="285752" cy="2143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13441" r="73118" b="9999"/>
                  <a:stretch>
                    <a:fillRect/>
                  </a:stretch>
                </p:blipFill>
                <p:spPr bwMode="auto">
                  <a:xfrm>
                    <a:off x="4786314" y="3857628"/>
                    <a:ext cx="285752" cy="2143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37635" r="51612" b="9999"/>
                  <a:stretch>
                    <a:fillRect/>
                  </a:stretch>
                </p:blipFill>
                <p:spPr bwMode="auto">
                  <a:xfrm>
                    <a:off x="5715008" y="3857628"/>
                    <a:ext cx="285752" cy="2143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3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72581" r="16666" b="9999"/>
                  <a:stretch>
                    <a:fillRect/>
                  </a:stretch>
                </p:blipFill>
                <p:spPr bwMode="auto">
                  <a:xfrm>
                    <a:off x="3857620" y="4071942"/>
                    <a:ext cx="285752" cy="2143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410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786314" y="4071942"/>
                    <a:ext cx="285749" cy="2381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</p:grpSp>
        <p:sp>
          <p:nvSpPr>
            <p:cNvPr id="77" name="Овал 76"/>
            <p:cNvSpPr/>
            <p:nvPr/>
          </p:nvSpPr>
          <p:spPr>
            <a:xfrm>
              <a:off x="3929058" y="4691072"/>
              <a:ext cx="571504" cy="28575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06" y="790326"/>
            <a:ext cx="3992308" cy="252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7"/>
          <p:cNvGrpSpPr/>
          <p:nvPr/>
        </p:nvGrpSpPr>
        <p:grpSpPr>
          <a:xfrm>
            <a:off x="8316416" y="-27384"/>
            <a:ext cx="891993" cy="6917879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200" y="78828"/>
            <a:ext cx="1911264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11663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Много или  мало?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2502" y="791737"/>
            <a:ext cx="4000528" cy="258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 b="4629"/>
          <a:stretch>
            <a:fillRect/>
          </a:stretch>
        </p:blipFill>
        <p:spPr bwMode="auto">
          <a:xfrm>
            <a:off x="620609" y="3379272"/>
            <a:ext cx="3902256" cy="23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8241" y="3379864"/>
            <a:ext cx="3852058" cy="247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Прямоугольник 44"/>
          <p:cNvSpPr/>
          <p:nvPr/>
        </p:nvSpPr>
        <p:spPr>
          <a:xfrm>
            <a:off x="785786" y="5715016"/>
            <a:ext cx="128588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tabLst>
                <a:tab pos="1168400" algn="l"/>
                <a:tab pos="2330450" algn="l"/>
                <a:tab pos="3498850" algn="l"/>
              </a:tabLst>
            </a:pPr>
            <a:r>
              <a:rPr lang="ru-RU" sz="800" dirty="0" smtClean="0">
                <a:latin typeface="Arial Narrow" pitchFamily="34" charset="0"/>
              </a:rPr>
              <a:t>Источник: </a:t>
            </a:r>
            <a:r>
              <a:rPr lang="en-US" sz="800" dirty="0" smtClean="0">
                <a:latin typeface="Arial Narrow" pitchFamily="34" charset="0"/>
              </a:rPr>
              <a:t>Bloomberg, </a:t>
            </a:r>
            <a:r>
              <a:rPr lang="ru-RU" sz="800" dirty="0" smtClean="0">
                <a:latin typeface="Arial Narrow" pitchFamily="34" charset="0"/>
              </a:rPr>
              <a:t>ПСБ</a:t>
            </a:r>
            <a:endParaRPr lang="ru-RU" sz="800" dirty="0" smtClean="0">
              <a:latin typeface="Arial Narrow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285860"/>
            <a:ext cx="5500569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8316416" y="0"/>
            <a:ext cx="891993" cy="6890495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9" name="Скругленный прямоугольник 48"/>
          <p:cNvSpPr/>
          <p:nvPr/>
        </p:nvSpPr>
        <p:spPr>
          <a:xfrm>
            <a:off x="539552" y="12425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Сбережения как они есть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574903"/>
            <a:ext cx="6000792" cy="332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8186" y="3944716"/>
            <a:ext cx="4857784" cy="288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857224" y="3929066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Динамика сбережений в РФ, млрд.руб.</a:t>
            </a: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429388" y="64291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Структура сбережений в </a:t>
            </a:r>
            <a:r>
              <a:rPr lang="en-US" sz="1400" dirty="0" smtClean="0"/>
              <a:t>G7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8316416" y="0"/>
            <a:ext cx="891993" cy="6890495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42910" y="571480"/>
            <a:ext cx="4614442" cy="3152765"/>
            <a:chOff x="642910" y="357166"/>
            <a:chExt cx="5032674" cy="343851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357166"/>
              <a:ext cx="5032674" cy="343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1081421" y="712362"/>
              <a:ext cx="1545670" cy="9734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/>
                <a:t>Активы</a:t>
              </a:r>
            </a:p>
            <a:p>
              <a:pPr>
                <a:lnSpc>
                  <a:spcPts val="900"/>
                </a:lnSpc>
              </a:pPr>
              <a:r>
                <a:rPr lang="ru-RU" sz="700" dirty="0" smtClean="0"/>
                <a:t>Касса и процентные активы</a:t>
              </a:r>
            </a:p>
            <a:p>
              <a:pPr>
                <a:lnSpc>
                  <a:spcPts val="900"/>
                </a:lnSpc>
              </a:pPr>
              <a:r>
                <a:rPr lang="ru-RU" sz="700" dirty="0" smtClean="0"/>
                <a:t>Резервы в ФРС и обратные </a:t>
              </a:r>
              <a:r>
                <a:rPr lang="ru-RU" sz="700" dirty="0" err="1" smtClean="0"/>
                <a:t>репо</a:t>
              </a:r>
              <a:endParaRPr lang="ru-RU" sz="700" dirty="0" smtClean="0"/>
            </a:p>
            <a:p>
              <a:pPr>
                <a:lnSpc>
                  <a:spcPts val="900"/>
                </a:lnSpc>
              </a:pPr>
              <a:r>
                <a:rPr lang="ru-RU" sz="700" dirty="0" smtClean="0"/>
                <a:t>Кредиты</a:t>
              </a:r>
            </a:p>
            <a:p>
              <a:pPr>
                <a:lnSpc>
                  <a:spcPts val="900"/>
                </a:lnSpc>
              </a:pPr>
              <a:r>
                <a:rPr lang="ru-RU" sz="700" dirty="0" smtClean="0"/>
                <a:t>Ценные бумаги</a:t>
              </a:r>
            </a:p>
            <a:p>
              <a:pPr>
                <a:lnSpc>
                  <a:spcPts val="900"/>
                </a:lnSpc>
              </a:pPr>
              <a:r>
                <a:rPr lang="ru-RU" sz="700" dirty="0" smtClean="0"/>
                <a:t>Торговые активы</a:t>
              </a:r>
            </a:p>
            <a:p>
              <a:pPr>
                <a:lnSpc>
                  <a:spcPts val="900"/>
                </a:lnSpc>
              </a:pPr>
              <a:r>
                <a:rPr lang="ru-RU" sz="700" dirty="0" smtClean="0"/>
                <a:t>Прочие активы</a:t>
              </a:r>
              <a:endParaRPr lang="ru-RU" sz="7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6577" y="2669411"/>
              <a:ext cx="1520200" cy="713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/>
                <a:t>Обязательства</a:t>
              </a:r>
            </a:p>
            <a:p>
              <a:pPr>
                <a:lnSpc>
                  <a:spcPts val="1020"/>
                </a:lnSpc>
              </a:pPr>
              <a:r>
                <a:rPr lang="ru-RU" sz="700" dirty="0" smtClean="0"/>
                <a:t>Депозиты</a:t>
              </a:r>
            </a:p>
            <a:p>
              <a:pPr>
                <a:lnSpc>
                  <a:spcPts val="1020"/>
                </a:lnSpc>
              </a:pPr>
              <a:r>
                <a:rPr lang="ru-RU" sz="700" dirty="0" smtClean="0"/>
                <a:t>Кредиты от ФРС и </a:t>
              </a:r>
              <a:r>
                <a:rPr lang="ru-RU" sz="700" dirty="0" err="1" smtClean="0"/>
                <a:t>репо</a:t>
              </a:r>
              <a:endParaRPr lang="ru-RU" sz="700" dirty="0" smtClean="0"/>
            </a:p>
            <a:p>
              <a:pPr>
                <a:lnSpc>
                  <a:spcPts val="1020"/>
                </a:lnSpc>
              </a:pPr>
              <a:r>
                <a:rPr lang="ru-RU" sz="700" dirty="0" smtClean="0"/>
                <a:t>Прочие обязательства</a:t>
              </a:r>
            </a:p>
            <a:p>
              <a:pPr>
                <a:lnSpc>
                  <a:spcPts val="1020"/>
                </a:lnSpc>
              </a:pPr>
              <a:r>
                <a:rPr lang="ru-RU" sz="700" dirty="0" smtClean="0"/>
                <a:t>Капитал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348" y="372406"/>
              <a:ext cx="1520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Триллионы долларов</a:t>
              </a:r>
              <a:endParaRPr lang="ru-RU" sz="1000" dirty="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539552" y="12425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Сбережения как они есть: пассивы банков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3574" y="3643314"/>
            <a:ext cx="4500594" cy="317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5286380" y="857232"/>
            <a:ext cx="29289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Активы и пассивы банковской системы США</a:t>
            </a:r>
          </a:p>
          <a:p>
            <a:endParaRPr lang="ru-RU" sz="1400" dirty="0" smtClean="0"/>
          </a:p>
          <a:p>
            <a:r>
              <a:rPr lang="ru-RU" sz="1100" dirty="0" smtClean="0"/>
              <a:t>Депозиты - 65%</a:t>
            </a:r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85786" y="3929066"/>
            <a:ext cx="22145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Активы и пассивы банковской системы РФ (агрегированные)</a:t>
            </a:r>
          </a:p>
          <a:p>
            <a:endParaRPr lang="ru-RU" sz="1400" dirty="0" smtClean="0"/>
          </a:p>
          <a:p>
            <a:r>
              <a:rPr lang="ru-RU" sz="1100" dirty="0" smtClean="0"/>
              <a:t>Депозиты - </a:t>
            </a:r>
            <a:r>
              <a:rPr lang="ru-RU" sz="1100" dirty="0" smtClean="0"/>
              <a:t>62%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/>
          <p:cNvSpPr/>
          <p:nvPr/>
        </p:nvSpPr>
        <p:spPr>
          <a:xfrm>
            <a:off x="857224" y="4857760"/>
            <a:ext cx="407196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28662" y="3480850"/>
            <a:ext cx="285752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000628" y="3500438"/>
            <a:ext cx="2857520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57224" y="2143116"/>
            <a:ext cx="342902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85306" y="693328"/>
            <a:ext cx="428628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7"/>
          <p:cNvGrpSpPr/>
          <p:nvPr/>
        </p:nvGrpSpPr>
        <p:grpSpPr>
          <a:xfrm>
            <a:off x="8316416" y="-27384"/>
            <a:ext cx="891993" cy="6917879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200" y="78828"/>
            <a:ext cx="1911264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11663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Общие вопросы: распространенное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ошибочное видение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7224" y="11415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Сбережения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57224" y="25185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Денежное предложение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928182" y="541899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Конечный заемщик / реальный сектор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928662" y="38258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Банки и проч.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072066" y="38576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Бюджет 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4357686" y="785794"/>
            <a:ext cx="2857520" cy="10720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429124" y="114298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Валюта / отток капитала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1357290" y="171448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1357290" y="3000372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1214414" y="457200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1928794" y="457200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2561942" y="4592556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>
          <a:xfrm>
            <a:off x="4143372" y="2643182"/>
            <a:ext cx="857256" cy="714380"/>
          </a:xfrm>
          <a:prstGeom prst="leftRightArrow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 rot="10800000">
            <a:off x="2143108" y="3357562"/>
            <a:ext cx="2786082" cy="1588"/>
          </a:xfrm>
          <a:prstGeom prst="straightConnector1">
            <a:avLst/>
          </a:prstGeom>
          <a:ln w="57150">
            <a:solidFill>
              <a:srgbClr val="6699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0800000" flipV="1">
            <a:off x="3714744" y="3430588"/>
            <a:ext cx="1500198" cy="71279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Двойная стрелка влево/вправо 64"/>
          <p:cNvSpPr/>
          <p:nvPr/>
        </p:nvSpPr>
        <p:spPr>
          <a:xfrm>
            <a:off x="4143372" y="3214686"/>
            <a:ext cx="857256" cy="71438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2357430"/>
            <a:ext cx="285752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072066" y="274496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ЦБ </a:t>
            </a:r>
            <a:endParaRPr lang="ru-RU" dirty="0"/>
          </a:p>
        </p:txBody>
      </p:sp>
      <p:sp>
        <p:nvSpPr>
          <p:cNvPr id="72" name="Двойная стрелка влево/вправо 71"/>
          <p:cNvSpPr/>
          <p:nvPr/>
        </p:nvSpPr>
        <p:spPr>
          <a:xfrm>
            <a:off x="3643306" y="1000108"/>
            <a:ext cx="857256" cy="71438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/>
          <p:cNvSpPr/>
          <p:nvPr/>
        </p:nvSpPr>
        <p:spPr>
          <a:xfrm>
            <a:off x="857224" y="4857760"/>
            <a:ext cx="407196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28662" y="3480850"/>
            <a:ext cx="285752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000628" y="3500438"/>
            <a:ext cx="2857520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57224" y="2143116"/>
            <a:ext cx="342902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85306" y="693328"/>
            <a:ext cx="428628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7"/>
          <p:cNvGrpSpPr/>
          <p:nvPr/>
        </p:nvGrpSpPr>
        <p:grpSpPr>
          <a:xfrm>
            <a:off x="8316416" y="-27384"/>
            <a:ext cx="891993" cy="6917879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200" y="78828"/>
            <a:ext cx="1911264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11663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Общие вопросы: как должно быть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7224" y="11415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Сбережения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57224" y="25185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Денежное предложение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928182" y="541899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Конечный заемщик / реальный сектор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928662" y="38258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Банки </a:t>
            </a:r>
            <a:r>
              <a:rPr lang="ru-RU" dirty="0" smtClean="0"/>
              <a:t>и </a:t>
            </a:r>
            <a:r>
              <a:rPr lang="ru-RU" dirty="0" smtClean="0"/>
              <a:t>проч.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072066" y="38576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4357686" y="785794"/>
            <a:ext cx="2857520" cy="10720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429124" y="114298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Валюта / отток капитала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1357290" y="171448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войная стрелка вверх/вниз 59"/>
          <p:cNvSpPr/>
          <p:nvPr/>
        </p:nvSpPr>
        <p:spPr>
          <a:xfrm>
            <a:off x="1214414" y="4429132"/>
            <a:ext cx="714380" cy="9286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>
          <a:xfrm>
            <a:off x="4143372" y="2643182"/>
            <a:ext cx="857256" cy="714380"/>
          </a:xfrm>
          <a:prstGeom prst="leftRightArrow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 rot="10800000">
            <a:off x="2143108" y="3357562"/>
            <a:ext cx="2786082" cy="1588"/>
          </a:xfrm>
          <a:prstGeom prst="straightConnector1">
            <a:avLst/>
          </a:prstGeom>
          <a:ln w="57150">
            <a:solidFill>
              <a:srgbClr val="6699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0800000" flipV="1">
            <a:off x="3714744" y="3430588"/>
            <a:ext cx="1500198" cy="71279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Двойная стрелка влево/вправо 64"/>
          <p:cNvSpPr/>
          <p:nvPr/>
        </p:nvSpPr>
        <p:spPr>
          <a:xfrm>
            <a:off x="4143372" y="3214686"/>
            <a:ext cx="857256" cy="71438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2357430"/>
            <a:ext cx="285752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072066" y="274496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ЦБ </a:t>
            </a:r>
            <a:endParaRPr lang="ru-RU" dirty="0"/>
          </a:p>
        </p:txBody>
      </p:sp>
      <p:sp>
        <p:nvSpPr>
          <p:cNvPr id="52" name="Двойная стрелка вверх/вниз 51"/>
          <p:cNvSpPr/>
          <p:nvPr/>
        </p:nvSpPr>
        <p:spPr>
          <a:xfrm>
            <a:off x="2000232" y="4429132"/>
            <a:ext cx="714380" cy="9286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войная стрелка вверх/вниз 62"/>
          <p:cNvSpPr/>
          <p:nvPr/>
        </p:nvSpPr>
        <p:spPr>
          <a:xfrm>
            <a:off x="2826666" y="4429132"/>
            <a:ext cx="714380" cy="9286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000628" y="4643446"/>
            <a:ext cx="2857520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214942" y="4929198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Институты</a:t>
            </a:r>
            <a:endParaRPr lang="ru-RU" dirty="0"/>
          </a:p>
        </p:txBody>
      </p:sp>
      <p:sp>
        <p:nvSpPr>
          <p:cNvPr id="69" name="Выгнутая вверх стрелка 68"/>
          <p:cNvSpPr/>
          <p:nvPr/>
        </p:nvSpPr>
        <p:spPr>
          <a:xfrm rot="16200000">
            <a:off x="-1268056" y="2911075"/>
            <a:ext cx="4179123" cy="1071571"/>
          </a:xfrm>
          <a:prstGeom prst="curvedDownArrow">
            <a:avLst>
              <a:gd name="adj1" fmla="val 25000"/>
              <a:gd name="adj2" fmla="val 55799"/>
              <a:gd name="adj3" fmla="val 23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Двойная стрелка влево/вправо 70"/>
          <p:cNvSpPr/>
          <p:nvPr/>
        </p:nvSpPr>
        <p:spPr>
          <a:xfrm>
            <a:off x="4286248" y="4857760"/>
            <a:ext cx="857256" cy="71438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войная стрелка влево/вправо 71"/>
          <p:cNvSpPr/>
          <p:nvPr/>
        </p:nvSpPr>
        <p:spPr>
          <a:xfrm>
            <a:off x="3643306" y="1000108"/>
            <a:ext cx="857256" cy="71438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войная стрелка вверх/вниз 72"/>
          <p:cNvSpPr/>
          <p:nvPr/>
        </p:nvSpPr>
        <p:spPr>
          <a:xfrm>
            <a:off x="1347496" y="2837428"/>
            <a:ext cx="714380" cy="9286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7633560" y="4204544"/>
            <a:ext cx="79609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</p:txBody>
      </p:sp>
      <p:grpSp>
        <p:nvGrpSpPr>
          <p:cNvPr id="2" name="Группа 27"/>
          <p:cNvGrpSpPr/>
          <p:nvPr/>
        </p:nvGrpSpPr>
        <p:grpSpPr>
          <a:xfrm>
            <a:off x="8316416" y="0"/>
            <a:ext cx="891993" cy="6890495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200" y="78828"/>
            <a:ext cx="1911264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12425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Общие вопросы: как на самом деле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3388" y="1034105"/>
            <a:ext cx="40005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buFont typeface="Arial" pitchFamily="34" charset="0"/>
              <a:buChar char="•"/>
            </a:pPr>
            <a:r>
              <a:rPr lang="en-US" sz="2000" dirty="0" smtClean="0"/>
              <a:t>Modern Mo</a:t>
            </a:r>
            <a:r>
              <a:rPr lang="en-US" sz="2000" dirty="0" smtClean="0"/>
              <a:t>n</a:t>
            </a:r>
            <a:r>
              <a:rPr lang="en-US" sz="2000" dirty="0" smtClean="0"/>
              <a:t>etary Theory (MMT)</a:t>
            </a:r>
            <a:r>
              <a:rPr lang="ru-RU" sz="2000" dirty="0" smtClean="0"/>
              <a:t>?</a:t>
            </a:r>
          </a:p>
          <a:p>
            <a:endParaRPr lang="ru-RU" sz="2000" dirty="0" smtClean="0"/>
          </a:p>
          <a:p>
            <a:r>
              <a:rPr lang="ru-RU" sz="2000" dirty="0" smtClean="0"/>
              <a:t>Прямая зависимость кредитной активности от эмиссии не так велика</a:t>
            </a:r>
          </a:p>
          <a:p>
            <a:endParaRPr lang="ru-RU" dirty="0" smtClean="0"/>
          </a:p>
          <a:p>
            <a:r>
              <a:rPr lang="ru-RU" dirty="0" smtClean="0"/>
              <a:t>Кредитная активность регулируется 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основном</a:t>
            </a:r>
            <a:r>
              <a:rPr lang="ru-RU" dirty="0" smtClean="0"/>
              <a:t>,</a:t>
            </a:r>
            <a:r>
              <a:rPr lang="ru-RU" dirty="0" smtClean="0"/>
              <a:t> ставкой</a:t>
            </a:r>
          </a:p>
          <a:p>
            <a:pPr marL="342900" indent="-342900">
              <a:buAutoNum type="arabicPeriod"/>
            </a:pPr>
            <a:r>
              <a:rPr lang="ru-RU" dirty="0" smtClean="0"/>
              <a:t>требованиями к резервированию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правилами </a:t>
            </a:r>
            <a:r>
              <a:rPr lang="ru-RU" dirty="0" err="1" smtClean="0"/>
              <a:t>риск-менеджмента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состоянием заемщиков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643438" y="1164492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Российская эмиссия </a:t>
            </a:r>
            <a:r>
              <a:rPr lang="en-US" sz="1600" b="1" dirty="0" smtClean="0"/>
              <a:t>(QE)</a:t>
            </a:r>
            <a:r>
              <a:rPr lang="ru-RU" sz="1600" b="1" dirty="0" smtClean="0"/>
              <a:t>:</a:t>
            </a:r>
            <a:endParaRPr lang="ru-RU" sz="1600" b="1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4572000" y="1500174"/>
          <a:ext cx="3929090" cy="423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964545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До покупки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После покупки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Продавец валюты</a:t>
                      </a:r>
                      <a:endParaRPr lang="ru-RU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0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Актив	Пассив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  Актив	Пассив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9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ЦБ</a:t>
                      </a:r>
                      <a:endParaRPr lang="ru-RU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0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Актив	Пассив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  Актив	Пассив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8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Коммерческий</a:t>
                      </a:r>
                      <a:r>
                        <a:rPr lang="ru-RU" sz="1400" b="1" baseline="0" dirty="0" smtClean="0"/>
                        <a:t> банк</a:t>
                      </a:r>
                      <a:endParaRPr lang="ru-RU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0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Актив	Пассив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  Актив	Пассив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5541790" y="2786058"/>
            <a:ext cx="78581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Проч.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4643438" y="2786058"/>
            <a:ext cx="785818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USD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7583630" y="2786538"/>
            <a:ext cx="78581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Проч.</a:t>
            </a:r>
            <a:endParaRPr lang="ru-RU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6685278" y="2786538"/>
            <a:ext cx="78581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Депозит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5562338" y="4073382"/>
            <a:ext cx="78581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Резервы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4663986" y="4073382"/>
            <a:ext cx="78581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Проч.</a:t>
            </a:r>
            <a:endParaRPr lang="ru-RU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736168" y="3786190"/>
            <a:ext cx="785818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USD</a:t>
            </a:r>
            <a:endParaRPr lang="ru-RU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6735688" y="4060708"/>
            <a:ext cx="78581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Проч.</a:t>
            </a:r>
            <a:endParaRPr lang="ru-RU" sz="1200" dirty="0"/>
          </a:p>
        </p:txBody>
      </p:sp>
      <p:grpSp>
        <p:nvGrpSpPr>
          <p:cNvPr id="87" name="Группа 86"/>
          <p:cNvGrpSpPr/>
          <p:nvPr/>
        </p:nvGrpSpPr>
        <p:grpSpPr>
          <a:xfrm>
            <a:off x="7622409" y="3795504"/>
            <a:ext cx="797929" cy="552477"/>
            <a:chOff x="7622409" y="3929066"/>
            <a:chExt cx="797929" cy="552477"/>
          </a:xfrm>
        </p:grpSpPr>
        <p:sp>
          <p:nvSpPr>
            <p:cNvPr id="82" name="TextBox 81"/>
            <p:cNvSpPr txBox="1"/>
            <p:nvPr/>
          </p:nvSpPr>
          <p:spPr>
            <a:xfrm>
              <a:off x="7634520" y="3929066"/>
              <a:ext cx="785818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Резервы</a:t>
              </a:r>
              <a:endParaRPr lang="ru-RU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22409" y="4204544"/>
              <a:ext cx="796092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643438" y="5357826"/>
            <a:ext cx="78581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Резервы</a:t>
            </a:r>
            <a:endParaRPr lang="ru-RU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5572132" y="5357826"/>
            <a:ext cx="78581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Депозит</a:t>
            </a:r>
            <a:endParaRPr lang="ru-R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6677325" y="5143512"/>
            <a:ext cx="812482" cy="2852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Резервы</a:t>
            </a:r>
            <a:endParaRPr lang="ru-RU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7613012" y="5143992"/>
            <a:ext cx="785818" cy="5616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Депозит</a:t>
            </a:r>
            <a:endParaRPr lang="ru-RU" sz="1100" dirty="0" smtClean="0"/>
          </a:p>
          <a:p>
            <a:pPr algn="ctr"/>
            <a:endParaRPr lang="ru-RU" sz="1050" dirty="0" smtClean="0"/>
          </a:p>
          <a:p>
            <a:endParaRPr lang="ru-RU" sz="800" dirty="0"/>
          </a:p>
        </p:txBody>
      </p:sp>
      <p:sp>
        <p:nvSpPr>
          <p:cNvPr id="94" name="TextBox 93"/>
          <p:cNvSpPr txBox="1"/>
          <p:nvPr/>
        </p:nvSpPr>
        <p:spPr>
          <a:xfrm>
            <a:off x="6684318" y="5429264"/>
            <a:ext cx="812482" cy="2852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4643438" y="5786454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BOE</a:t>
            </a:r>
            <a:r>
              <a:rPr lang="ru-RU" sz="1400" dirty="0" smtClean="0"/>
              <a:t>: </a:t>
            </a:r>
            <a:r>
              <a:rPr lang="en-US" sz="1400" dirty="0" smtClean="0"/>
              <a:t>QE </a:t>
            </a:r>
            <a:r>
              <a:rPr lang="ru-RU" sz="1400" dirty="0" smtClean="0"/>
              <a:t>не означает бесплатных денег для банков, </a:t>
            </a:r>
            <a:r>
              <a:rPr lang="en-US" sz="1400" dirty="0" smtClean="0"/>
              <a:t>QE</a:t>
            </a:r>
            <a:r>
              <a:rPr lang="ru-RU" sz="1400" dirty="0" smtClean="0"/>
              <a:t> не означает рост возможности для кредитования банками. </a:t>
            </a:r>
            <a:r>
              <a:rPr lang="en-US" sz="1400" dirty="0" smtClean="0"/>
              <a:t>QE</a:t>
            </a:r>
            <a:r>
              <a:rPr lang="ru-RU" sz="1400" dirty="0" smtClean="0"/>
              <a:t> направлено на реальный сектор.</a:t>
            </a:r>
            <a:endParaRPr lang="ru-RU" sz="1400" dirty="0"/>
          </a:p>
        </p:txBody>
      </p:sp>
      <p:sp>
        <p:nvSpPr>
          <p:cNvPr id="96" name="Овал 95"/>
          <p:cNvSpPr/>
          <p:nvPr/>
        </p:nvSpPr>
        <p:spPr>
          <a:xfrm>
            <a:off x="6500826" y="5000637"/>
            <a:ext cx="1143008" cy="85725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58" y="3357562"/>
            <a:ext cx="56673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2857488" y="3214686"/>
            <a:ext cx="2500330" cy="121444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7"/>
          <p:cNvGrpSpPr/>
          <p:nvPr/>
        </p:nvGrpSpPr>
        <p:grpSpPr>
          <a:xfrm>
            <a:off x="8316416" y="0"/>
            <a:ext cx="891993" cy="6890495"/>
            <a:chOff x="8295636" y="-289"/>
            <a:chExt cx="891993" cy="6917879"/>
          </a:xfrm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 rot="10800000">
              <a:off x="8295636" y="-218"/>
              <a:ext cx="848183" cy="6893453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548DD4"/>
                </a:gs>
                <a:gs pos="100000">
                  <a:srgbClr val="365F9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10663564">
              <a:off x="8317106" y="-289"/>
              <a:ext cx="870523" cy="6917879"/>
              <a:chOff x="1143" y="360"/>
              <a:chExt cx="2377" cy="15120"/>
            </a:xfrm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6512" y="0"/>
            <a:ext cx="1077232" cy="6858000"/>
            <a:chOff x="324" y="360"/>
            <a:chExt cx="2377" cy="15120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60" y="360"/>
              <a:ext cx="1854" cy="15120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F79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4" y="360"/>
              <a:ext cx="2377" cy="15120"/>
              <a:chOff x="1143" y="360"/>
              <a:chExt cx="2377" cy="1512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143" y="360"/>
                <a:ext cx="2061" cy="1512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8" y="360"/>
                <a:ext cx="1735" cy="151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689" y="360"/>
                <a:ext cx="1831" cy="151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488" y="360"/>
                <a:ext cx="1850" cy="1512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FFFFFE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1330" y="360"/>
                <a:ext cx="1826" cy="15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>
                <a:solidFill>
                  <a:srgbClr val="EFB32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6" name="Рисунок 35" descr="http://www.psbank.ru/~/media/Images/Bank/About/Style/psb_logo_ru_hor2112.ashx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200" y="78828"/>
            <a:ext cx="1911264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12425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Общие вопросы: как на самом деле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3388" y="642918"/>
            <a:ext cx="6501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ru-RU" sz="2000" dirty="0" smtClean="0"/>
              <a:t>Денежная масса / ВВП, что влияет:</a:t>
            </a:r>
          </a:p>
          <a:p>
            <a:pPr indent="180975">
              <a:buFont typeface="Arial" pitchFamily="34" charset="0"/>
              <a:buChar char="•"/>
            </a:pPr>
            <a:endParaRPr lang="ru-RU" sz="2000" dirty="0" smtClean="0"/>
          </a:p>
          <a:p>
            <a:pPr marL="88900" indent="446088">
              <a:buAutoNum type="arabicPeriod"/>
              <a:tabLst>
                <a:tab pos="534988" algn="l"/>
              </a:tabLst>
            </a:pPr>
            <a:r>
              <a:rPr lang="ru-RU" sz="2000" dirty="0" smtClean="0"/>
              <a:t>Классические кредиты или рыночное привлечение. 	«Теневая банковская система»</a:t>
            </a:r>
          </a:p>
          <a:p>
            <a:pPr marL="88900" indent="446088">
              <a:buAutoNum type="arabicPeriod"/>
              <a:tabLst>
                <a:tab pos="534988" algn="l"/>
              </a:tabLst>
            </a:pPr>
            <a:r>
              <a:rPr lang="ru-RU" sz="2000" dirty="0" smtClean="0"/>
              <a:t> </a:t>
            </a:r>
            <a:r>
              <a:rPr lang="ru-RU" sz="2000" dirty="0" smtClean="0"/>
              <a:t>Сбережения в виде депозитов или валюты, 	драгметаллов и т.п.</a:t>
            </a:r>
          </a:p>
          <a:p>
            <a:pPr marL="88900" indent="446088">
              <a:buAutoNum type="arabicPeriod"/>
              <a:tabLst>
                <a:tab pos="534988" algn="l"/>
              </a:tabLst>
            </a:pPr>
            <a:r>
              <a:rPr lang="ru-RU" sz="2000" dirty="0" smtClean="0"/>
              <a:t>Достаточно ли денег для формирования резервов?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	Стоимость резервов.</a:t>
            </a:r>
          </a:p>
          <a:p>
            <a:pPr marL="88900" indent="446088">
              <a:buAutoNum type="arabicPeriod"/>
              <a:tabLst>
                <a:tab pos="534988" algn="l"/>
              </a:tabLst>
            </a:pPr>
            <a:r>
              <a:rPr lang="ru-RU" sz="2000" dirty="0" smtClean="0"/>
              <a:t>Аппетит банков к риску</a:t>
            </a:r>
          </a:p>
          <a:p>
            <a:pPr marL="88900" indent="446088">
              <a:buAutoNum type="arabicPeriod"/>
              <a:tabLst>
                <a:tab pos="534988" algn="l"/>
              </a:tabLst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Активность в реальном секторе</a:t>
            </a:r>
          </a:p>
          <a:p>
            <a:pPr marL="88900" indent="446088">
              <a:buAutoNum type="arabicPeriod"/>
              <a:tabLst>
                <a:tab pos="534988" algn="l"/>
              </a:tabLst>
            </a:pPr>
            <a:r>
              <a:rPr lang="ru-RU" sz="2000" dirty="0" smtClean="0"/>
              <a:t>Регуляторная деятельность</a:t>
            </a:r>
          </a:p>
          <a:p>
            <a:pPr marL="88900" indent="446088">
              <a:buAutoNum type="arabicPeriod"/>
              <a:tabLst>
                <a:tab pos="534988" algn="l"/>
              </a:tabLst>
            </a:pPr>
            <a:r>
              <a:rPr lang="ru-RU" sz="2000" dirty="0" smtClean="0"/>
              <a:t>Фискальная и бюджетная политика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34776</TotalTime>
  <Words>335</Words>
  <Application>Microsoft Office PowerPoint</Application>
  <PresentationFormat>Экран (4:3)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Arial Narrow</vt:lpstr>
      <vt:lpstr>Corbel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PSB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loktyukhovea</dc:creator>
  <cp:lastModifiedBy>kascheevni</cp:lastModifiedBy>
  <cp:revision>1611</cp:revision>
  <dcterms:created xsi:type="dcterms:W3CDTF">2014-04-03T09:47:20Z</dcterms:created>
  <dcterms:modified xsi:type="dcterms:W3CDTF">2015-02-09T09:17:40Z</dcterms:modified>
</cp:coreProperties>
</file>