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8" r:id="rId3"/>
    <p:sldId id="264" r:id="rId4"/>
    <p:sldId id="265" r:id="rId5"/>
    <p:sldId id="266" r:id="rId6"/>
    <p:sldId id="270" r:id="rId7"/>
    <p:sldId id="271" r:id="rId8"/>
    <p:sldId id="269" r:id="rId9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" lastIdx="1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FFF"/>
    <a:srgbClr val="B2B2B2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39DCD7-69BC-4121-B884-FC49A110A9A5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5E5B20-C955-4E83-A140-F840D9D54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504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EB5E00-2180-4914-8A6A-D33E752E7BCF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6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C268D-01B4-4700-9671-C6B75D53788E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EDD6-AF92-40F4-81AE-B55834153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79B50-426C-4EE3-8305-71C535207171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CA665-397F-46A1-8F75-7B0FD47624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BB695-1C8E-412B-9544-B383C0525561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7E5A-763C-42F2-8960-91834FA1BE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DFB6E-3180-4909-AF52-0ADCFE734847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5C15-80B1-4414-869F-82F2AEBA88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00301-EA94-46F7-9646-6DC6D753EB6A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A47BB-C1A2-4F50-A779-CAEBAD33D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0C4DF-811E-4D1E-82CF-F0F4C0DE995D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C2E2-8E2B-458A-BC5E-1C9A039061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88691-517E-449B-8504-5F6D2B51FC3C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4FF7B-DB3B-4371-8DA1-E820EAE82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8F2A1-03F9-47B9-A23E-9C555B5AFB7D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969E4-558D-4504-805E-35C76FB4B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46B21-3D3C-418B-B096-7C47927B327F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FBDE6-C888-43A4-A842-8B33B782C7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43677-8749-468D-8D8C-4199FC183162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EFDF5-E81D-4F8A-9B81-ADD532C206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B2EFB-4BF6-4C7E-A78E-84F01BC5DD5C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F5DAB-F8F1-42F7-8336-1F078468A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F7791B-FB54-4562-8745-F621A289F41E}" type="datetime1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60FB7B-4AE5-410C-A92F-CA01020A3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7525" y="589935"/>
            <a:ext cx="11156950" cy="3780453"/>
          </a:xfrm>
          <a:solidFill>
            <a:srgbClr val="E7FFFF"/>
          </a:solidFill>
          <a:ln w="19050"/>
        </p:spPr>
        <p:txBody>
          <a:bodyPr rtlCol="0" anchor="ctr">
            <a:noAutofit/>
          </a:bodyPr>
          <a:lstStyle/>
          <a:p>
            <a:pPr eaLnBrk="1" fontAlgn="auto" hangingPunct="1">
              <a:lnSpc>
                <a:spcPct val="107000"/>
              </a:lnSpc>
              <a:spcAft>
                <a:spcPts val="800"/>
              </a:spcAft>
              <a:tabLst>
                <a:tab pos="1285875" algn="l"/>
              </a:tabLst>
              <a:defRPr/>
            </a:pPr>
            <a:r>
              <a:rPr lang="en-GB" sz="2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International 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2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nline conference</a:t>
            </a:r>
            <a:br>
              <a:rPr lang="en-GB" sz="2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solidFill>
                  <a:srgbClr val="0070C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«Digital currency of the Central Bank – </a:t>
            </a:r>
            <a:br>
              <a:rPr lang="en-US" sz="2400" b="1" dirty="0">
                <a:solidFill>
                  <a:schemeClr val="accent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accent4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innovation while maintaining trust»</a:t>
            </a:r>
            <a:br>
              <a:rPr lang="ru-RU" sz="2400" dirty="0">
                <a:solidFill>
                  <a:schemeClr val="accent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US" sz="2400" b="1" baseline="30000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2400" b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April 2021</a:t>
            </a:r>
            <a:endParaRPr lang="ru-RU" sz="2400" dirty="0">
              <a:latin typeface="+mn-lt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7525" y="4630738"/>
            <a:ext cx="11156950" cy="1724025"/>
          </a:xfrm>
        </p:spPr>
        <p:txBody>
          <a:bodyPr anchor="ctr"/>
          <a:lstStyle/>
          <a:p>
            <a:pPr eaLnBrk="1" hangingPunct="1"/>
            <a:r>
              <a:rPr lang="en-US" sz="2000" b="1" dirty="0"/>
              <a:t>Introductory remarks</a:t>
            </a:r>
            <a:endParaRPr lang="ru-RU" sz="2000" b="1" dirty="0"/>
          </a:p>
          <a:p>
            <a:pPr eaLnBrk="1" hangingPunct="1"/>
            <a:endParaRPr lang="en-US" sz="2000" b="1" dirty="0"/>
          </a:p>
          <a:p>
            <a:pPr algn="r" eaLnBrk="1" hangingPunct="1"/>
            <a:r>
              <a:rPr lang="en-US" sz="2000" b="1" dirty="0"/>
              <a:t>Alexander Khandruev </a:t>
            </a:r>
          </a:p>
          <a:p>
            <a:pPr algn="r" eaLnBrk="1" hangingPunct="1"/>
            <a:r>
              <a:rPr lang="en-US" sz="2000" b="1" dirty="0"/>
              <a:t>Vice-president, Association of Banks of Russia</a:t>
            </a:r>
            <a:endParaRPr lang="ru-RU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25" y="341314"/>
            <a:ext cx="11147425" cy="592752"/>
          </a:xfrm>
          <a:solidFill>
            <a:srgbClr val="E7FFFF"/>
          </a:solidFill>
          <a:ln w="19050"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b="1" dirty="0">
                <a:latin typeface="+mn-lt"/>
              </a:rPr>
              <a:t>     Panel session 1 </a:t>
            </a:r>
            <a:endParaRPr lang="ru-RU" sz="2600" b="1" dirty="0">
              <a:latin typeface="+mn-lt"/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517525" y="1054716"/>
            <a:ext cx="11147425" cy="5631219"/>
          </a:xfrm>
        </p:spPr>
        <p:txBody>
          <a:bodyPr anchor="ctr"/>
          <a:lstStyle/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rgbClr val="000000"/>
                </a:solidFill>
              </a:rPr>
              <a:t>Most central banks are </a:t>
            </a:r>
            <a:r>
              <a:rPr lang="en-US" sz="1600" b="1" dirty="0"/>
              <a:t>now exploring </a:t>
            </a:r>
            <a:r>
              <a:rPr lang="en-US" sz="1600" b="1" dirty="0">
                <a:solidFill>
                  <a:srgbClr val="000000"/>
                </a:solidFill>
              </a:rPr>
              <a:t>central bank digital currencies (CBDCs) and moving from research to experiments and pilot projects. </a:t>
            </a:r>
            <a:r>
              <a:rPr lang="en-US" sz="1600" b="1" dirty="0"/>
              <a:t>Motives </a:t>
            </a:r>
            <a:r>
              <a:rPr lang="en-US" sz="1600" b="1" dirty="0">
                <a:solidFill>
                  <a:srgbClr val="000000"/>
                </a:solidFill>
              </a:rPr>
              <a:t>for </a:t>
            </a:r>
            <a:r>
              <a:rPr lang="en-US" sz="1600" b="1" dirty="0"/>
              <a:t>CBDC issuance </a:t>
            </a:r>
            <a:r>
              <a:rPr lang="en-US" sz="1600" b="1" dirty="0">
                <a:solidFill>
                  <a:srgbClr val="000000"/>
                </a:solidFill>
              </a:rPr>
              <a:t>vary across countries. </a:t>
            </a:r>
            <a:r>
              <a:rPr lang="en-US" sz="1600" b="1" dirty="0"/>
              <a:t>Pros and cons for</a:t>
            </a:r>
            <a:r>
              <a:rPr lang="en-US" sz="1600" b="1" dirty="0">
                <a:solidFill>
                  <a:srgbClr val="000000"/>
                </a:solidFill>
              </a:rPr>
              <a:t> issuing a</a:t>
            </a:r>
            <a:r>
              <a:rPr lang="ru-RU" sz="1600" b="1" dirty="0">
                <a:solidFill>
                  <a:srgbClr val="000000"/>
                </a:solidFill>
              </a:rPr>
              <a:t> </a:t>
            </a:r>
            <a:r>
              <a:rPr lang="en-US" sz="1600" b="1" dirty="0">
                <a:solidFill>
                  <a:srgbClr val="000000"/>
                </a:solidFill>
              </a:rPr>
              <a:t>CBDC </a:t>
            </a:r>
            <a:r>
              <a:rPr lang="en-US" sz="1600" b="1" dirty="0"/>
              <a:t>and its design </a:t>
            </a:r>
            <a:r>
              <a:rPr lang="en-US" sz="1600" b="1" dirty="0">
                <a:solidFill>
                  <a:srgbClr val="000000"/>
                </a:solidFill>
              </a:rPr>
              <a:t>choices are driven by domestic circumstances. Nevertheless, there are </a:t>
            </a:r>
            <a:r>
              <a:rPr lang="en-US" sz="1600" b="1" dirty="0"/>
              <a:t>common underlying principles </a:t>
            </a:r>
            <a:r>
              <a:rPr lang="en-US" sz="1600" b="1" dirty="0">
                <a:solidFill>
                  <a:srgbClr val="000000"/>
                </a:solidFill>
              </a:rPr>
              <a:t>for all central banks that </a:t>
            </a:r>
            <a:r>
              <a:rPr lang="en-US" sz="1600" b="1" dirty="0"/>
              <a:t>intend </a:t>
            </a:r>
            <a:r>
              <a:rPr lang="en-US" sz="1600" b="1" dirty="0">
                <a:solidFill>
                  <a:srgbClr val="000000"/>
                </a:solidFill>
              </a:rPr>
              <a:t>to issue a CBDC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Wingdings" pitchFamily="2" charset="2"/>
              <a:buChar char="§"/>
            </a:pPr>
            <a:endParaRPr lang="ru-RU" sz="1000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Wingdings" pitchFamily="2" charset="2"/>
              <a:buChar char="§"/>
            </a:pPr>
            <a:r>
              <a:rPr lang="en-US" sz="1600" b="1" dirty="0">
                <a:solidFill>
                  <a:srgbClr val="000000"/>
                </a:solidFill>
              </a:rPr>
              <a:t>Speaking at the Peterson Institute for International Economics on March 31, 2021, Agustin Carstens, </a:t>
            </a:r>
            <a:r>
              <a:rPr lang="en-US" sz="1600" b="1" dirty="0"/>
              <a:t>the BIS</a:t>
            </a:r>
            <a:r>
              <a:rPr lang="en-US" sz="1600" b="1" dirty="0">
                <a:solidFill>
                  <a:srgbClr val="000000"/>
                </a:solidFill>
              </a:rPr>
              <a:t> General Manager  emphasize</a:t>
            </a:r>
            <a:r>
              <a:rPr lang="en-US" sz="1600" b="1" dirty="0"/>
              <a:t>d</a:t>
            </a:r>
            <a:r>
              <a:rPr lang="ru-RU" sz="1600" b="1" dirty="0"/>
              <a:t>: </a:t>
            </a:r>
            <a:r>
              <a:rPr lang="en-US" sz="1800" b="1" dirty="0">
                <a:solidFill>
                  <a:srgbClr val="1D6FA9"/>
                </a:solidFill>
              </a:rPr>
              <a:t>“A recent report by the Group of Central Banks lays out foundational principles for CBDCs, including the monetary Hippocratic Oath (“do no harm”). Just as doctors have a duty to their patients, so do central banks to society”</a:t>
            </a:r>
            <a:r>
              <a:rPr lang="en-US" sz="1600" b="1" dirty="0">
                <a:solidFill>
                  <a:srgbClr val="1D6FA9"/>
                </a:solidFill>
              </a:rPr>
              <a:t> </a:t>
            </a:r>
            <a:endParaRPr lang="en-US" sz="1600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Wingdings" pitchFamily="2" charset="2"/>
              <a:buChar char="§"/>
            </a:pPr>
            <a:endParaRPr lang="en-US" sz="1600" b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Wingdings" pitchFamily="2" charset="2"/>
              <a:buChar char="§"/>
            </a:pPr>
            <a:r>
              <a:rPr lang="en-US" sz="1800" b="1" dirty="0">
                <a:solidFill>
                  <a:srgbClr val="C00000"/>
                </a:solidFill>
              </a:rPr>
              <a:t>“Do no harm”. New forms of money supplied by the central bank should continue supporting</a:t>
            </a:r>
            <a:r>
              <a:rPr lang="ru-RU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the fulfilment of public policy objectives and should not interfere with or impede a central bank’s ability to carry out its mandate for monetary and financial stability”</a:t>
            </a:r>
            <a:r>
              <a:rPr lang="ru-RU" sz="1800" b="1" dirty="0">
                <a:solidFill>
                  <a:srgbClr val="C00000"/>
                </a:solidFill>
              </a:rPr>
              <a:t> </a:t>
            </a:r>
            <a:r>
              <a:rPr lang="ru-RU" sz="1600" b="1" dirty="0"/>
              <a:t>/р. 10/</a:t>
            </a:r>
            <a:endParaRPr lang="en-US" sz="1600" b="1" dirty="0"/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Wingdings" pitchFamily="2" charset="2"/>
              <a:buChar char="§"/>
            </a:pPr>
            <a:endParaRPr lang="ru-RU" sz="1000" b="1" dirty="0"/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Arial" charset="0"/>
              <a:buNone/>
            </a:pPr>
            <a:r>
              <a:rPr lang="ru-RU" sz="1600" b="1" i="1" dirty="0"/>
              <a:t>/</a:t>
            </a:r>
            <a:r>
              <a:rPr lang="en-US" sz="1600" b="1" i="1" dirty="0"/>
              <a:t>Group of central banks</a:t>
            </a:r>
            <a:r>
              <a:rPr lang="ru-RU" sz="1600" b="1" i="1" dirty="0"/>
              <a:t>*</a:t>
            </a:r>
            <a:r>
              <a:rPr lang="en-US" sz="1600" b="1" i="1" dirty="0"/>
              <a:t> (2020): “Central bank digital currencies: foundational principles and core features”, Joint Report, no 1, October, BIS</a:t>
            </a:r>
            <a:r>
              <a:rPr lang="ru-RU" sz="1600" b="1" i="1" dirty="0"/>
              <a:t>.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Clr>
                <a:srgbClr val="1D6FA9"/>
              </a:buClr>
              <a:buFont typeface="Arial" charset="0"/>
              <a:buNone/>
            </a:pPr>
            <a:r>
              <a:rPr lang="ru-RU" sz="1600" b="1" i="1" dirty="0">
                <a:solidFill>
                  <a:srgbClr val="7F7F7F"/>
                </a:solidFill>
              </a:rPr>
              <a:t>*</a:t>
            </a:r>
            <a:r>
              <a:rPr lang="en-US" sz="1600" b="1" i="1" dirty="0">
                <a:solidFill>
                  <a:srgbClr val="7F7F7F"/>
                </a:solidFill>
              </a:rPr>
              <a:t>Bank of Canada,  European Central Bank, Bank of Japan, Sveriges Riksbank, Swiss National Bank, Bank of England, Board of Governors Federal Reserve System, Bank for International Settlements/</a:t>
            </a:r>
            <a:endParaRPr lang="ru-RU" sz="1600" b="1" i="1" dirty="0">
              <a:solidFill>
                <a:srgbClr val="7F7F7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>
              <a:defRPr/>
            </a:pPr>
            <a:fld id="{1B4F3D2E-C080-4DC4-8D70-EED582BFB086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517525" y="341313"/>
            <a:ext cx="11147425" cy="632081"/>
          </a:xfrm>
          <a:solidFill>
            <a:srgbClr val="E7FFFF"/>
          </a:solidFill>
        </p:spPr>
        <p:txBody>
          <a:bodyPr/>
          <a:lstStyle/>
          <a:p>
            <a:pPr algn="ctr" eaLnBrk="1" hangingPunct="1"/>
            <a:r>
              <a:rPr lang="en-US" sz="2400" b="1" dirty="0">
                <a:latin typeface="Calibri" pitchFamily="34" charset="0"/>
              </a:rPr>
              <a:t>Three potential key threats that may bring unforeseen and irreversible consequences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517525" y="1071716"/>
            <a:ext cx="11147425" cy="5555225"/>
          </a:xfrm>
        </p:spPr>
        <p:txBody>
          <a:bodyPr anchor="ctr"/>
          <a:lstStyle/>
          <a:p>
            <a:pPr marL="0" indent="0" algn="just" eaLnBrk="1" hangingPunct="1">
              <a:lnSpc>
                <a:spcPct val="100000"/>
              </a:lnSpc>
              <a:buFont typeface="Arial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1</a:t>
            </a:r>
            <a:r>
              <a:rPr lang="ru-RU" sz="2400" b="1" dirty="0">
                <a:solidFill>
                  <a:srgbClr val="C00000"/>
                </a:solidFill>
              </a:rPr>
              <a:t>. </a:t>
            </a:r>
            <a:r>
              <a:rPr lang="en-US" sz="2400" b="1" dirty="0">
                <a:solidFill>
                  <a:srgbClr val="C00000"/>
                </a:solidFill>
              </a:rPr>
              <a:t>The definition of CBDC is still unclear, legal framework is uncertain</a:t>
            </a:r>
          </a:p>
          <a:p>
            <a:pPr marL="0" indent="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endParaRPr lang="en-US" sz="20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Ø"/>
            </a:pPr>
            <a:r>
              <a:rPr lang="en-US" sz="2000" b="1" dirty="0"/>
              <a:t>Correct definition</a:t>
            </a:r>
            <a:r>
              <a:rPr lang="en-US" sz="2000" dirty="0"/>
              <a:t>: CBDCs are a technologically advanced </a:t>
            </a:r>
            <a:r>
              <a:rPr lang="en-US" sz="2000" b="1" dirty="0"/>
              <a:t>representation of central bank money</a:t>
            </a:r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Ø"/>
            </a:pPr>
            <a:r>
              <a:rPr lang="en-US" sz="2000" b="1" dirty="0"/>
              <a:t>Unclear definition</a:t>
            </a:r>
            <a:r>
              <a:rPr lang="en-US" sz="2000" dirty="0"/>
              <a:t>: CBDC would become </a:t>
            </a:r>
            <a:r>
              <a:rPr lang="en-US" sz="2000" b="1" dirty="0"/>
              <a:t>a new form of money </a:t>
            </a:r>
            <a:r>
              <a:rPr lang="en-US" sz="2000" dirty="0"/>
              <a:t>that exists alongside cash and bank deposits, </a:t>
            </a:r>
            <a:r>
              <a:rPr lang="en-US" sz="2000" b="1" dirty="0"/>
              <a:t>rather than replaces them</a:t>
            </a:r>
          </a:p>
          <a:p>
            <a:pPr marL="0" indent="0" algn="just" eaLnBrk="1" hangingPunct="1">
              <a:lnSpc>
                <a:spcPct val="100000"/>
              </a:lnSpc>
              <a:buClr>
                <a:srgbClr val="1D6FA9"/>
              </a:buClr>
              <a:buFont typeface="Arial" charset="0"/>
              <a:buNone/>
            </a:pPr>
            <a:r>
              <a:rPr lang="ru-RU" sz="2000" b="1" dirty="0"/>
              <a:t>     </a:t>
            </a:r>
            <a:r>
              <a:rPr lang="en-US" sz="2000" b="1" dirty="0"/>
              <a:t>In this case, it might erase the fundamental differences between base money and broad money</a:t>
            </a:r>
            <a:endParaRPr lang="ru-RU" sz="2000" b="1" dirty="0"/>
          </a:p>
          <a:p>
            <a:pPr marL="0" indent="0" algn="just" eaLnBrk="1" hangingPunct="1">
              <a:lnSpc>
                <a:spcPct val="100000"/>
              </a:lnSpc>
              <a:buClr>
                <a:srgbClr val="1D6FA9"/>
              </a:buClr>
              <a:buFont typeface="Arial" charset="0"/>
              <a:buNone/>
            </a:pPr>
            <a:r>
              <a:rPr lang="ru-RU" sz="2000" b="1" dirty="0"/>
              <a:t> </a:t>
            </a:r>
            <a:r>
              <a:rPr lang="en-US" sz="2000" b="1" dirty="0"/>
              <a:t>    The use of a blurred definition may have negative consequences:</a:t>
            </a:r>
            <a:r>
              <a:rPr lang="ru-RU" sz="2000" b="1" dirty="0"/>
              <a:t> </a:t>
            </a:r>
            <a:r>
              <a:rPr lang="en-US" sz="2000" b="1" dirty="0"/>
              <a:t>CBDC will gradually crowd out other forms of money and turn into a monopoly form of money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>
              <a:defRPr/>
            </a:pPr>
            <a:fld id="{FC36220C-6915-4A8E-9A57-889F9B94036F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517525" y="341314"/>
            <a:ext cx="11147425" cy="681242"/>
          </a:xfrm>
          <a:solidFill>
            <a:srgbClr val="E7FFFF"/>
          </a:solidFill>
        </p:spPr>
        <p:txBody>
          <a:bodyPr/>
          <a:lstStyle/>
          <a:p>
            <a:pPr algn="ctr" eaLnBrk="1" hangingPunct="1"/>
            <a:r>
              <a:rPr lang="en-US" sz="2400" b="1" dirty="0">
                <a:latin typeface="Calibri" pitchFamily="34" charset="0"/>
              </a:rPr>
              <a:t>Three potential key threats that may bring unforeseen and irreversible  consequences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517525" y="1143206"/>
            <a:ext cx="11147425" cy="5165519"/>
          </a:xfrm>
        </p:spPr>
        <p:txBody>
          <a:bodyPr anchor="ctr"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en-US" sz="2400" b="1" dirty="0">
                <a:solidFill>
                  <a:srgbClr val="C00000"/>
                </a:solidFill>
              </a:rPr>
              <a:t>2</a:t>
            </a:r>
            <a:r>
              <a:rPr lang="ru-RU" sz="2400" b="1" dirty="0">
                <a:solidFill>
                  <a:srgbClr val="C00000"/>
                </a:solidFill>
              </a:rPr>
              <a:t>. </a:t>
            </a:r>
            <a:r>
              <a:rPr lang="en-US" sz="2400" b="1" dirty="0">
                <a:solidFill>
                  <a:srgbClr val="C00000"/>
                </a:solidFill>
              </a:rPr>
              <a:t>Use of a blurred  CBDC definition can have a negative impact on financial stability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en-US" sz="2400" b="1" dirty="0">
                <a:solidFill>
                  <a:srgbClr val="C00000"/>
                </a:solidFill>
              </a:rPr>
              <a:t>and the development of banking systems</a:t>
            </a:r>
          </a:p>
          <a:p>
            <a:pPr marL="0" indent="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endParaRPr lang="en-US" sz="18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ü"/>
            </a:pPr>
            <a:r>
              <a:rPr lang="en-US" sz="2000" b="1" dirty="0"/>
              <a:t>CBDC will compete with the money of the banking sector. As a risk-free asset, it may start to replace them not only in times of crisis</a:t>
            </a:r>
          </a:p>
          <a:p>
            <a:pPr marL="0" indent="0" algn="just" eaLnBrk="1" hangingPunct="1">
              <a:lnSpc>
                <a:spcPct val="100000"/>
              </a:lnSpc>
              <a:buClr>
                <a:srgbClr val="1D6FA9"/>
              </a:buClr>
              <a:buNone/>
            </a:pPr>
            <a:endParaRPr lang="ru-RU" sz="20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ü"/>
            </a:pPr>
            <a:r>
              <a:rPr lang="en-US" sz="2000" b="1" dirty="0"/>
              <a:t>In order to maintain financial stability, a course will be taken to move from a fractional reserve system to “narrow” (full-reserve) banking, i.e. a total separation of bank deposit accounts from all other bank activities</a:t>
            </a:r>
          </a:p>
          <a:p>
            <a:pPr marL="0" indent="0" algn="just" eaLnBrk="1" hangingPunct="1">
              <a:lnSpc>
                <a:spcPct val="100000"/>
              </a:lnSpc>
              <a:buClr>
                <a:srgbClr val="1D6FA9"/>
              </a:buClr>
              <a:buNone/>
            </a:pPr>
            <a:endParaRPr lang="ru-RU" sz="20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ü"/>
            </a:pPr>
            <a:r>
              <a:rPr lang="en-US" sz="2000" b="1" dirty="0"/>
              <a:t>If central banks will partially (or fully) provide loans to businesses and households, then the two-tier banking system transforms into a single-tier one. Banks will become payment agents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>
              <a:defRPr/>
            </a:pPr>
            <a:fld id="{8B17D021-D8C4-4324-A37F-04357348DBF3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517525" y="341314"/>
            <a:ext cx="11147425" cy="588398"/>
          </a:xfrm>
          <a:solidFill>
            <a:srgbClr val="E7FFFF"/>
          </a:solidFill>
        </p:spPr>
        <p:txBody>
          <a:bodyPr/>
          <a:lstStyle/>
          <a:p>
            <a:pPr eaLnBrk="1" hangingPunct="1"/>
            <a:r>
              <a:rPr lang="en-US" sz="2400" b="1" dirty="0">
                <a:latin typeface="Calibri" pitchFamily="34" charset="0"/>
              </a:rPr>
              <a:t>Three potential key threats that may bring unforeseen and irreversible consequences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517525" y="1052052"/>
            <a:ext cx="11147425" cy="5464635"/>
          </a:xfrm>
        </p:spPr>
        <p:txBody>
          <a:bodyPr anchor="ctr"/>
          <a:lstStyle/>
          <a:p>
            <a:pPr marL="0" indent="0" eaLnBrk="1" hangingPunct="1">
              <a:lnSpc>
                <a:spcPct val="100000"/>
              </a:lnSpc>
              <a:buFont typeface="Arial" charset="0"/>
              <a:buNone/>
            </a:pPr>
            <a:r>
              <a:rPr lang="ru-RU" sz="2400" b="1" dirty="0">
                <a:solidFill>
                  <a:srgbClr val="C00000"/>
                </a:solidFill>
              </a:rPr>
              <a:t>3. </a:t>
            </a:r>
            <a:r>
              <a:rPr lang="en-US" sz="2400" b="1" dirty="0">
                <a:solidFill>
                  <a:srgbClr val="C00000"/>
                </a:solidFill>
              </a:rPr>
              <a:t>Use of a blurred  CBDC definition  can have a negative impact on monetary policy </a:t>
            </a:r>
          </a:p>
          <a:p>
            <a:pPr marL="0" indent="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endParaRPr lang="en-US" sz="18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ü"/>
            </a:pPr>
            <a:r>
              <a:rPr lang="en-US" sz="2000" b="1" dirty="0"/>
              <a:t>Gradual replacement of other forms of money</a:t>
            </a:r>
            <a:r>
              <a:rPr lang="ru-RU" sz="2000" b="1" dirty="0">
                <a:latin typeface="Arial" charset="0"/>
              </a:rPr>
              <a:t> </a:t>
            </a:r>
            <a:r>
              <a:rPr lang="en-US" sz="2000" b="1" dirty="0"/>
              <a:t>can serve as an incentive to revise the approaches to the conduct of monetary policy</a:t>
            </a:r>
          </a:p>
          <a:p>
            <a:pPr marL="0" indent="0" algn="just" eaLnBrk="1" hangingPunct="1">
              <a:lnSpc>
                <a:spcPct val="100000"/>
              </a:lnSpc>
              <a:buClr>
                <a:srgbClr val="1D6FA9"/>
              </a:buClr>
              <a:buNone/>
            </a:pPr>
            <a:endParaRPr lang="en-US" sz="20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ü"/>
            </a:pPr>
            <a:r>
              <a:rPr lang="en-US" sz="2000" b="1" dirty="0"/>
              <a:t>Targeted nature of the CBDC issuance will open the gateway to a “programmable” monetary policy, where money transmission mechanism would be simplified and accelerated. This could be become a helicopter  monetary policy</a:t>
            </a:r>
          </a:p>
          <a:p>
            <a:pPr marL="0" indent="0" algn="just" eaLnBrk="1" hangingPunct="1">
              <a:lnSpc>
                <a:spcPct val="100000"/>
              </a:lnSpc>
              <a:buClr>
                <a:srgbClr val="1D6FA9"/>
              </a:buClr>
              <a:buNone/>
            </a:pPr>
            <a:endParaRPr lang="en-US" sz="2000" b="1" dirty="0"/>
          </a:p>
          <a:p>
            <a:pPr algn="just" eaLnBrk="1" hangingPunct="1">
              <a:lnSpc>
                <a:spcPct val="100000"/>
              </a:lnSpc>
              <a:buClr>
                <a:srgbClr val="1D6FA9"/>
              </a:buClr>
              <a:buFont typeface="Wingdings" panose="05000000000000000000" pitchFamily="2" charset="2"/>
              <a:buChar char="ü"/>
            </a:pPr>
            <a:r>
              <a:rPr lang="en-US" sz="2000" b="1" dirty="0"/>
              <a:t>The monetary policy operating procedure  will be based on direct quantitative restrictions and use, among other things, such tools as “marking”, demurrage and other limitations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>
              <a:defRPr/>
            </a:pPr>
            <a:fld id="{3409CCF4-1382-493C-9401-0645B99DFF77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2F55047-E2F8-457A-9854-4583D5BF5976}"/>
              </a:ext>
            </a:extLst>
          </p:cNvPr>
          <p:cNvSpPr txBox="1"/>
          <p:nvPr/>
        </p:nvSpPr>
        <p:spPr>
          <a:xfrm>
            <a:off x="432619" y="6174659"/>
            <a:ext cx="11523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Black" panose="020B0A04020102020204" pitchFamily="34" charset="0"/>
              </a:rPr>
              <a:t>Source: Boar C., Wehrli A. (2021)  Ready, steady, go? – Results of the third BIS survey on central bank digital currency // BIS Papers № 114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F41961-23D6-43AE-BB58-7269947426A9}"/>
              </a:ext>
            </a:extLst>
          </p:cNvPr>
          <p:cNvSpPr txBox="1"/>
          <p:nvPr/>
        </p:nvSpPr>
        <p:spPr>
          <a:xfrm>
            <a:off x="432619" y="218534"/>
            <a:ext cx="11641394" cy="769441"/>
          </a:xfrm>
          <a:prstGeom prst="rect">
            <a:avLst/>
          </a:prstGeom>
          <a:solidFill>
            <a:srgbClr val="E7FFFF"/>
          </a:solidFill>
        </p:spPr>
        <p:txBody>
          <a:bodyPr wrap="square" rtlCol="0">
            <a:spAutoFit/>
          </a:bodyPr>
          <a:lstStyle>
            <a:defPPr>
              <a:defRPr lang="ru-RU"/>
            </a:defPPr>
          </a:lstStyle>
          <a:p>
            <a:pPr algn="ctr"/>
            <a:r>
              <a:rPr lang="en-US" sz="2200" b="1" dirty="0">
                <a:latin typeface="+mn-lt"/>
              </a:rPr>
              <a:t>What are the chances that the countries will continue to work on the issuance</a:t>
            </a:r>
            <a:r>
              <a:rPr lang="ru-RU" sz="2200" b="1" dirty="0">
                <a:latin typeface="+mn-lt"/>
              </a:rPr>
              <a:t>?</a:t>
            </a:r>
          </a:p>
          <a:p>
            <a:pPr algn="ctr"/>
            <a:r>
              <a:rPr lang="en-US" sz="2200" b="1" dirty="0">
                <a:latin typeface="+mn-lt"/>
              </a:rPr>
              <a:t>(share of respondents)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A7967D-DA43-4401-A3A7-88971C912054}"/>
              </a:ext>
            </a:extLst>
          </p:cNvPr>
          <p:cNvSpPr txBox="1"/>
          <p:nvPr/>
        </p:nvSpPr>
        <p:spPr>
          <a:xfrm>
            <a:off x="3254477" y="1079791"/>
            <a:ext cx="5019758" cy="369332"/>
          </a:xfrm>
          <a:prstGeom prst="rect">
            <a:avLst/>
          </a:prstGeom>
          <a:solidFill>
            <a:srgbClr val="E7FFFF"/>
          </a:solidFill>
        </p:spPr>
        <p:txBody>
          <a:bodyPr wrap="square"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in the short term and in the medium term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1014719" y="1681315"/>
            <a:ext cx="10387584" cy="3962401"/>
            <a:chOff x="0" y="0"/>
            <a:chExt cx="10387584" cy="4206240"/>
          </a:xfrm>
        </p:grpSpPr>
        <p:pic>
          <p:nvPicPr>
            <p:cNvPr id="35" name="Рисунок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0387584" cy="4206240"/>
            </a:xfrm>
            <a:prstGeom prst="rect">
              <a:avLst/>
            </a:prstGeom>
          </p:spPr>
        </p:pic>
        <p:sp>
          <p:nvSpPr>
            <p:cNvPr id="36" name="Прямоугольник 35"/>
            <p:cNvSpPr/>
            <p:nvPr/>
          </p:nvSpPr>
          <p:spPr>
            <a:xfrm>
              <a:off x="2005630" y="180629"/>
              <a:ext cx="1359347" cy="283493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 algn="ctr"/>
              <a:r>
                <a:rPr lang="en-US" b="1" dirty="0"/>
                <a:t>Retail CBDC</a:t>
              </a: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259516" y="180630"/>
              <a:ext cx="1872308" cy="283493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 algn="ctr"/>
              <a:r>
                <a:rPr lang="en-US" b="1" dirty="0"/>
                <a:t>Wholesale CBDC</a:t>
              </a: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919116" y="3328415"/>
              <a:ext cx="1734450" cy="251994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 algn="ctr"/>
              <a:r>
                <a:rPr lang="en-US" sz="1600" b="1" dirty="0"/>
                <a:t>Short-term period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3085901" y="3328416"/>
              <a:ext cx="1974901" cy="251994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 algn="ctr"/>
              <a:r>
                <a:rPr lang="en-US" sz="1600" b="1" dirty="0"/>
                <a:t>Medium-term period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3137746" y="3865541"/>
              <a:ext cx="934551" cy="28550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/>
              <a:r>
                <a:rPr lang="en-US" sz="1700" b="1" dirty="0"/>
                <a:t>Probable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567258" y="3865541"/>
              <a:ext cx="899285" cy="267743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/>
              <a:r>
                <a:rPr lang="en-US" sz="1700" b="1" dirty="0"/>
                <a:t>Possible</a:t>
              </a:r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6148505" y="3865541"/>
              <a:ext cx="838371" cy="267743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/>
              <a:r>
                <a:rPr lang="en-US" sz="1700" b="1" dirty="0"/>
                <a:t>Unlikely</a:t>
              </a:r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187661" y="3328416"/>
              <a:ext cx="1974901" cy="524068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>
              <a:spAutoFit/>
            </a:bodyPr>
            <a:lstStyle/>
            <a:p>
              <a:pPr indent="0" algn="ctr">
                <a:lnSpc>
                  <a:spcPct val="108000"/>
                </a:lnSpc>
              </a:pPr>
              <a:r>
                <a:rPr lang="en-US" sz="1600" b="1" dirty="0"/>
                <a:t>Medium-term</a:t>
              </a:r>
              <a:br>
                <a:rPr lang="en-US" sz="1600" b="1" dirty="0"/>
              </a:br>
              <a:r>
                <a:rPr lang="en-US" sz="1600" b="1" dirty="0"/>
                <a:t>period</a:t>
              </a: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6112694" y="3328416"/>
              <a:ext cx="1734449" cy="251994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lIns="0" tIns="0" rIns="0" bIns="0">
              <a:spAutoFit/>
            </a:bodyPr>
            <a:lstStyle/>
            <a:p>
              <a:pPr indent="0" algn="ctr"/>
              <a:r>
                <a:rPr lang="en-US" sz="1600" b="1" dirty="0"/>
                <a:t>Short-term period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95834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570271" y="262189"/>
            <a:ext cx="11504299" cy="492443"/>
          </a:xfrm>
          <a:prstGeom prst="rect">
            <a:avLst/>
          </a:prstGeom>
          <a:solidFill>
            <a:srgbClr val="E7FFFF"/>
          </a:solidFill>
        </p:spPr>
        <p:txBody>
          <a:bodyPr vert="horz" wrap="square" lIns="91440" tIns="45720" rIns="91440" bIns="4572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2600" b="1" dirty="0">
                <a:latin typeface="IBM Plex Sans" panose="020B050305020300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   Questions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317F52D5-188B-6945-9F48-EBD4F500F5C0}"/>
              </a:ext>
            </a:extLst>
          </p:cNvPr>
          <p:cNvSpPr/>
          <p:nvPr/>
        </p:nvSpPr>
        <p:spPr>
          <a:xfrm rot="5400000">
            <a:off x="1676985" y="274013"/>
            <a:ext cx="45719" cy="1753274"/>
          </a:xfrm>
          <a:prstGeom prst="rect">
            <a:avLst/>
          </a:prstGeom>
          <a:solidFill>
            <a:srgbClr val="FF44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IBM Plex Sans" panose="020B0503050203000203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1EAB4C3-2DA5-4B60-AD22-3B5FD08FD65B}"/>
              </a:ext>
            </a:extLst>
          </p:cNvPr>
          <p:cNvSpPr/>
          <p:nvPr/>
        </p:nvSpPr>
        <p:spPr>
          <a:xfrm>
            <a:off x="823207" y="4309804"/>
            <a:ext cx="9476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443F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2400" b="1" dirty="0">
                <a:latin typeface="IBM Plex Sans" panose="020B0503050203000203" pitchFamily="34" charset="0"/>
              </a:rPr>
              <a:t> </a:t>
            </a:r>
            <a:r>
              <a:rPr lang="en-US" sz="2400" b="1" dirty="0">
                <a:latin typeface="IBM Plex Sans" panose="020B0503050203000203" pitchFamily="34" charset="0"/>
              </a:rPr>
              <a:t>Why can’t  </a:t>
            </a: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the stated goals </a:t>
            </a:r>
            <a:r>
              <a:rPr lang="en-US" sz="2400" b="1" dirty="0">
                <a:latin typeface="IBM Plex Sans" panose="020B0503050203000203" pitchFamily="34" charset="0"/>
              </a:rPr>
              <a:t>be achieved through the means available</a:t>
            </a: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?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0E574B1-217E-4A02-B1EF-30D36982AD8D}"/>
              </a:ext>
            </a:extLst>
          </p:cNvPr>
          <p:cNvSpPr/>
          <p:nvPr/>
        </p:nvSpPr>
        <p:spPr>
          <a:xfrm>
            <a:off x="823207" y="5499377"/>
            <a:ext cx="90287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443F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1" dirty="0">
                <a:latin typeface="IBM Plex Sans" panose="020B0503050203000203" pitchFamily="34" charset="0"/>
              </a:rPr>
              <a:t>What new things will the </a:t>
            </a: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CBDC give to the public?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3CE819A1-8624-4FF8-8873-515EA765D9AF}"/>
              </a:ext>
            </a:extLst>
          </p:cNvPr>
          <p:cNvSpPr/>
          <p:nvPr/>
        </p:nvSpPr>
        <p:spPr>
          <a:xfrm>
            <a:off x="823207" y="1604745"/>
            <a:ext cx="9463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443F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How will CBDC affect </a:t>
            </a:r>
            <a:r>
              <a:rPr lang="en-US" sz="2400" b="1" dirty="0">
                <a:latin typeface="IBM Plex Sans" panose="020B0503050203000203" pitchFamily="34" charset="0"/>
              </a:rPr>
              <a:t>the demand for money, bank deposits, the supply of credit, and the structure of financial markets</a:t>
            </a: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?</a:t>
            </a:r>
            <a:r>
              <a:rPr lang="en-US" sz="2400" b="1" dirty="0">
                <a:solidFill>
                  <a:srgbClr val="004BE2"/>
                </a:solidFill>
                <a:latin typeface="IBM Plex Sans" panose="020B0503050203000203" pitchFamily="34" charset="0"/>
              </a:rPr>
              <a:t>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C30CB43-F28B-46E0-8B45-714100714A5C}"/>
              </a:ext>
            </a:extLst>
          </p:cNvPr>
          <p:cNvSpPr/>
          <p:nvPr/>
        </p:nvSpPr>
        <p:spPr>
          <a:xfrm>
            <a:off x="823207" y="3120231"/>
            <a:ext cx="93073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443F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What are the perspectives </a:t>
            </a:r>
            <a:r>
              <a:rPr lang="en-US" sz="2400" b="1" dirty="0">
                <a:latin typeface="IBM Plex Sans" panose="020B0503050203000203" pitchFamily="34" charset="0"/>
              </a:rPr>
              <a:t>for maintaining the traditional role of banking systems</a:t>
            </a:r>
            <a:r>
              <a:rPr lang="en-US" sz="2400" b="1" dirty="0">
                <a:solidFill>
                  <a:srgbClr val="FF443F"/>
                </a:solidFill>
                <a:latin typeface="IBM Plex Sans" panose="020B050305020300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24185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pPr>
              <a:defRPr/>
            </a:pPr>
            <a:fld id="{F23532D0-F222-40A3-AC6A-AB9B151794BB}" type="slidenum">
              <a:rPr lang="ru-RU"/>
              <a:pPr>
                <a:defRPr/>
              </a:pPr>
              <a:t>8</a:t>
            </a:fld>
            <a:endParaRPr lang="ru-RU"/>
          </a:p>
        </p:txBody>
      </p:sp>
      <p:sp>
        <p:nvSpPr>
          <p:cNvPr id="21508" name="Заголовок 8"/>
          <p:cNvSpPr>
            <a:spLocks noGrp="1"/>
          </p:cNvSpPr>
          <p:nvPr>
            <p:ph idx="1"/>
          </p:nvPr>
        </p:nvSpPr>
        <p:spPr>
          <a:xfrm>
            <a:off x="517525" y="914400"/>
            <a:ext cx="11147425" cy="5394325"/>
          </a:xfrm>
        </p:spPr>
        <p:txBody>
          <a:bodyPr/>
          <a:lstStyle/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algn="ctr" eaLnBrk="1" hangingPunct="1"/>
            <a:endParaRPr lang="ru-RU"/>
          </a:p>
        </p:txBody>
      </p:sp>
      <p:pic>
        <p:nvPicPr>
          <p:cNvPr id="21509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73438" y="2895600"/>
            <a:ext cx="5445125" cy="1066800"/>
          </a:xfrm>
          <a:prstGeom prst="rect">
            <a:avLst/>
          </a:prstGeom>
          <a:solidFill>
            <a:srgbClr val="E7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799</Words>
  <Application>Microsoft Office PowerPoint</Application>
  <PresentationFormat>Широкоэкранный</PresentationFormat>
  <Paragraphs>64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IBM Plex Sans</vt:lpstr>
      <vt:lpstr>Wingdings</vt:lpstr>
      <vt:lpstr>Office Theme</vt:lpstr>
      <vt:lpstr>International online conference   «Digital currency of the Central Bank –  innovation while maintaining trust»   20th April 2021</vt:lpstr>
      <vt:lpstr>     Panel session 1 </vt:lpstr>
      <vt:lpstr>Three potential key threats that may bring unforeseen and irreversible consequences</vt:lpstr>
      <vt:lpstr>Three potential key threats that may bring unforeseen and irreversible  consequences</vt:lpstr>
      <vt:lpstr>Three potential key threats that may bring unforeseen and irreversible consequences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Хандруев</dc:creator>
  <cp:lastModifiedBy>Хандруев Александр Андреевич</cp:lastModifiedBy>
  <cp:revision>59</cp:revision>
  <dcterms:created xsi:type="dcterms:W3CDTF">2021-04-15T07:42:17Z</dcterms:created>
  <dcterms:modified xsi:type="dcterms:W3CDTF">2021-04-19T19:43:58Z</dcterms:modified>
</cp:coreProperties>
</file>