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3"/>
  </p:notesMasterIdLst>
  <p:sldIdLst>
    <p:sldId id="256" r:id="rId2"/>
    <p:sldId id="270" r:id="rId3"/>
    <p:sldId id="275" r:id="rId4"/>
    <p:sldId id="273" r:id="rId5"/>
    <p:sldId id="272" r:id="rId6"/>
    <p:sldId id="258" r:id="rId7"/>
    <p:sldId id="259" r:id="rId8"/>
    <p:sldId id="260" r:id="rId9"/>
    <p:sldId id="271" r:id="rId10"/>
    <p:sldId id="261" r:id="rId11"/>
    <p:sldId id="276" r:id="rId12"/>
  </p:sldIdLst>
  <p:sldSz cx="9144000" cy="6858000" type="screen4x3"/>
  <p:notesSz cx="6791325" cy="987266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90000"/>
    <a:srgbClr val="99CC00"/>
    <a:srgbClr val="FF0000"/>
    <a:srgbClr val="990099"/>
    <a:srgbClr val="D5E81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73147" autoAdjust="0"/>
  </p:normalViewPr>
  <p:slideViewPr>
    <p:cSldViewPr>
      <p:cViewPr>
        <p:scale>
          <a:sx n="110" d="100"/>
          <a:sy n="110" d="100"/>
        </p:scale>
        <p:origin x="1116" y="14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D9D07FD-6DDD-4B8A-A48D-03EBBE04DB26}" type="datetimeFigureOut">
              <a:rPr lang="it-IT"/>
              <a:pPr>
                <a:defRPr/>
              </a:pPr>
              <a:t>19/11/2013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242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6513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5538983-5604-4374-A0A1-D568720BA10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it-IT" smtClean="0"/>
              <a:t>Il circuito del contante in Italia è caratterizzato da un ruolo preponderante delle società di servizio (Cash In Transit – CIT)</a:t>
            </a:r>
          </a:p>
          <a:p>
            <a:r>
              <a:rPr lang="it-IT" smtClean="0"/>
              <a:t>Solo il 20% delle banconote trattate sul territorio nazionale vengono ricircolate dalla Banca d’Italia </a:t>
            </a:r>
          </a:p>
          <a:p>
            <a:r>
              <a:rPr lang="it-IT" smtClean="0"/>
              <a:t>Il mercato delle società di servizi risulta essere molto frammentato con molte  società di servizi che spesso presentano una dimensione molto contenuta.</a:t>
            </a:r>
          </a:p>
          <a:p>
            <a:r>
              <a:rPr lang="it-IT" smtClean="0"/>
              <a:t>Ciò comporta, al fine di garantire la qualità delle banconote in circolazione e un’efficace lotta alla contraffazione, la necessità da una parte di porre in essere un sistema di regole sull’attività di ricircolo del contante svolta da questi operatori e dall’altra di favorire le condizioni per uno sviluppo virtuoso del settore. Il quadro normativo sul ricircolo del contante va in questo verso.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uppo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igura a mano libera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igura a mano libera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11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6BB50A9-B67B-4075-A01E-A9B05C55B17A}" type="datetime1">
              <a:rPr lang="it-IT"/>
              <a:pPr>
                <a:defRPr/>
              </a:pPr>
              <a:t>19/11/2013</a:t>
            </a:fld>
            <a:endParaRPr lang="it-IT"/>
          </a:p>
        </p:txBody>
      </p:sp>
      <p:sp>
        <p:nvSpPr>
          <p:cNvPr id="12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3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AE1BAFA-F27A-4ED1-8BDB-8473D67B350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400F6-C3B4-4CB8-97C8-CFDCB7463FE2}" type="datetime1">
              <a:rPr lang="it-IT"/>
              <a:pPr>
                <a:defRPr/>
              </a:pPr>
              <a:t>19/11/2013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9F3A6-3A1E-4326-8F28-9A5E5DAC924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D804E-F8F5-4298-B924-3AD2619F8D9E}" type="datetime1">
              <a:rPr lang="it-IT"/>
              <a:pPr>
                <a:defRPr/>
              </a:pPr>
              <a:t>19/11/2013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9724A-D9ED-4689-BA1D-5FD8C0F949C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90C5A-05F5-40FF-B4FE-4E2FB579F85D}" type="datetime1">
              <a:rPr lang="it-IT"/>
              <a:pPr>
                <a:defRPr/>
              </a:pPr>
              <a:t>19/11/2013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3519-9E76-45CB-8A75-40DAFA39AB2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allone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Gallone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7B5012-620F-4FFA-902F-F563A2FC9D23}" type="datetime1">
              <a:rPr lang="it-IT"/>
              <a:pPr>
                <a:defRPr/>
              </a:pPr>
              <a:t>19/11/2013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1650C8-29A2-44C5-8A59-F737DD4A594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DD3B69-6A0E-46BD-821A-71CF86E5D4EA}" type="datetime1">
              <a:rPr lang="it-IT"/>
              <a:pPr>
                <a:defRPr/>
              </a:pPr>
              <a:t>19/11/2013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39E546-9630-4205-BD79-B1C2E0BFFD2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F2695A-5E4C-404D-9902-46CD10C1DEF0}" type="datetime1">
              <a:rPr lang="it-IT"/>
              <a:pPr>
                <a:defRPr/>
              </a:pPr>
              <a:t>19/11/2013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AF77FC-13F0-425F-8E4A-87797D9E4EE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485986-2AA8-436E-AC8A-86439EFA0083}" type="datetime1">
              <a:rPr lang="it-IT"/>
              <a:pPr>
                <a:defRPr/>
              </a:pPr>
              <a:t>19/11/2013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3254E5-A805-4987-B48A-2F2BB6DEB95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C5971-8E40-46DC-AB32-763DF9BD26A2}" type="datetime1">
              <a:rPr lang="it-IT"/>
              <a:pPr>
                <a:defRPr/>
              </a:pPr>
              <a:t>19/11/2013</a:t>
            </a:fld>
            <a:endParaRPr lang="it-IT"/>
          </a:p>
        </p:txBody>
      </p:sp>
      <p:sp>
        <p:nvSpPr>
          <p:cNvPr id="3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30253-CBF7-4AE8-8078-775ABCC9BE8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C29149-4A41-4B30-8330-7ECC6E33A081}" type="datetime1">
              <a:rPr lang="it-IT"/>
              <a:pPr>
                <a:defRPr/>
              </a:pPr>
              <a:t>19/11/2013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143FBB-E87F-4DC9-A3E0-733B7C41419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igura a mano libera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igura a mano libera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Gallone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Gallone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1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E38419E-FA48-40D2-BCE3-AFBE01C52050}" type="datetime1">
              <a:rPr lang="it-IT"/>
              <a:pPr>
                <a:defRPr/>
              </a:pPr>
              <a:t>19/11/2013</a:t>
            </a:fld>
            <a:endParaRPr lang="it-IT"/>
          </a:p>
        </p:txBody>
      </p:sp>
      <p:sp>
        <p:nvSpPr>
          <p:cNvPr id="12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3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3DF1940-CEAF-44E0-9F62-DC5F3420FAF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33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4F4DB8C-5BCD-492A-B4BC-D386AC174637}" type="datetime1">
              <a:rPr lang="it-IT"/>
              <a:pPr>
                <a:defRPr/>
              </a:pPr>
              <a:t>19/11/2013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F2F6A8B-75CE-4712-B95C-A6BD0C175A7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6" r:id="rId2"/>
    <p:sldLayoutId id="2147483721" r:id="rId3"/>
    <p:sldLayoutId id="2147483722" r:id="rId4"/>
    <p:sldLayoutId id="2147483723" r:id="rId5"/>
    <p:sldLayoutId id="2147483724" r:id="rId6"/>
    <p:sldLayoutId id="2147483717" r:id="rId7"/>
    <p:sldLayoutId id="2147483725" r:id="rId8"/>
    <p:sldLayoutId id="2147483726" r:id="rId9"/>
    <p:sldLayoutId id="2147483718" r:id="rId10"/>
    <p:sldLayoutId id="214748371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7"/>
          <p:cNvSpPr txBox="1">
            <a:spLocks noChangeArrowheads="1"/>
          </p:cNvSpPr>
          <p:nvPr/>
        </p:nvSpPr>
        <p:spPr bwMode="auto">
          <a:xfrm>
            <a:off x="5580063" y="3933825"/>
            <a:ext cx="3429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lang="it-IT" sz="1400">
                <a:solidFill>
                  <a:srgbClr val="C00000"/>
                </a:solidFill>
                <a:latin typeface="Lucida Sans Unicode" pitchFamily="34" charset="0"/>
              </a:rPr>
              <a:t>Mr. Luigi Concistre’ Banca d’Italia / Embassy of Italy </a:t>
            </a:r>
          </a:p>
        </p:txBody>
      </p:sp>
      <p:pic>
        <p:nvPicPr>
          <p:cNvPr id="14338" name="Picture 2" descr="ton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63" y="4149725"/>
            <a:ext cx="865187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Sottotitolo 2"/>
          <p:cNvSpPr>
            <a:spLocks/>
          </p:cNvSpPr>
          <p:nvPr/>
        </p:nvSpPr>
        <p:spPr bwMode="auto">
          <a:xfrm>
            <a:off x="323850" y="981075"/>
            <a:ext cx="8763000" cy="1227138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lIns="45720" rIns="45720"/>
          <a:lstStyle/>
          <a:p>
            <a:pPr algn="ct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en-US" sz="2000" b="1">
                <a:solidFill>
                  <a:srgbClr val="990000"/>
                </a:solidFill>
                <a:latin typeface="Lucida Sans Unicode" pitchFamily="34" charset="0"/>
              </a:rPr>
              <a:t>THE CASH CYCLE IN ITALY </a:t>
            </a:r>
          </a:p>
          <a:p>
            <a:pPr algn="ct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en-US" sz="2000" b="1">
                <a:solidFill>
                  <a:srgbClr val="990000"/>
                </a:solidFill>
                <a:latin typeface="Lucida Sans Unicode" pitchFamily="34" charset="0"/>
              </a:rPr>
              <a:t>AND </a:t>
            </a:r>
          </a:p>
          <a:p>
            <a:pPr algn="ct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en-US" sz="2000" b="1">
                <a:solidFill>
                  <a:srgbClr val="990000"/>
                </a:solidFill>
                <a:latin typeface="Lucida Sans Unicode" pitchFamily="34" charset="0"/>
              </a:rPr>
              <a:t>THE MONITORING ACTIVITY BY BANCA D’ITALIA ON CASH HANDLERS</a:t>
            </a:r>
          </a:p>
          <a:p>
            <a:pPr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en-US" sz="2000" b="1">
              <a:solidFill>
                <a:schemeClr val="tx2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07950" y="1484313"/>
            <a:ext cx="8229600" cy="1587500"/>
          </a:xfrm>
        </p:spPr>
        <p:txBody>
          <a:bodyPr/>
          <a:lstStyle/>
          <a:p>
            <a:pPr eaLnBrk="1" hangingPunct="1"/>
            <a:r>
              <a:rPr lang="it-IT" smtClean="0">
                <a:solidFill>
                  <a:srgbClr val="1FAECD"/>
                </a:solidFill>
              </a:rPr>
              <a:t>Corrective measures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000" smtClean="0"/>
              <a:t>tailored in accordance with the type - seriousness of anomalies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000" smtClean="0"/>
              <a:t>deadline for the requested actions</a:t>
            </a:r>
          </a:p>
          <a:p>
            <a:pPr lvl="1" eaLnBrk="1" hangingPunct="1"/>
            <a:endParaRPr lang="it-IT" smtClean="0"/>
          </a:p>
        </p:txBody>
      </p:sp>
      <p:sp>
        <p:nvSpPr>
          <p:cNvPr id="4" name="Segnaposto contenuto 1"/>
          <p:cNvSpPr txBox="1">
            <a:spLocks/>
          </p:cNvSpPr>
          <p:nvPr/>
        </p:nvSpPr>
        <p:spPr bwMode="auto">
          <a:xfrm>
            <a:off x="107950" y="3230563"/>
            <a:ext cx="8928100" cy="259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it-IT" sz="2700">
                <a:solidFill>
                  <a:schemeClr val="accent2"/>
                </a:solidFill>
                <a:latin typeface="Lucida Sans Unicode" pitchFamily="34" charset="0"/>
              </a:rPr>
              <a:t>Sanctions</a:t>
            </a:r>
          </a:p>
          <a:p>
            <a:pPr marL="620713" lvl="1" indent="-228600">
              <a:spcBef>
                <a:spcPts val="325"/>
              </a:spcBef>
              <a:buClr>
                <a:srgbClr val="FF0000"/>
              </a:buClr>
              <a:buFont typeface="Courier New" pitchFamily="49" charset="0"/>
              <a:buChar char="o"/>
            </a:pPr>
            <a:r>
              <a:rPr lang="en-US" sz="2000">
                <a:latin typeface="Lucida Sans Unicode" pitchFamily="34" charset="0"/>
              </a:rPr>
              <a:t>prohibition from recirculating banknotes</a:t>
            </a:r>
          </a:p>
          <a:p>
            <a:pPr marL="620713" lvl="1" indent="-228600">
              <a:spcBef>
                <a:spcPts val="325"/>
              </a:spcBef>
              <a:buClr>
                <a:srgbClr val="FF0000"/>
              </a:buClr>
              <a:buFont typeface="Courier New" pitchFamily="49" charset="0"/>
              <a:buNone/>
            </a:pPr>
            <a:r>
              <a:rPr lang="en-US" sz="2000">
                <a:latin typeface="Lucida Sans Unicode" pitchFamily="34" charset="0"/>
              </a:rPr>
              <a:t>   </a:t>
            </a:r>
            <a:r>
              <a:rPr lang="en-US">
                <a:latin typeface="Lucida Sans Unicode" pitchFamily="34" charset="0"/>
              </a:rPr>
              <a:t>(at least from operating the non-compliant machine)</a:t>
            </a:r>
          </a:p>
          <a:p>
            <a:pPr marL="620713" lvl="1" indent="-228600">
              <a:spcBef>
                <a:spcPts val="325"/>
              </a:spcBef>
              <a:buClr>
                <a:srgbClr val="FF0000"/>
              </a:buClr>
              <a:buFont typeface="Courier New" pitchFamily="49" charset="0"/>
              <a:buChar char="o"/>
            </a:pPr>
            <a:r>
              <a:rPr lang="en-US" sz="2000">
                <a:latin typeface="Lucida Sans Unicode" pitchFamily="34" charset="0"/>
              </a:rPr>
              <a:t>removal from the list on the ECB website due to non-compliance of the banknote handling machine</a:t>
            </a:r>
            <a:r>
              <a:rPr lang="en-US"/>
              <a:t> </a:t>
            </a:r>
            <a:endParaRPr lang="en-US" sz="2000">
              <a:latin typeface="Lucida Sans Unicode" pitchFamily="34" charset="0"/>
            </a:endParaRPr>
          </a:p>
          <a:p>
            <a:pPr marL="620713" lvl="1" indent="-228600">
              <a:spcBef>
                <a:spcPts val="325"/>
              </a:spcBef>
              <a:buClr>
                <a:srgbClr val="FF0000"/>
              </a:buClr>
              <a:buFont typeface="Courier New" pitchFamily="49" charset="0"/>
              <a:buChar char="o"/>
            </a:pPr>
            <a:r>
              <a:rPr lang="en-US" sz="2000">
                <a:latin typeface="Lucida Sans Unicode" pitchFamily="34" charset="0"/>
              </a:rPr>
              <a:t>pecuniary administrative sanctions from € 5,000 to € 50,000</a:t>
            </a:r>
          </a:p>
        </p:txBody>
      </p:sp>
      <p:sp>
        <p:nvSpPr>
          <p:cNvPr id="19460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CBA340-7F0F-4DFF-921B-38454DF9B798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it-IT"/>
          </a:p>
        </p:txBody>
      </p:sp>
      <p:sp>
        <p:nvSpPr>
          <p:cNvPr id="24580" name="Text Box 6"/>
          <p:cNvSpPr txBox="1">
            <a:spLocks noChangeArrowheads="1"/>
          </p:cNvSpPr>
          <p:nvPr/>
        </p:nvSpPr>
        <p:spPr bwMode="auto">
          <a:xfrm>
            <a:off x="179388" y="461963"/>
            <a:ext cx="8353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>
                <a:solidFill>
                  <a:schemeClr val="tx2"/>
                </a:solidFill>
                <a:latin typeface="Lucida Sans Unicode" pitchFamily="34" charset="0"/>
              </a:rPr>
              <a:t>Corrective measures and sanctions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ffectLst/>
              </a:rPr>
              <a:t>Bankitalia.mosca@esteri.it</a:t>
            </a:r>
            <a:endParaRPr lang="it-IT" smtClean="0">
              <a:effectLst/>
            </a:endParaRP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4800" smtClean="0">
                <a:solidFill>
                  <a:srgbClr val="000000"/>
                </a:solidFill>
              </a:rPr>
              <a:t>Спасибо</a:t>
            </a:r>
            <a:r>
              <a:rPr lang="it-IT" sz="4800" smtClean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68413"/>
            <a:ext cx="8229600" cy="4525962"/>
          </a:xfrm>
        </p:spPr>
        <p:txBody>
          <a:bodyPr/>
          <a:lstStyle/>
          <a:p>
            <a:r>
              <a:rPr lang="it-IT" sz="2400" smtClean="0"/>
              <a:t>The cash cycle in Italy – general overview and the actors involved</a:t>
            </a:r>
          </a:p>
          <a:p>
            <a:r>
              <a:rPr lang="it-IT" sz="2400" smtClean="0"/>
              <a:t>The role of Banca d’Italia in the monitoring of cash cycle</a:t>
            </a:r>
          </a:p>
          <a:p>
            <a:r>
              <a:rPr lang="it-IT" sz="2400" smtClean="0"/>
              <a:t>Banca d’Italia control activity: legal framework</a:t>
            </a:r>
          </a:p>
          <a:p>
            <a:r>
              <a:rPr lang="it-IT" sz="2400" smtClean="0"/>
              <a:t>Types of controls on cash handlers</a:t>
            </a:r>
          </a:p>
          <a:p>
            <a:r>
              <a:rPr lang="it-IT" sz="2400" smtClean="0"/>
              <a:t>On-site inspections</a:t>
            </a:r>
          </a:p>
          <a:p>
            <a:r>
              <a:rPr lang="it-IT" sz="2400" smtClean="0"/>
              <a:t>Off-site monitoring</a:t>
            </a:r>
          </a:p>
          <a:p>
            <a:r>
              <a:rPr lang="it-IT" sz="2400" smtClean="0"/>
              <a:t>Corrective measures and sanctions</a:t>
            </a:r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466725" y="465138"/>
            <a:ext cx="77771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>
                <a:solidFill>
                  <a:schemeClr val="tx2"/>
                </a:solidFill>
                <a:latin typeface="Lucida Sans Unicode" pitchFamily="34" charset="0"/>
              </a:rPr>
              <a:t>Outline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1" descr="sorting mach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95550" y="3848100"/>
            <a:ext cx="1481138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11" descr="furgo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5850" y="1881188"/>
            <a:ext cx="1851025" cy="159226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</p:pic>
      <p:pic>
        <p:nvPicPr>
          <p:cNvPr id="16387" name="Picture 25" descr="banc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0263" y="4237038"/>
            <a:ext cx="12033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900238" y="1674813"/>
            <a:ext cx="2497137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82927" tIns="41464" rIns="82927" bIns="41464">
            <a:spAutoFit/>
          </a:bodyPr>
          <a:lstStyle>
            <a:lvl1pPr algn="l">
              <a:defRPr>
                <a:solidFill>
                  <a:srgbClr val="000000"/>
                </a:solidFill>
                <a:latin typeface="Arial" charset="0"/>
              </a:defRPr>
            </a:lvl1pPr>
            <a:lvl2pPr marL="457200" algn="l">
              <a:defRPr>
                <a:solidFill>
                  <a:srgbClr val="000000"/>
                </a:solidFill>
                <a:latin typeface="Arial" charset="0"/>
              </a:defRPr>
            </a:lvl2pPr>
            <a:lvl3pPr marL="914400" algn="l">
              <a:defRPr>
                <a:solidFill>
                  <a:srgbClr val="000000"/>
                </a:solidFill>
                <a:latin typeface="Arial" charset="0"/>
              </a:defRPr>
            </a:lvl3pPr>
            <a:lvl4pPr marL="1371600" algn="l">
              <a:defRPr>
                <a:solidFill>
                  <a:srgbClr val="000000"/>
                </a:solidFill>
                <a:latin typeface="Arial" charset="0"/>
              </a:defRPr>
            </a:lvl4pPr>
            <a:lvl5pPr marL="1828800" algn="l">
              <a:defRPr>
                <a:solidFill>
                  <a:srgbClr val="000000"/>
                </a:solidFill>
                <a:latin typeface="Arial" charset="0"/>
              </a:defRPr>
            </a:lvl5pPr>
            <a:lvl6pPr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 defTabSz="829280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it-IT" b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58 CIT companies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3573463" y="2039938"/>
            <a:ext cx="1338262" cy="239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82927" tIns="41464" rIns="82927" bIns="41464">
            <a:spAutoFit/>
          </a:bodyPr>
          <a:lstStyle>
            <a:lvl1pPr algn="l">
              <a:defRPr>
                <a:solidFill>
                  <a:srgbClr val="000000"/>
                </a:solidFill>
                <a:latin typeface="Arial" charset="0"/>
              </a:defRPr>
            </a:lvl1pPr>
            <a:lvl2pPr marL="457200" algn="l">
              <a:defRPr>
                <a:solidFill>
                  <a:srgbClr val="000000"/>
                </a:solidFill>
                <a:latin typeface="Arial" charset="0"/>
              </a:defRPr>
            </a:lvl2pPr>
            <a:lvl3pPr marL="914400" algn="l">
              <a:defRPr>
                <a:solidFill>
                  <a:srgbClr val="000000"/>
                </a:solidFill>
                <a:latin typeface="Arial" charset="0"/>
              </a:defRPr>
            </a:lvl3pPr>
            <a:lvl4pPr marL="1371600" algn="l">
              <a:defRPr>
                <a:solidFill>
                  <a:srgbClr val="000000"/>
                </a:solidFill>
                <a:latin typeface="Arial" charset="0"/>
              </a:defRPr>
            </a:lvl4pPr>
            <a:lvl5pPr marL="1828800" algn="l">
              <a:defRPr>
                <a:solidFill>
                  <a:srgbClr val="000000"/>
                </a:solidFill>
                <a:latin typeface="Arial" charset="0"/>
              </a:defRPr>
            </a:lvl5pPr>
            <a:lvl6pPr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 defTabSz="829280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it-IT" sz="11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136</a:t>
            </a:r>
            <a:r>
              <a:rPr lang="it-IT" sz="1100" b="1">
                <a:solidFill>
                  <a:srgbClr val="3333CC"/>
                </a:solidFill>
              </a:rPr>
              <a:t> Cash Centres</a:t>
            </a:r>
          </a:p>
        </p:txBody>
      </p:sp>
      <p:sp>
        <p:nvSpPr>
          <p:cNvPr id="16390" name="Text Box 29"/>
          <p:cNvSpPr txBox="1">
            <a:spLocks noChangeArrowheads="1"/>
          </p:cNvSpPr>
          <p:nvPr/>
        </p:nvSpPr>
        <p:spPr bwMode="auto">
          <a:xfrm>
            <a:off x="1990725" y="4619625"/>
            <a:ext cx="1273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27" tIns="41464" rIns="82927" bIns="41464">
            <a:spAutoFit/>
          </a:bodyPr>
          <a:lstStyle/>
          <a:p>
            <a:pPr defTabSz="828675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it-IT" sz="1100" b="1">
                <a:solidFill>
                  <a:srgbClr val="000000"/>
                </a:solidFill>
                <a:cs typeface="Arial" charset="0"/>
              </a:rPr>
              <a:t>1.2 billion of </a:t>
            </a:r>
          </a:p>
          <a:p>
            <a:pPr defTabSz="828675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it-IT" sz="1100" b="1">
                <a:solidFill>
                  <a:srgbClr val="000000"/>
                </a:solidFill>
                <a:cs typeface="Arial" charset="0"/>
              </a:rPr>
              <a:t> BN recirculated </a:t>
            </a:r>
          </a:p>
        </p:txBody>
      </p:sp>
      <p:pic>
        <p:nvPicPr>
          <p:cNvPr id="16391" name="Picture 36" descr="atm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6900" y="3063875"/>
            <a:ext cx="7905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39" descr="persone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7225" y="1255713"/>
            <a:ext cx="10763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40" descr="supermercato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875213" y="1125538"/>
            <a:ext cx="1204912" cy="131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4" name="Text Box 42"/>
          <p:cNvSpPr txBox="1">
            <a:spLocks noChangeArrowheads="1"/>
          </p:cNvSpPr>
          <p:nvPr/>
        </p:nvSpPr>
        <p:spPr bwMode="auto">
          <a:xfrm>
            <a:off x="3403600" y="4789488"/>
            <a:ext cx="1273175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27" tIns="41464" rIns="82927" bIns="41464">
            <a:spAutoFit/>
          </a:bodyPr>
          <a:lstStyle/>
          <a:p>
            <a:pPr defTabSz="828675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it-IT" sz="1100" b="1">
                <a:solidFill>
                  <a:srgbClr val="FF0000"/>
                </a:solidFill>
                <a:cs typeface="Arial" charset="0"/>
              </a:rPr>
              <a:t>1.3 billion of </a:t>
            </a:r>
          </a:p>
          <a:p>
            <a:pPr defTabSz="828675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it-IT" sz="1100" b="1">
                <a:solidFill>
                  <a:srgbClr val="FF0000"/>
                </a:solidFill>
                <a:cs typeface="Arial" charset="0"/>
              </a:rPr>
              <a:t>BN recirculated</a:t>
            </a:r>
          </a:p>
        </p:txBody>
      </p:sp>
      <p:sp>
        <p:nvSpPr>
          <p:cNvPr id="16395" name="Rectangle 47"/>
          <p:cNvSpPr>
            <a:spLocks noChangeArrowheads="1"/>
          </p:cNvSpPr>
          <p:nvPr/>
        </p:nvSpPr>
        <p:spPr bwMode="auto">
          <a:xfrm>
            <a:off x="1992313" y="5154613"/>
            <a:ext cx="6889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27" tIns="41464" rIns="82927" bIns="41464" anchor="ctr"/>
          <a:lstStyle/>
          <a:p>
            <a:pPr algn="ctr" defTabSz="828675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it-IT" sz="1100" b="1">
                <a:solidFill>
                  <a:srgbClr val="000000"/>
                </a:solidFill>
                <a:cs typeface="Arial" charset="0"/>
              </a:rPr>
              <a:t>34,519</a:t>
            </a:r>
          </a:p>
          <a:p>
            <a:pPr algn="ctr" defTabSz="828675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it-IT" sz="1100" b="1">
                <a:solidFill>
                  <a:srgbClr val="000000"/>
                </a:solidFill>
                <a:cs typeface="Arial" charset="0"/>
              </a:rPr>
              <a:t> branches</a:t>
            </a:r>
          </a:p>
        </p:txBody>
      </p:sp>
      <p:sp>
        <p:nvSpPr>
          <p:cNvPr id="16396" name="Rectangle 44"/>
          <p:cNvSpPr>
            <a:spLocks noChangeArrowheads="1"/>
          </p:cNvSpPr>
          <p:nvPr/>
        </p:nvSpPr>
        <p:spPr bwMode="auto">
          <a:xfrm>
            <a:off x="636588" y="3692525"/>
            <a:ext cx="688975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27" tIns="41464" rIns="82927" bIns="41464" anchor="ctr"/>
          <a:lstStyle/>
          <a:p>
            <a:pPr algn="ctr" defTabSz="828675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it-IT" sz="1100" b="1">
                <a:solidFill>
                  <a:srgbClr val="000000"/>
                </a:solidFill>
                <a:cs typeface="Arial" charset="0"/>
              </a:rPr>
              <a:t>48,730 ATMs</a:t>
            </a:r>
            <a:r>
              <a:rPr lang="it-IT" sz="1100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  <p:sp>
        <p:nvSpPr>
          <p:cNvPr id="2" name="AutoShape 71"/>
          <p:cNvSpPr>
            <a:spLocks noChangeArrowheads="1"/>
          </p:cNvSpPr>
          <p:nvPr/>
        </p:nvSpPr>
        <p:spPr bwMode="auto">
          <a:xfrm>
            <a:off x="2628900" y="4979988"/>
            <a:ext cx="774700" cy="404812"/>
          </a:xfrm>
          <a:prstGeom prst="curvedUpArrow">
            <a:avLst>
              <a:gd name="adj1" fmla="val 38283"/>
              <a:gd name="adj2" fmla="val 76558"/>
              <a:gd name="adj3" fmla="val 33333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27" tIns="41464" rIns="82927" bIns="41464" anchor="ctr"/>
          <a:lstStyle/>
          <a:p>
            <a:pPr algn="ctr" defTabSz="406400">
              <a:lnSpc>
                <a:spcPct val="93000"/>
              </a:lnSpc>
              <a:buClr>
                <a:srgbClr val="000000"/>
              </a:buClr>
              <a:buSzPct val="100000"/>
            </a:pPr>
            <a:endParaRPr lang="it-IT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" name="AutoShape 72"/>
          <p:cNvSpPr>
            <a:spLocks noChangeArrowheads="1"/>
          </p:cNvSpPr>
          <p:nvPr/>
        </p:nvSpPr>
        <p:spPr bwMode="auto">
          <a:xfrm rot="-3985027">
            <a:off x="3863181" y="4175919"/>
            <a:ext cx="904875" cy="344488"/>
          </a:xfrm>
          <a:prstGeom prst="curvedUpArrow">
            <a:avLst>
              <a:gd name="adj1" fmla="val 52522"/>
              <a:gd name="adj2" fmla="val 105057"/>
              <a:gd name="adj3" fmla="val 33333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2927" tIns="41464" rIns="82927" bIns="41464" anchor="ctr"/>
          <a:lstStyle/>
          <a:p>
            <a:pPr algn="ctr" defTabSz="406400">
              <a:lnSpc>
                <a:spcPct val="93000"/>
              </a:lnSpc>
              <a:buClr>
                <a:srgbClr val="000000"/>
              </a:buClr>
              <a:buSzPct val="100000"/>
            </a:pPr>
            <a:endParaRPr lang="it-IT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6399" name="Picture 33" descr="PALAZZO-DELLA-BANCA-DITALIA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703763" y="4386263"/>
            <a:ext cx="1398587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0" name="Text Box 74"/>
          <p:cNvSpPr txBox="1">
            <a:spLocks noChangeArrowheads="1"/>
          </p:cNvSpPr>
          <p:nvPr/>
        </p:nvSpPr>
        <p:spPr bwMode="auto">
          <a:xfrm>
            <a:off x="3598863" y="5307013"/>
            <a:ext cx="981075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27" tIns="41464" rIns="82927" bIns="41464">
            <a:spAutoFit/>
          </a:bodyPr>
          <a:lstStyle/>
          <a:p>
            <a:pPr defTabSz="828675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it-IT" sz="1100" b="1">
                <a:solidFill>
                  <a:srgbClr val="FF0000"/>
                </a:solidFill>
                <a:cs typeface="Arial" charset="0"/>
              </a:rPr>
              <a:t>32 branches</a:t>
            </a:r>
          </a:p>
        </p:txBody>
      </p:sp>
      <p:sp>
        <p:nvSpPr>
          <p:cNvPr id="16401" name="AutoShape 76"/>
          <p:cNvSpPr>
            <a:spLocks noChangeArrowheads="1"/>
          </p:cNvSpPr>
          <p:nvPr/>
        </p:nvSpPr>
        <p:spPr bwMode="auto">
          <a:xfrm rot="9122671">
            <a:off x="2193925" y="3429000"/>
            <a:ext cx="735013" cy="427038"/>
          </a:xfrm>
          <a:prstGeom prst="curvedUpArrow">
            <a:avLst>
              <a:gd name="adj1" fmla="val 38376"/>
              <a:gd name="adj2" fmla="val 76736"/>
              <a:gd name="adj3" fmla="val 36185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lIns="82927" tIns="41464" rIns="82927" bIns="41464" anchor="ctr"/>
          <a:lstStyle/>
          <a:p>
            <a:pPr algn="ctr" defTabSz="406400">
              <a:lnSpc>
                <a:spcPct val="93000"/>
              </a:lnSpc>
              <a:buClr>
                <a:srgbClr val="000000"/>
              </a:buClr>
              <a:buSzPct val="100000"/>
            </a:pPr>
            <a:endParaRPr lang="it-IT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402" name="Line 77"/>
          <p:cNvSpPr>
            <a:spLocks noChangeShapeType="1"/>
          </p:cNvSpPr>
          <p:nvPr/>
        </p:nvSpPr>
        <p:spPr bwMode="auto">
          <a:xfrm>
            <a:off x="1863725" y="1624013"/>
            <a:ext cx="2754313" cy="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lg" len="lg"/>
          </a:ln>
        </p:spPr>
        <p:txBody>
          <a:bodyPr lIns="82927" tIns="41464" rIns="82927" bIns="41464"/>
          <a:lstStyle/>
          <a:p>
            <a:endParaRPr lang="it-IT"/>
          </a:p>
        </p:txBody>
      </p:sp>
      <p:sp>
        <p:nvSpPr>
          <p:cNvPr id="16403" name="Line 78"/>
          <p:cNvSpPr>
            <a:spLocks noChangeShapeType="1"/>
          </p:cNvSpPr>
          <p:nvPr/>
        </p:nvSpPr>
        <p:spPr bwMode="auto">
          <a:xfrm>
            <a:off x="1087438" y="2419350"/>
            <a:ext cx="0" cy="404813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lg" len="lg"/>
          </a:ln>
        </p:spPr>
        <p:txBody>
          <a:bodyPr lIns="82927" tIns="41464" rIns="82927" bIns="41464"/>
          <a:lstStyle/>
          <a:p>
            <a:endParaRPr lang="it-IT"/>
          </a:p>
        </p:txBody>
      </p:sp>
      <p:sp>
        <p:nvSpPr>
          <p:cNvPr id="16404" name="Line 79"/>
          <p:cNvSpPr>
            <a:spLocks noChangeShapeType="1"/>
          </p:cNvSpPr>
          <p:nvPr/>
        </p:nvSpPr>
        <p:spPr bwMode="auto">
          <a:xfrm flipH="1">
            <a:off x="1390650" y="3087688"/>
            <a:ext cx="987425" cy="503237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lg" len="lg"/>
          </a:ln>
        </p:spPr>
        <p:txBody>
          <a:bodyPr lIns="82927" tIns="41464" rIns="82927" bIns="41464"/>
          <a:lstStyle/>
          <a:p>
            <a:endParaRPr lang="it-IT"/>
          </a:p>
        </p:txBody>
      </p:sp>
      <p:sp>
        <p:nvSpPr>
          <p:cNvPr id="16405" name="Line 80"/>
          <p:cNvSpPr>
            <a:spLocks noChangeShapeType="1"/>
          </p:cNvSpPr>
          <p:nvPr/>
        </p:nvSpPr>
        <p:spPr bwMode="auto">
          <a:xfrm flipH="1">
            <a:off x="1776413" y="3187700"/>
            <a:ext cx="646112" cy="10604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triangle" w="lg" len="lg"/>
            <a:tailEnd type="triangle" w="lg" len="lg"/>
          </a:ln>
        </p:spPr>
        <p:txBody>
          <a:bodyPr lIns="82927" tIns="41464" rIns="82927" bIns="41464"/>
          <a:lstStyle/>
          <a:p>
            <a:endParaRPr lang="it-IT"/>
          </a:p>
        </p:txBody>
      </p:sp>
      <p:sp>
        <p:nvSpPr>
          <p:cNvPr id="16406" name="Line 81"/>
          <p:cNvSpPr>
            <a:spLocks noChangeShapeType="1"/>
          </p:cNvSpPr>
          <p:nvPr/>
        </p:nvSpPr>
        <p:spPr bwMode="auto">
          <a:xfrm flipH="1" flipV="1">
            <a:off x="960438" y="3994150"/>
            <a:ext cx="85725" cy="352425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lg" len="lg"/>
          </a:ln>
        </p:spPr>
        <p:txBody>
          <a:bodyPr lIns="82927" tIns="41464" rIns="82927" bIns="41464"/>
          <a:lstStyle/>
          <a:p>
            <a:endParaRPr lang="it-IT"/>
          </a:p>
        </p:txBody>
      </p:sp>
      <p:sp>
        <p:nvSpPr>
          <p:cNvPr id="16407" name="Line 82"/>
          <p:cNvSpPr>
            <a:spLocks noChangeShapeType="1"/>
          </p:cNvSpPr>
          <p:nvPr/>
        </p:nvSpPr>
        <p:spPr bwMode="auto">
          <a:xfrm flipH="1">
            <a:off x="4273550" y="2481263"/>
            <a:ext cx="517525" cy="404812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triangle" w="lg" len="lg"/>
            <a:tailEnd type="triangle" w="lg" len="lg"/>
          </a:ln>
        </p:spPr>
        <p:txBody>
          <a:bodyPr lIns="82927" tIns="41464" rIns="82927" bIns="41464"/>
          <a:lstStyle/>
          <a:p>
            <a:endParaRPr lang="it-IT"/>
          </a:p>
        </p:txBody>
      </p:sp>
      <p:sp>
        <p:nvSpPr>
          <p:cNvPr id="16408" name="Line 83"/>
          <p:cNvSpPr>
            <a:spLocks noChangeShapeType="1"/>
          </p:cNvSpPr>
          <p:nvPr/>
        </p:nvSpPr>
        <p:spPr bwMode="auto">
          <a:xfrm flipH="1" flipV="1">
            <a:off x="4100513" y="3238500"/>
            <a:ext cx="1031875" cy="1160463"/>
          </a:xfrm>
          <a:prstGeom prst="line">
            <a:avLst/>
          </a:prstGeom>
          <a:noFill/>
          <a:ln w="25400">
            <a:solidFill>
              <a:srgbClr val="800000"/>
            </a:solidFill>
            <a:prstDash val="sysDot"/>
            <a:round/>
            <a:headEnd type="triangle" w="lg" len="lg"/>
            <a:tailEnd type="triangle" w="lg" len="lg"/>
          </a:ln>
        </p:spPr>
        <p:txBody>
          <a:bodyPr lIns="82927" tIns="41464" rIns="82927" bIns="41464"/>
          <a:lstStyle/>
          <a:p>
            <a:endParaRPr lang="it-IT"/>
          </a:p>
        </p:txBody>
      </p:sp>
      <p:sp>
        <p:nvSpPr>
          <p:cNvPr id="16470" name="Text Box 86"/>
          <p:cNvSpPr txBox="1">
            <a:spLocks noChangeArrowheads="1"/>
          </p:cNvSpPr>
          <p:nvPr/>
        </p:nvSpPr>
        <p:spPr bwMode="auto">
          <a:xfrm>
            <a:off x="4640263" y="2598738"/>
            <a:ext cx="383540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82927" tIns="41464" rIns="82927" bIns="41464">
            <a:spAutoFit/>
          </a:bodyPr>
          <a:lstStyle/>
          <a:p>
            <a:pPr defTabSz="407442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it-IT" sz="1500" b="1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Central role of the CITs in the cash cycle</a:t>
            </a:r>
          </a:p>
        </p:txBody>
      </p:sp>
      <p:sp>
        <p:nvSpPr>
          <p:cNvPr id="16471" name="Text Box 87"/>
          <p:cNvSpPr txBox="1">
            <a:spLocks noChangeArrowheads="1"/>
          </p:cNvSpPr>
          <p:nvPr/>
        </p:nvSpPr>
        <p:spPr bwMode="auto">
          <a:xfrm>
            <a:off x="922338" y="5567363"/>
            <a:ext cx="10445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82927" tIns="41464" rIns="82927" bIns="41464" anchor="ctr"/>
          <a:lstStyle/>
          <a:p>
            <a:pPr algn="ctr" defTabSz="828675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it-IT" sz="15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600 Credit Institutions</a:t>
            </a:r>
          </a:p>
        </p:txBody>
      </p:sp>
      <p:sp>
        <p:nvSpPr>
          <p:cNvPr id="16473" name="Text Box 89"/>
          <p:cNvSpPr txBox="1">
            <a:spLocks noChangeArrowheads="1"/>
          </p:cNvSpPr>
          <p:nvPr/>
        </p:nvSpPr>
        <p:spPr bwMode="auto">
          <a:xfrm>
            <a:off x="4335463" y="3109913"/>
            <a:ext cx="4827587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82927" tIns="41464" rIns="82927" bIns="41464">
            <a:spAutoFit/>
          </a:bodyPr>
          <a:lstStyle/>
          <a:p>
            <a:pPr defTabSz="407442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it-IT" sz="1500" b="1" dirty="0" err="1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Only</a:t>
            </a:r>
            <a:r>
              <a:rPr lang="it-IT" sz="1500" b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20% of </a:t>
            </a:r>
            <a:r>
              <a:rPr lang="it-IT" sz="1500" b="1" dirty="0" err="1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BNs</a:t>
            </a:r>
            <a:r>
              <a:rPr lang="it-IT" sz="1500" b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are </a:t>
            </a:r>
            <a:r>
              <a:rPr lang="it-IT" sz="1500" b="1" dirty="0" err="1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recirculated</a:t>
            </a:r>
            <a:r>
              <a:rPr lang="it-IT" sz="1500" b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by Banca d’Italia</a:t>
            </a:r>
          </a:p>
        </p:txBody>
      </p:sp>
      <p:sp>
        <p:nvSpPr>
          <p:cNvPr id="16412" name="AutoShape 90"/>
          <p:cNvSpPr>
            <a:spLocks noChangeArrowheads="1"/>
          </p:cNvSpPr>
          <p:nvPr/>
        </p:nvSpPr>
        <p:spPr bwMode="auto">
          <a:xfrm rot="5400000">
            <a:off x="6734969" y="1516856"/>
            <a:ext cx="782638" cy="78422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4605 h 21600"/>
              <a:gd name="T14" fmla="*/ 19905 w 21600"/>
              <a:gd name="T15" fmla="*/ 755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4611" y="0"/>
                </a:lnTo>
                <a:lnTo>
                  <a:pt x="14611" y="4605"/>
                </a:lnTo>
                <a:lnTo>
                  <a:pt x="12427" y="4605"/>
                </a:lnTo>
                <a:cubicBezTo>
                  <a:pt x="5564" y="4605"/>
                  <a:pt x="0" y="7987"/>
                  <a:pt x="0" y="12158"/>
                </a:cubicBezTo>
                <a:lnTo>
                  <a:pt x="0" y="21600"/>
                </a:lnTo>
                <a:lnTo>
                  <a:pt x="3013" y="21600"/>
                </a:lnTo>
                <a:lnTo>
                  <a:pt x="3013" y="12158"/>
                </a:lnTo>
                <a:cubicBezTo>
                  <a:pt x="3013" y="9615"/>
                  <a:pt x="7228" y="7553"/>
                  <a:pt x="12427" y="7553"/>
                </a:cubicBezTo>
                <a:lnTo>
                  <a:pt x="14611" y="7553"/>
                </a:lnTo>
                <a:lnTo>
                  <a:pt x="14611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 wrap="none" lIns="82927" tIns="41464" rIns="82927" bIns="41464" anchor="ctr"/>
          <a:lstStyle/>
          <a:p>
            <a:endParaRPr lang="it-IT"/>
          </a:p>
        </p:txBody>
      </p:sp>
      <p:sp>
        <p:nvSpPr>
          <p:cNvPr id="16413" name="AutoShape 99"/>
          <p:cNvSpPr>
            <a:spLocks noChangeArrowheads="1"/>
          </p:cNvSpPr>
          <p:nvPr/>
        </p:nvSpPr>
        <p:spPr bwMode="auto">
          <a:xfrm>
            <a:off x="7321550" y="4065588"/>
            <a:ext cx="457200" cy="1109662"/>
          </a:xfrm>
          <a:prstGeom prst="downArrow">
            <a:avLst>
              <a:gd name="adj1" fmla="val 50000"/>
              <a:gd name="adj2" fmla="val 60666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27" tIns="41464" rIns="82927" bIns="41464" anchor="ctr"/>
          <a:lstStyle/>
          <a:p>
            <a:pPr algn="ctr" defTabSz="406400">
              <a:lnSpc>
                <a:spcPct val="93000"/>
              </a:lnSpc>
              <a:buClr>
                <a:srgbClr val="000000"/>
              </a:buClr>
              <a:buSzPct val="100000"/>
            </a:pPr>
            <a:endParaRPr lang="it-IT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484" name="Text Box 100"/>
          <p:cNvSpPr txBox="1">
            <a:spLocks noChangeArrowheads="1"/>
          </p:cNvSpPr>
          <p:nvPr/>
        </p:nvSpPr>
        <p:spPr bwMode="auto">
          <a:xfrm>
            <a:off x="6540500" y="5265738"/>
            <a:ext cx="204946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82927" tIns="41464" rIns="82927" bIns="41464">
            <a:spAutoFit/>
          </a:bodyPr>
          <a:lstStyle/>
          <a:p>
            <a:pPr algn="ctr" defTabSz="407442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it-IT" sz="15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BIG EFFORT FOR</a:t>
            </a:r>
          </a:p>
          <a:p>
            <a:pPr algn="ctr" defTabSz="407442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it-IT" sz="15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MODERNISATION </a:t>
            </a:r>
          </a:p>
          <a:p>
            <a:pPr algn="ctr" defTabSz="407442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it-IT" sz="15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 NEEDED</a:t>
            </a:r>
          </a:p>
        </p:txBody>
      </p:sp>
      <p:sp>
        <p:nvSpPr>
          <p:cNvPr id="16415" name="Text Box 15"/>
          <p:cNvSpPr txBox="1">
            <a:spLocks noChangeArrowheads="1"/>
          </p:cNvSpPr>
          <p:nvPr/>
        </p:nvSpPr>
        <p:spPr bwMode="auto">
          <a:xfrm>
            <a:off x="2843213" y="3433763"/>
            <a:ext cx="170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27" tIns="41464" rIns="82927" bIns="41464">
            <a:spAutoFit/>
          </a:bodyPr>
          <a:lstStyle/>
          <a:p>
            <a:pPr algn="ctr" defTabSz="828675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it-IT" sz="1300" b="1">
                <a:solidFill>
                  <a:srgbClr val="3333CC"/>
                </a:solidFill>
                <a:cs typeface="Arial" charset="0"/>
              </a:rPr>
              <a:t>3.6 billion</a:t>
            </a:r>
          </a:p>
          <a:p>
            <a:pPr algn="ctr" defTabSz="828675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it-IT" sz="1300" b="1">
                <a:solidFill>
                  <a:srgbClr val="3333CC"/>
                </a:solidFill>
                <a:cs typeface="Arial" charset="0"/>
              </a:rPr>
              <a:t>of BNs recirculated</a:t>
            </a:r>
          </a:p>
        </p:txBody>
      </p:sp>
      <p:sp>
        <p:nvSpPr>
          <p:cNvPr id="40" name="Segnaposto numero diapositiva 8"/>
          <p:cNvSpPr txBox="1">
            <a:spLocks noGrp="1"/>
          </p:cNvSpPr>
          <p:nvPr/>
        </p:nvSpPr>
        <p:spPr bwMode="auto">
          <a:xfrm>
            <a:off x="8863013" y="6624638"/>
            <a:ext cx="366712" cy="365125"/>
          </a:xfrm>
          <a:prstGeom prst="rect">
            <a:avLst/>
          </a:prstGeom>
          <a:noFill/>
          <a:ln>
            <a:miter lim="800000"/>
            <a:headEnd/>
            <a:tailEnd/>
          </a:ln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91430" tIns="45715" rIns="91430" bIns="45715" anchor="b"/>
          <a:lstStyle/>
          <a:p>
            <a:pPr algn="r"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/>
            </a:pPr>
            <a:fld id="{CFF87045-9318-41E2-AAA3-33D35AAB24D7}" type="slidenum">
              <a:rPr lang="it-IT" sz="1000">
                <a:latin typeface="+mn-lt"/>
              </a:rPr>
              <a:pPr algn="r">
                <a:tabLst>
                  <a:tab pos="0" algn="l"/>
                  <a:tab pos="406044" algn="l"/>
                  <a:tab pos="813528" algn="l"/>
                  <a:tab pos="1221011" algn="l"/>
                  <a:tab pos="1628495" algn="l"/>
                  <a:tab pos="2035979" algn="l"/>
                  <a:tab pos="2443463" algn="l"/>
                  <a:tab pos="2850946" algn="l"/>
                  <a:tab pos="3258431" algn="l"/>
                  <a:tab pos="3665914" algn="l"/>
                  <a:tab pos="4073399" algn="l"/>
                  <a:tab pos="4480882" algn="l"/>
                  <a:tab pos="4888366" algn="l"/>
                  <a:tab pos="5295849" algn="l"/>
                  <a:tab pos="5703334" algn="l"/>
                  <a:tab pos="6110816" algn="l"/>
                  <a:tab pos="6518301" algn="l"/>
                  <a:tab pos="6925784" algn="l"/>
                  <a:tab pos="7333269" algn="l"/>
                  <a:tab pos="7740751" algn="l"/>
                  <a:tab pos="8148236" algn="l"/>
                </a:tabLst>
                <a:defRPr/>
              </a:pPr>
              <a:t>3</a:t>
            </a:fld>
            <a:endParaRPr lang="it-IT" sz="1000" dirty="0">
              <a:latin typeface="+mn-lt"/>
            </a:endParaRPr>
          </a:p>
        </p:txBody>
      </p:sp>
      <p:sp>
        <p:nvSpPr>
          <p:cNvPr id="41005" name="Text Box 45"/>
          <p:cNvSpPr txBox="1">
            <a:spLocks noChangeArrowheads="1"/>
          </p:cNvSpPr>
          <p:nvPr/>
        </p:nvSpPr>
        <p:spPr bwMode="auto">
          <a:xfrm>
            <a:off x="6157913" y="1785938"/>
            <a:ext cx="28067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it-IT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FRAGMENTED SECTOR</a:t>
            </a:r>
          </a:p>
        </p:txBody>
      </p:sp>
      <p:sp>
        <p:nvSpPr>
          <p:cNvPr id="41006" name="Text Box 46"/>
          <p:cNvSpPr txBox="1">
            <a:spLocks noChangeArrowheads="1"/>
          </p:cNvSpPr>
          <p:nvPr/>
        </p:nvSpPr>
        <p:spPr bwMode="auto">
          <a:xfrm>
            <a:off x="4859338" y="3492500"/>
            <a:ext cx="3619500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it-IT" sz="1600" b="1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Many CIT companies are very small</a:t>
            </a:r>
          </a:p>
        </p:txBody>
      </p:sp>
      <p:sp>
        <p:nvSpPr>
          <p:cNvPr id="16419" name="Text Box 47"/>
          <p:cNvSpPr txBox="1">
            <a:spLocks noChangeArrowheads="1"/>
          </p:cNvSpPr>
          <p:nvPr/>
        </p:nvSpPr>
        <p:spPr bwMode="auto">
          <a:xfrm>
            <a:off x="539750" y="2803525"/>
            <a:ext cx="12461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200" b="1">
                <a:cs typeface="Arial" charset="0"/>
              </a:rPr>
              <a:t>181 billion of €</a:t>
            </a:r>
          </a:p>
        </p:txBody>
      </p:sp>
      <p:sp>
        <p:nvSpPr>
          <p:cNvPr id="16420" name="Rectangle 48"/>
          <p:cNvSpPr>
            <a:spLocks noChangeArrowheads="1"/>
          </p:cNvSpPr>
          <p:nvPr/>
        </p:nvSpPr>
        <p:spPr bwMode="auto">
          <a:xfrm>
            <a:off x="1116013" y="188913"/>
            <a:ext cx="72723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chemeClr val="tx2"/>
                </a:solidFill>
              </a:rPr>
              <a:t>The cash cycle in Italy</a:t>
            </a:r>
          </a:p>
          <a:p>
            <a:pPr algn="ctr"/>
            <a:r>
              <a:rPr lang="it-IT" sz="2400" b="1">
                <a:solidFill>
                  <a:schemeClr val="tx2"/>
                </a:solidFill>
              </a:rPr>
              <a:t>general overview and the actors involved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63540" y="457187"/>
            <a:ext cx="8216920" cy="77631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2300" smtClean="0">
                <a:effectLst/>
              </a:rPr>
              <a:t>BANCA D’ITALIA MONITORING OF THE CASH CYCLE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0" y="1125538"/>
            <a:ext cx="8229600" cy="868362"/>
          </a:xfrm>
        </p:spPr>
        <p:txBody>
          <a:bodyPr/>
          <a:lstStyle/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it-IT" sz="2400" smtClean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it-IT" sz="2400" smtClean="0"/>
              <a:t>to keep under control:</a:t>
            </a: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2195513" y="5681663"/>
            <a:ext cx="5400675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990000"/>
                </a:solidFill>
              </a:rPr>
              <a:t>High level security in banknotes handling </a:t>
            </a:r>
          </a:p>
          <a:p>
            <a:pPr algn="ctr"/>
            <a:r>
              <a:rPr lang="it-IT" b="1">
                <a:solidFill>
                  <a:srgbClr val="990000"/>
                </a:solidFill>
              </a:rPr>
              <a:t>Cash cycle reliability</a:t>
            </a:r>
          </a:p>
        </p:txBody>
      </p:sp>
      <p:sp>
        <p:nvSpPr>
          <p:cNvPr id="18436" name="Rectangle 3"/>
          <p:cNvSpPr>
            <a:spLocks/>
          </p:cNvSpPr>
          <p:nvPr/>
        </p:nvSpPr>
        <p:spPr bwMode="auto">
          <a:xfrm>
            <a:off x="250825" y="4221163"/>
            <a:ext cx="822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93875" indent="-168433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400">
                <a:solidFill>
                  <a:srgbClr val="990000"/>
                </a:solidFill>
                <a:latin typeface="Lucida Sans Unicode" pitchFamily="34" charset="0"/>
              </a:rPr>
              <a:t>Flows</a:t>
            </a:r>
            <a:r>
              <a:rPr lang="it-IT" sz="2400">
                <a:latin typeface="Lucida Sans Unicode" pitchFamily="34" charset="0"/>
              </a:rPr>
              <a:t>  </a:t>
            </a:r>
            <a:r>
              <a:rPr lang="it-IT" sz="2400">
                <a:solidFill>
                  <a:srgbClr val="990000"/>
                </a:solidFill>
                <a:latin typeface="Lucida Sans Unicode" pitchFamily="34" charset="0"/>
              </a:rPr>
              <a:t> -&gt;</a:t>
            </a:r>
            <a:r>
              <a:rPr lang="it-IT" sz="2400">
                <a:latin typeface="Lucida Sans Unicode" pitchFamily="34" charset="0"/>
              </a:rPr>
              <a:t>	trends and “anomaly” indicators</a:t>
            </a:r>
          </a:p>
        </p:txBody>
      </p:sp>
      <p:sp>
        <p:nvSpPr>
          <p:cNvPr id="18437" name="Rectangle 3"/>
          <p:cNvSpPr>
            <a:spLocks/>
          </p:cNvSpPr>
          <p:nvPr/>
        </p:nvSpPr>
        <p:spPr bwMode="auto">
          <a:xfrm>
            <a:off x="179388" y="2997200"/>
            <a:ext cx="88566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81188" indent="-1771650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400">
                <a:solidFill>
                  <a:srgbClr val="990000"/>
                </a:solidFill>
                <a:latin typeface="Lucida Sans Unicode" pitchFamily="34" charset="0"/>
              </a:rPr>
              <a:t>Subject</a:t>
            </a:r>
            <a:r>
              <a:rPr lang="it-IT" sz="2400">
                <a:latin typeface="Lucida Sans Unicode" pitchFamily="34" charset="0"/>
              </a:rPr>
              <a:t> </a:t>
            </a:r>
            <a:r>
              <a:rPr lang="it-IT" sz="2400" b="1">
                <a:solidFill>
                  <a:srgbClr val="990000"/>
                </a:solidFill>
                <a:latin typeface="Lucida Sans Unicode" pitchFamily="34" charset="0"/>
              </a:rPr>
              <a:t>-&gt;</a:t>
            </a:r>
            <a:r>
              <a:rPr lang="it-IT" sz="2400">
                <a:latin typeface="Lucida Sans Unicode" pitchFamily="34" charset="0"/>
              </a:rPr>
              <a:t>	professional cash handlers: organizational “quality</a:t>
            </a:r>
            <a:r>
              <a:rPr lang="it-IT" sz="2700">
                <a:latin typeface="Lucida Sans Unicode" pitchFamily="34" charset="0"/>
              </a:rPr>
              <a:t>” </a:t>
            </a:r>
          </a:p>
          <a:p>
            <a:pPr marL="1881188" indent="-1771650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it-IT" sz="2700">
              <a:latin typeface="Lucida Sans Unicode" pitchFamily="34" charset="0"/>
            </a:endParaRPr>
          </a:p>
        </p:txBody>
      </p:sp>
      <p:sp>
        <p:nvSpPr>
          <p:cNvPr id="18438" name="Rectangle 3"/>
          <p:cNvSpPr>
            <a:spLocks/>
          </p:cNvSpPr>
          <p:nvPr/>
        </p:nvSpPr>
        <p:spPr bwMode="auto">
          <a:xfrm>
            <a:off x="180975" y="1846263"/>
            <a:ext cx="8567738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81188" indent="-1771650" eaLnBrk="0" hangingPunct="0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it-IT" sz="2400">
              <a:latin typeface="Lucida Sans Unicode" pitchFamily="34" charset="0"/>
            </a:endParaRPr>
          </a:p>
          <a:p>
            <a:pPr marL="1881188" indent="-1771650" eaLnBrk="0" hangingPunct="0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400">
                <a:solidFill>
                  <a:srgbClr val="990000"/>
                </a:solidFill>
                <a:latin typeface="Lucida Sans Unicode" pitchFamily="34" charset="0"/>
              </a:rPr>
              <a:t>Object</a:t>
            </a:r>
            <a:r>
              <a:rPr lang="it-IT" sz="2400">
                <a:latin typeface="Lucida Sans Unicode" pitchFamily="34" charset="0"/>
              </a:rPr>
              <a:t>  </a:t>
            </a:r>
            <a:r>
              <a:rPr lang="it-IT" sz="2400" b="1">
                <a:solidFill>
                  <a:srgbClr val="990000"/>
                </a:solidFill>
                <a:latin typeface="Lucida Sans Unicode" pitchFamily="34" charset="0"/>
              </a:rPr>
              <a:t>-&gt;</a:t>
            </a:r>
            <a:r>
              <a:rPr lang="it-IT" sz="2400">
                <a:latin typeface="Lucida Sans Unicode" pitchFamily="34" charset="0"/>
              </a:rPr>
              <a:t>	banknotes handling: machines and procedures</a:t>
            </a:r>
          </a:p>
        </p:txBody>
      </p:sp>
      <p:sp>
        <p:nvSpPr>
          <p:cNvPr id="18439" name="AutoShape 9"/>
          <p:cNvSpPr>
            <a:spLocks noChangeArrowheads="1"/>
          </p:cNvSpPr>
          <p:nvPr/>
        </p:nvSpPr>
        <p:spPr bwMode="auto">
          <a:xfrm rot="5400000">
            <a:off x="4175919" y="4831557"/>
            <a:ext cx="720725" cy="649287"/>
          </a:xfrm>
          <a:prstGeom prst="rightArrow">
            <a:avLst>
              <a:gd name="adj1" fmla="val 50000"/>
              <a:gd name="adj2" fmla="val 277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/>
          </p:cNvSpPr>
          <p:nvPr>
            <p:ph type="body" idx="1"/>
          </p:nvPr>
        </p:nvSpPr>
        <p:spPr>
          <a:xfrm>
            <a:off x="179388" y="1196975"/>
            <a:ext cx="8785225" cy="4810125"/>
          </a:xfrm>
        </p:spPr>
        <p:txBody>
          <a:bodyPr/>
          <a:lstStyle/>
          <a:p>
            <a:pPr marL="85725" indent="23813">
              <a:lnSpc>
                <a:spcPct val="90000"/>
              </a:lnSpc>
            </a:pPr>
            <a:r>
              <a:rPr lang="it-IT" sz="1800" b="1" smtClean="0">
                <a:solidFill>
                  <a:srgbClr val="990000"/>
                </a:solidFill>
              </a:rPr>
              <a:t>EUROPEAN</a:t>
            </a:r>
          </a:p>
          <a:p>
            <a:pPr marL="85725" indent="23813">
              <a:lnSpc>
                <a:spcPct val="90000"/>
              </a:lnSpc>
              <a:buFont typeface="Wingdings 3" pitchFamily="18" charset="2"/>
              <a:buNone/>
            </a:pPr>
            <a:endParaRPr lang="it-IT" sz="1600" smtClean="0"/>
          </a:p>
          <a:p>
            <a:pPr marL="85725" indent="23813">
              <a:lnSpc>
                <a:spcPct val="90000"/>
              </a:lnSpc>
              <a:buFont typeface="Wingdings 3" pitchFamily="18" charset="2"/>
              <a:buNone/>
            </a:pPr>
            <a:r>
              <a:rPr lang="it-IT" sz="1500" smtClean="0"/>
              <a:t>Council Regulation EC no. 1338/2001 as modified by Council Regulation EC n. 44/2009</a:t>
            </a:r>
          </a:p>
          <a:p>
            <a:pPr marL="85725" indent="23813">
              <a:lnSpc>
                <a:spcPct val="90000"/>
              </a:lnSpc>
              <a:buFont typeface="Wingdings 3" pitchFamily="18" charset="2"/>
              <a:buNone/>
            </a:pPr>
            <a:r>
              <a:rPr lang="it-IT" sz="1400" b="1" smtClean="0"/>
              <a:t>laying down measures necessary for the protection of the euro against counterfeiting</a:t>
            </a:r>
          </a:p>
          <a:p>
            <a:pPr marL="85725" indent="23813">
              <a:lnSpc>
                <a:spcPct val="90000"/>
              </a:lnSpc>
              <a:buFont typeface="Wingdings 3" pitchFamily="18" charset="2"/>
              <a:buNone/>
            </a:pPr>
            <a:endParaRPr lang="it-IT" sz="1600" smtClean="0"/>
          </a:p>
          <a:p>
            <a:pPr marL="85725" indent="23813">
              <a:lnSpc>
                <a:spcPct val="90000"/>
              </a:lnSpc>
              <a:buFont typeface="Wingdings 3" pitchFamily="18" charset="2"/>
              <a:buNone/>
            </a:pPr>
            <a:r>
              <a:rPr lang="it-IT" sz="1500" smtClean="0"/>
              <a:t>ECB DECISION 2010/14 as modified by ECB DECISION 2012/19</a:t>
            </a:r>
            <a:r>
              <a:rPr lang="it-IT" sz="1600" smtClean="0"/>
              <a:t> </a:t>
            </a:r>
          </a:p>
          <a:p>
            <a:pPr marL="85725" indent="23813">
              <a:lnSpc>
                <a:spcPct val="90000"/>
              </a:lnSpc>
              <a:buFont typeface="Wingdings 3" pitchFamily="18" charset="2"/>
              <a:buNone/>
            </a:pPr>
            <a:r>
              <a:rPr lang="it-IT" sz="1400" b="1" smtClean="0"/>
              <a:t>on the authenticity and fitness checking and recirculation of euro banknotes</a:t>
            </a:r>
          </a:p>
          <a:p>
            <a:pPr marL="85725" indent="23813">
              <a:lnSpc>
                <a:spcPct val="90000"/>
              </a:lnSpc>
              <a:buFont typeface="Wingdings 3" pitchFamily="18" charset="2"/>
              <a:buNone/>
            </a:pPr>
            <a:endParaRPr lang="it-IT" sz="1400" smtClean="0"/>
          </a:p>
          <a:p>
            <a:pPr marL="85725" indent="23813">
              <a:lnSpc>
                <a:spcPct val="90000"/>
              </a:lnSpc>
              <a:buFont typeface="Wingdings 3" pitchFamily="18" charset="2"/>
              <a:buNone/>
            </a:pPr>
            <a:endParaRPr lang="it-IT" sz="1200" smtClean="0"/>
          </a:p>
          <a:p>
            <a:pPr marL="85725" indent="23813">
              <a:lnSpc>
                <a:spcPct val="90000"/>
              </a:lnSpc>
              <a:buFont typeface="Wingdings 3" pitchFamily="18" charset="2"/>
              <a:buNone/>
            </a:pPr>
            <a:endParaRPr lang="it-IT" sz="1200" smtClean="0"/>
          </a:p>
          <a:p>
            <a:pPr marL="85725" indent="23813">
              <a:lnSpc>
                <a:spcPct val="90000"/>
              </a:lnSpc>
            </a:pPr>
            <a:r>
              <a:rPr lang="it-IT" sz="1800" b="1" smtClean="0">
                <a:solidFill>
                  <a:srgbClr val="990000"/>
                </a:solidFill>
              </a:rPr>
              <a:t>NATIONAL</a:t>
            </a:r>
          </a:p>
          <a:p>
            <a:pPr marL="85725" indent="23813">
              <a:lnSpc>
                <a:spcPct val="90000"/>
              </a:lnSpc>
              <a:buFont typeface="Wingdings 3" pitchFamily="18" charset="2"/>
              <a:buNone/>
            </a:pPr>
            <a:endParaRPr lang="it-IT" sz="1800" b="1" smtClean="0">
              <a:solidFill>
                <a:srgbClr val="990000"/>
              </a:solidFill>
            </a:endParaRPr>
          </a:p>
          <a:p>
            <a:pPr marL="85725" indent="23813">
              <a:lnSpc>
                <a:spcPct val="90000"/>
              </a:lnSpc>
              <a:buFont typeface="Wingdings 3" pitchFamily="18" charset="2"/>
              <a:buNone/>
            </a:pPr>
            <a:r>
              <a:rPr lang="it-IT" sz="1500" smtClean="0"/>
              <a:t>Art. 97 of the decree-law no. 1/2012, converted into law 24 March 2012, no. 27 </a:t>
            </a:r>
          </a:p>
          <a:p>
            <a:pPr marL="85725" indent="23813">
              <a:lnSpc>
                <a:spcPct val="90000"/>
              </a:lnSpc>
              <a:buFont typeface="Wingdings 3" pitchFamily="18" charset="2"/>
              <a:buNone/>
            </a:pPr>
            <a:r>
              <a:rPr lang="it-IT" sz="1400" b="1" smtClean="0"/>
              <a:t>implementing the EU legislation on counterfeiting and the ECB decision on the recirculation of banknotes </a:t>
            </a:r>
          </a:p>
          <a:p>
            <a:pPr marL="85725" indent="23813">
              <a:lnSpc>
                <a:spcPct val="90000"/>
              </a:lnSpc>
              <a:buFont typeface="Wingdings 3" pitchFamily="18" charset="2"/>
              <a:buNone/>
            </a:pPr>
            <a:endParaRPr lang="it-IT" sz="1400" b="1" smtClean="0"/>
          </a:p>
          <a:p>
            <a:pPr marL="85725" indent="23813">
              <a:lnSpc>
                <a:spcPct val="90000"/>
              </a:lnSpc>
              <a:buFont typeface="Wingdings 3" pitchFamily="18" charset="2"/>
              <a:buNone/>
            </a:pPr>
            <a:r>
              <a:rPr lang="it-IT" sz="1500" smtClean="0"/>
              <a:t>Banca d’Italia Regulation of 14 February 2012</a:t>
            </a:r>
          </a:p>
          <a:p>
            <a:pPr marL="85725" indent="23813">
              <a:lnSpc>
                <a:spcPct val="90000"/>
              </a:lnSpc>
              <a:buFont typeface="Wingdings 3" pitchFamily="18" charset="2"/>
              <a:buNone/>
            </a:pPr>
            <a:r>
              <a:rPr lang="it-IT" sz="1400" b="1" smtClean="0"/>
              <a:t>laying down provisions on cash handling activities</a:t>
            </a:r>
          </a:p>
        </p:txBody>
      </p:sp>
      <p:sp>
        <p:nvSpPr>
          <p:cNvPr id="19458" name="Segnaposto contenuto 1"/>
          <p:cNvSpPr txBox="1">
            <a:spLocks/>
          </p:cNvSpPr>
          <p:nvPr/>
        </p:nvSpPr>
        <p:spPr bwMode="auto">
          <a:xfrm>
            <a:off x="179388" y="3141663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9538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en-US" sz="1200" b="1">
                <a:solidFill>
                  <a:srgbClr val="C00000"/>
                </a:solidFill>
                <a:latin typeface="Lucida Sans Unicode" pitchFamily="34" charset="0"/>
              </a:rPr>
              <a:t>in force since 1 January 2011 replacing the “Banknote Recycling Framework” (BRF published in 2004) </a:t>
            </a:r>
          </a:p>
          <a:p>
            <a:pPr marL="109538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it-IT" sz="1500" b="1">
              <a:latin typeface="Lucida Sans Unicode" pitchFamily="34" charset="0"/>
            </a:endParaRPr>
          </a:p>
        </p:txBody>
      </p:sp>
      <p:sp>
        <p:nvSpPr>
          <p:cNvPr id="19459" name="Text Box 7"/>
          <p:cNvSpPr txBox="1">
            <a:spLocks noChangeArrowheads="1"/>
          </p:cNvSpPr>
          <p:nvPr/>
        </p:nvSpPr>
        <p:spPr bwMode="auto">
          <a:xfrm>
            <a:off x="250825" y="260350"/>
            <a:ext cx="8353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>
                <a:solidFill>
                  <a:schemeClr val="tx2"/>
                </a:solidFill>
                <a:latin typeface="Lucida Sans Unicode" pitchFamily="34" charset="0"/>
              </a:rPr>
              <a:t>Banca d’Italia control activity. Legal framework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5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B44025-D6F0-42C6-8669-68E010C91477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it-IT"/>
          </a:p>
        </p:txBody>
      </p:sp>
      <p:sp>
        <p:nvSpPr>
          <p:cNvPr id="20482" name="Rectangle 13"/>
          <p:cNvSpPr>
            <a:spLocks noChangeArrowheads="1"/>
          </p:cNvSpPr>
          <p:nvPr/>
        </p:nvSpPr>
        <p:spPr bwMode="auto">
          <a:xfrm>
            <a:off x="323850" y="1412875"/>
            <a:ext cx="3160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u="sng">
                <a:solidFill>
                  <a:srgbClr val="C00000"/>
                </a:solidFill>
              </a:rPr>
              <a:t>Rationale and objectives</a:t>
            </a:r>
            <a:endParaRPr lang="it-IT" sz="2000" b="1" u="sng">
              <a:solidFill>
                <a:srgbClr val="C00000"/>
              </a:solidFill>
            </a:endParaRPr>
          </a:p>
        </p:txBody>
      </p:sp>
      <p:sp>
        <p:nvSpPr>
          <p:cNvPr id="20483" name="Rectangle 14"/>
          <p:cNvSpPr>
            <a:spLocks noChangeArrowheads="1"/>
          </p:cNvSpPr>
          <p:nvPr/>
        </p:nvSpPr>
        <p:spPr bwMode="auto">
          <a:xfrm>
            <a:off x="395288" y="2540000"/>
            <a:ext cx="856932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990000"/>
              </a:buClr>
              <a:buFont typeface="Wingdings" pitchFamily="2" charset="2"/>
              <a:buChar char="ü"/>
            </a:pPr>
            <a:r>
              <a:rPr lang="it-IT"/>
              <a:t> to protect the public from receiving counterfeits</a:t>
            </a:r>
          </a:p>
          <a:p>
            <a:pPr>
              <a:buClr>
                <a:srgbClr val="990000"/>
              </a:buClr>
              <a:buFont typeface="Wingdings" pitchFamily="2" charset="2"/>
              <a:buChar char="ü"/>
            </a:pPr>
            <a:endParaRPr lang="it-IT"/>
          </a:p>
          <a:p>
            <a:pPr>
              <a:buClr>
                <a:srgbClr val="990000"/>
              </a:buClr>
              <a:buFont typeface="Wingdings" pitchFamily="2" charset="2"/>
              <a:buChar char="ü"/>
            </a:pPr>
            <a:endParaRPr lang="it-IT" b="1"/>
          </a:p>
          <a:p>
            <a:pPr>
              <a:buClr>
                <a:srgbClr val="990000"/>
              </a:buClr>
              <a:buFont typeface="Wingdings" pitchFamily="2" charset="2"/>
              <a:buChar char="ü"/>
            </a:pPr>
            <a:r>
              <a:rPr lang="it-IT" b="1"/>
              <a:t> </a:t>
            </a:r>
            <a:r>
              <a:rPr lang="it-IT"/>
              <a:t>to provide common rules/procedures to professional cash handlers to retain counterfeits and re-issue only genuine and fit euro banknotes</a:t>
            </a:r>
          </a:p>
        </p:txBody>
      </p:sp>
      <p:sp>
        <p:nvSpPr>
          <p:cNvPr id="20484" name="Text Box 17"/>
          <p:cNvSpPr txBox="1">
            <a:spLocks noChangeArrowheads="1"/>
          </p:cNvSpPr>
          <p:nvPr/>
        </p:nvSpPr>
        <p:spPr bwMode="auto">
          <a:xfrm>
            <a:off x="250825" y="260350"/>
            <a:ext cx="8353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>
                <a:solidFill>
                  <a:schemeClr val="tx2"/>
                </a:solidFill>
                <a:latin typeface="Lucida Sans Unicode" pitchFamily="34" charset="0"/>
              </a:rPr>
              <a:t>Banca d’Italia control activity. Legal framework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contenuto 1"/>
          <p:cNvSpPr>
            <a:spLocks noGrp="1"/>
          </p:cNvSpPr>
          <p:nvPr>
            <p:ph idx="1"/>
          </p:nvPr>
        </p:nvSpPr>
        <p:spPr>
          <a:xfrm>
            <a:off x="468313" y="1341438"/>
            <a:ext cx="8496300" cy="1800225"/>
          </a:xfrm>
          <a:ln>
            <a:solidFill>
              <a:srgbClr val="FF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Tx/>
            </a:pPr>
            <a:r>
              <a:rPr lang="it-IT" sz="2800" smtClean="0">
                <a:solidFill>
                  <a:srgbClr val="FF0000"/>
                </a:solidFill>
              </a:rPr>
              <a:t>On-site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>
                <a:srgbClr val="FF0000"/>
              </a:buClr>
              <a:buFont typeface="Courier New" pitchFamily="49" charset="0"/>
              <a:buChar char="o"/>
            </a:pPr>
            <a:r>
              <a:rPr lang="en-GB" sz="1800" smtClean="0">
                <a:solidFill>
                  <a:srgbClr val="FF0000"/>
                </a:solidFill>
              </a:rPr>
              <a:t>Unannounced </a:t>
            </a:r>
            <a:r>
              <a:rPr lang="en-GB" sz="1800" smtClean="0"/>
              <a:t>on-site inspections to check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>
                <a:srgbClr val="FF0000"/>
              </a:buClr>
              <a:buFont typeface="Courier New" pitchFamily="49" charset="0"/>
              <a:buNone/>
            </a:pPr>
            <a:endParaRPr lang="en-GB" sz="800" smtClean="0"/>
          </a:p>
          <a:p>
            <a:pPr lvl="2" eaLnBrk="1" hangingPunct="1">
              <a:lnSpc>
                <a:spcPct val="8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GB" sz="1500" smtClean="0"/>
              <a:t>machines (authenticity and fitness detection, traceability of transactions)</a:t>
            </a:r>
          </a:p>
          <a:p>
            <a:pPr lvl="2" eaLnBrk="1" hangingPunct="1">
              <a:lnSpc>
                <a:spcPct val="8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GB" sz="1500" smtClean="0"/>
              <a:t>organisational structure and procedures governing the cash handling activity</a:t>
            </a:r>
            <a:endParaRPr lang="it-IT" sz="1500" smtClean="0"/>
          </a:p>
        </p:txBody>
      </p:sp>
      <p:sp>
        <p:nvSpPr>
          <p:cNvPr id="4" name="Segnaposto contenuto 1"/>
          <p:cNvSpPr txBox="1">
            <a:spLocks/>
          </p:cNvSpPr>
          <p:nvPr/>
        </p:nvSpPr>
        <p:spPr>
          <a:xfrm>
            <a:off x="468313" y="3573463"/>
            <a:ext cx="8496300" cy="122555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it-IT" sz="2800">
                <a:solidFill>
                  <a:srgbClr val="1FAECD"/>
                </a:solidFill>
                <a:latin typeface="Lucida Sans Unicode" pitchFamily="34" charset="0"/>
              </a:rPr>
              <a:t>Off-site</a:t>
            </a:r>
          </a:p>
          <a:p>
            <a:pPr marL="620713" lvl="1" indent="-228600">
              <a:spcBef>
                <a:spcPct val="50000"/>
              </a:spcBef>
              <a:buClr>
                <a:schemeClr val="accent1"/>
              </a:buClr>
              <a:buFont typeface="Courier New" pitchFamily="49" charset="0"/>
              <a:buChar char="o"/>
              <a:defRPr/>
            </a:pPr>
            <a:r>
              <a:rPr lang="it-IT" sz="1500">
                <a:latin typeface="Lucida Sans Unicode" pitchFamily="34" charset="0"/>
              </a:rPr>
              <a:t>to monitor the cash handlers’ activity regularly and supervise the cash cycle trends</a:t>
            </a:r>
          </a:p>
        </p:txBody>
      </p:sp>
      <p:sp>
        <p:nvSpPr>
          <p:cNvPr id="17412" name="Segnaposto numero diapositiva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63725B-CD6A-4734-80A0-69F0C6AC9125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it-IT"/>
          </a:p>
        </p:txBody>
      </p:sp>
      <p:sp>
        <p:nvSpPr>
          <p:cNvPr id="21508" name="Text Box 6"/>
          <p:cNvSpPr txBox="1">
            <a:spLocks noChangeArrowheads="1"/>
          </p:cNvSpPr>
          <p:nvPr/>
        </p:nvSpPr>
        <p:spPr bwMode="auto">
          <a:xfrm>
            <a:off x="250825" y="260350"/>
            <a:ext cx="8353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>
                <a:solidFill>
                  <a:schemeClr val="tx2"/>
                </a:solidFill>
                <a:latin typeface="Lucida Sans Unicode" pitchFamily="34" charset="0"/>
              </a:rPr>
              <a:t>Types of controls on cash handlers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31775" y="1366838"/>
            <a:ext cx="5087938" cy="477837"/>
          </a:xfrm>
        </p:spPr>
        <p:txBody>
          <a:bodyPr>
            <a:normAutofit/>
          </a:bodyPr>
          <a:lstStyle/>
          <a:p>
            <a:pPr marL="109728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sz="2000" b="1" dirty="0" err="1">
                <a:solidFill>
                  <a:schemeClr val="accent3"/>
                </a:solidFill>
              </a:rPr>
              <a:t>Organisational</a:t>
            </a:r>
            <a:r>
              <a:rPr lang="it-IT" sz="2000" b="1" dirty="0">
                <a:solidFill>
                  <a:schemeClr val="accent3"/>
                </a:solidFill>
              </a:rPr>
              <a:t> </a:t>
            </a:r>
            <a:r>
              <a:rPr lang="it-IT" sz="2000" b="1" dirty="0" err="1" smtClean="0">
                <a:solidFill>
                  <a:schemeClr val="accent3"/>
                </a:solidFill>
              </a:rPr>
              <a:t>structure</a:t>
            </a:r>
            <a:r>
              <a:rPr lang="it-IT" sz="2000" b="1" dirty="0" smtClean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4" name="Freccia a destra 3"/>
          <p:cNvSpPr/>
          <p:nvPr/>
        </p:nvSpPr>
        <p:spPr>
          <a:xfrm>
            <a:off x="4225925" y="1449388"/>
            <a:ext cx="1282700" cy="242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b="1"/>
          </a:p>
        </p:txBody>
      </p:sp>
      <p:sp>
        <p:nvSpPr>
          <p:cNvPr id="5" name="Freccia a destra 4"/>
          <p:cNvSpPr/>
          <p:nvPr/>
        </p:nvSpPr>
        <p:spPr>
          <a:xfrm>
            <a:off x="4364038" y="2466975"/>
            <a:ext cx="2187575" cy="322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b="1"/>
          </a:p>
        </p:txBody>
      </p:sp>
      <p:sp>
        <p:nvSpPr>
          <p:cNvPr id="6" name="Freccia a destra 5"/>
          <p:cNvSpPr/>
          <p:nvPr/>
        </p:nvSpPr>
        <p:spPr>
          <a:xfrm>
            <a:off x="3708400" y="1989138"/>
            <a:ext cx="2581275" cy="241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b="1"/>
          </a:p>
        </p:txBody>
      </p:sp>
      <p:sp>
        <p:nvSpPr>
          <p:cNvPr id="7" name="Freccia a destra 6"/>
          <p:cNvSpPr/>
          <p:nvPr/>
        </p:nvSpPr>
        <p:spPr>
          <a:xfrm>
            <a:off x="5129213" y="4278313"/>
            <a:ext cx="1422400" cy="242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b="1"/>
          </a:p>
        </p:txBody>
      </p:sp>
      <p:sp>
        <p:nvSpPr>
          <p:cNvPr id="8" name="Freccia a destra 7"/>
          <p:cNvSpPr/>
          <p:nvPr/>
        </p:nvSpPr>
        <p:spPr>
          <a:xfrm>
            <a:off x="3924300" y="3109913"/>
            <a:ext cx="1217613" cy="242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b="1"/>
          </a:p>
        </p:txBody>
      </p:sp>
      <p:sp>
        <p:nvSpPr>
          <p:cNvPr id="9" name="Freccia a destra 8"/>
          <p:cNvSpPr/>
          <p:nvPr/>
        </p:nvSpPr>
        <p:spPr>
          <a:xfrm>
            <a:off x="2843213" y="3644900"/>
            <a:ext cx="684212" cy="242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b="1"/>
          </a:p>
        </p:txBody>
      </p:sp>
      <p:sp>
        <p:nvSpPr>
          <p:cNvPr id="10" name="Freccia a destra 9"/>
          <p:cNvSpPr/>
          <p:nvPr/>
        </p:nvSpPr>
        <p:spPr>
          <a:xfrm>
            <a:off x="4832350" y="4986338"/>
            <a:ext cx="1252538" cy="242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b="1"/>
          </a:p>
        </p:txBody>
      </p:sp>
      <p:sp>
        <p:nvSpPr>
          <p:cNvPr id="11" name="Freccia a destra 10"/>
          <p:cNvSpPr/>
          <p:nvPr/>
        </p:nvSpPr>
        <p:spPr>
          <a:xfrm>
            <a:off x="2717800" y="5597525"/>
            <a:ext cx="2149475" cy="241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b="1"/>
          </a:p>
        </p:txBody>
      </p:sp>
      <p:sp>
        <p:nvSpPr>
          <p:cNvPr id="12" name="Segnaposto contenuto 1"/>
          <p:cNvSpPr txBox="1">
            <a:spLocks/>
          </p:cNvSpPr>
          <p:nvPr/>
        </p:nvSpPr>
        <p:spPr bwMode="auto">
          <a:xfrm>
            <a:off x="6732588" y="2413000"/>
            <a:ext cx="18446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953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b="1">
                <a:solidFill>
                  <a:schemeClr val="accent2"/>
                </a:solidFill>
                <a:latin typeface="Lucida Sans Unicode" pitchFamily="34" charset="0"/>
              </a:rPr>
              <a:t>Compliance</a:t>
            </a:r>
          </a:p>
        </p:txBody>
      </p:sp>
      <p:sp>
        <p:nvSpPr>
          <p:cNvPr id="13" name="Segnaposto contenuto 1"/>
          <p:cNvSpPr txBox="1">
            <a:spLocks/>
          </p:cNvSpPr>
          <p:nvPr/>
        </p:nvSpPr>
        <p:spPr>
          <a:xfrm>
            <a:off x="5795963" y="1341438"/>
            <a:ext cx="1844675" cy="411162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auto">
              <a:buFont typeface="Wingdings 3"/>
              <a:buNone/>
              <a:defRPr/>
            </a:pPr>
            <a:r>
              <a:rPr lang="it-IT" sz="2000" b="1" dirty="0" err="1" smtClean="0">
                <a:solidFill>
                  <a:schemeClr val="accent3"/>
                </a:solidFill>
              </a:rPr>
              <a:t>Adequacy</a:t>
            </a:r>
            <a:endParaRPr lang="it-IT" sz="2000" b="1" dirty="0" smtClean="0">
              <a:solidFill>
                <a:schemeClr val="accent3"/>
              </a:solidFill>
            </a:endParaRPr>
          </a:p>
        </p:txBody>
      </p:sp>
      <p:sp>
        <p:nvSpPr>
          <p:cNvPr id="14" name="Segnaposto contenuto 1"/>
          <p:cNvSpPr txBox="1">
            <a:spLocks/>
          </p:cNvSpPr>
          <p:nvPr/>
        </p:nvSpPr>
        <p:spPr bwMode="auto">
          <a:xfrm>
            <a:off x="6500813" y="1874838"/>
            <a:ext cx="184467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953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b="1">
                <a:solidFill>
                  <a:srgbClr val="00B050"/>
                </a:solidFill>
                <a:latin typeface="Lucida Sans Unicode" pitchFamily="34" charset="0"/>
              </a:rPr>
              <a:t>Mapping </a:t>
            </a:r>
          </a:p>
        </p:txBody>
      </p:sp>
      <p:sp>
        <p:nvSpPr>
          <p:cNvPr id="15" name="Segnaposto contenuto 1"/>
          <p:cNvSpPr txBox="1">
            <a:spLocks/>
          </p:cNvSpPr>
          <p:nvPr/>
        </p:nvSpPr>
        <p:spPr>
          <a:xfrm>
            <a:off x="3721100" y="3395663"/>
            <a:ext cx="5219700" cy="741362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auto">
              <a:buFont typeface="Wingdings 3"/>
              <a:buNone/>
              <a:defRPr/>
            </a:pPr>
            <a:endParaRPr lang="it-IT" sz="2000" b="1" dirty="0" smtClean="0">
              <a:solidFill>
                <a:schemeClr val="accent3"/>
              </a:solidFill>
            </a:endParaRPr>
          </a:p>
          <a:p>
            <a:pPr marL="109728" indent="0" fontAlgn="auto">
              <a:buFont typeface="Wingdings 3"/>
              <a:buNone/>
              <a:defRPr/>
            </a:pPr>
            <a:r>
              <a:rPr lang="it-IT" sz="2000" b="1" dirty="0" smtClean="0"/>
              <a:t>Training / </a:t>
            </a:r>
            <a:r>
              <a:rPr lang="it-IT" sz="2000" b="1" dirty="0" err="1" smtClean="0"/>
              <a:t>Role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awareness</a:t>
            </a:r>
            <a:r>
              <a:rPr lang="it-IT" sz="2000" b="1" dirty="0" smtClean="0"/>
              <a:t> / Control culture</a:t>
            </a:r>
          </a:p>
        </p:txBody>
      </p:sp>
      <p:sp>
        <p:nvSpPr>
          <p:cNvPr id="16" name="Segnaposto contenuto 1"/>
          <p:cNvSpPr txBox="1">
            <a:spLocks/>
          </p:cNvSpPr>
          <p:nvPr/>
        </p:nvSpPr>
        <p:spPr>
          <a:xfrm>
            <a:off x="5297488" y="3036888"/>
            <a:ext cx="1844675" cy="608012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auto">
              <a:buFont typeface="Wingdings 3"/>
              <a:buNone/>
              <a:defRPr/>
            </a:pPr>
            <a:r>
              <a:rPr lang="it-IT" sz="2000" b="1" dirty="0" err="1" smtClean="0">
                <a:solidFill>
                  <a:schemeClr val="accent4"/>
                </a:solidFill>
              </a:rPr>
              <a:t>Adequacy</a:t>
            </a:r>
            <a:endParaRPr lang="it-IT" sz="2000" b="1" dirty="0" smtClean="0">
              <a:solidFill>
                <a:schemeClr val="accent4"/>
              </a:solidFill>
            </a:endParaRPr>
          </a:p>
        </p:txBody>
      </p:sp>
      <p:sp>
        <p:nvSpPr>
          <p:cNvPr id="18" name="Segnaposto contenuto 1"/>
          <p:cNvSpPr txBox="1">
            <a:spLocks/>
          </p:cNvSpPr>
          <p:nvPr/>
        </p:nvSpPr>
        <p:spPr>
          <a:xfrm>
            <a:off x="4795838" y="5286375"/>
            <a:ext cx="1844675" cy="6223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fontAlgn="auto">
              <a:defRPr/>
            </a:pPr>
            <a:endParaRPr lang="it-IT" sz="2000" b="1" dirty="0" smtClean="0">
              <a:solidFill>
                <a:schemeClr val="accent3"/>
              </a:solidFill>
            </a:endParaRPr>
          </a:p>
          <a:p>
            <a:pPr marL="109728" indent="0" fontAlgn="auto">
              <a:buFont typeface="Wingdings 3"/>
              <a:buNone/>
              <a:defRPr/>
            </a:pPr>
            <a:r>
              <a:rPr lang="it-IT" sz="2000" b="1" dirty="0" err="1" smtClean="0">
                <a:solidFill>
                  <a:srgbClr val="7030A0"/>
                </a:solidFill>
              </a:rPr>
              <a:t>Compliance</a:t>
            </a:r>
            <a:endParaRPr lang="it-IT" sz="2000" b="1" dirty="0" smtClean="0">
              <a:solidFill>
                <a:srgbClr val="7030A0"/>
              </a:solidFill>
            </a:endParaRPr>
          </a:p>
        </p:txBody>
      </p:sp>
      <p:sp>
        <p:nvSpPr>
          <p:cNvPr id="19" name="Segnaposto contenuto 1"/>
          <p:cNvSpPr txBox="1">
            <a:spLocks/>
          </p:cNvSpPr>
          <p:nvPr/>
        </p:nvSpPr>
        <p:spPr bwMode="auto">
          <a:xfrm>
            <a:off x="6288088" y="4840288"/>
            <a:ext cx="1844675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953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b="1">
                <a:solidFill>
                  <a:srgbClr val="002060"/>
                </a:solidFill>
                <a:latin typeface="Lucida Sans Unicode" pitchFamily="34" charset="0"/>
              </a:rPr>
              <a:t>Reliability</a:t>
            </a:r>
          </a:p>
        </p:txBody>
      </p:sp>
      <p:sp>
        <p:nvSpPr>
          <p:cNvPr id="25" name="Segnaposto contenuto 1"/>
          <p:cNvSpPr txBox="1">
            <a:spLocks/>
          </p:cNvSpPr>
          <p:nvPr/>
        </p:nvSpPr>
        <p:spPr>
          <a:xfrm>
            <a:off x="6640513" y="4132263"/>
            <a:ext cx="1844675" cy="534987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auto">
              <a:buFont typeface="Wingdings 3"/>
              <a:buNone/>
              <a:defRPr/>
            </a:pPr>
            <a:r>
              <a:rPr lang="it-IT" sz="2000" b="1" dirty="0" smtClean="0">
                <a:solidFill>
                  <a:schemeClr val="accent6"/>
                </a:solidFill>
              </a:rPr>
              <a:t>Reliability</a:t>
            </a:r>
          </a:p>
        </p:txBody>
      </p:sp>
      <p:sp>
        <p:nvSpPr>
          <p:cNvPr id="18451" name="Segnaposto numero diapositiva 2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3E9929-4E7B-4E4D-90F9-81D3F74104F0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it-IT"/>
          </a:p>
        </p:txBody>
      </p:sp>
      <p:sp>
        <p:nvSpPr>
          <p:cNvPr id="21" name="Segnaposto contenuto 1"/>
          <p:cNvSpPr txBox="1">
            <a:spLocks/>
          </p:cNvSpPr>
          <p:nvPr/>
        </p:nvSpPr>
        <p:spPr>
          <a:xfrm>
            <a:off x="684213" y="5516563"/>
            <a:ext cx="2087562" cy="576262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auto">
              <a:buFont typeface="Wingdings 3"/>
              <a:buNone/>
              <a:defRPr/>
            </a:pPr>
            <a:r>
              <a:rPr lang="it-IT" sz="2000" b="1" dirty="0" smtClean="0">
                <a:solidFill>
                  <a:srgbClr val="7030A0"/>
                </a:solidFill>
              </a:rPr>
              <a:t>Outsourcing</a:t>
            </a:r>
          </a:p>
          <a:p>
            <a:pPr fontAlgn="auto">
              <a:defRPr/>
            </a:pPr>
            <a:endParaRPr lang="it-IT" b="1" dirty="0"/>
          </a:p>
        </p:txBody>
      </p:sp>
      <p:sp>
        <p:nvSpPr>
          <p:cNvPr id="22" name="Segnaposto contenuto 1"/>
          <p:cNvSpPr txBox="1">
            <a:spLocks/>
          </p:cNvSpPr>
          <p:nvPr/>
        </p:nvSpPr>
        <p:spPr bwMode="auto">
          <a:xfrm>
            <a:off x="323850" y="3573463"/>
            <a:ext cx="24479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953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1900" b="1">
                <a:latin typeface="Lucida Sans Unicode" pitchFamily="34" charset="0"/>
              </a:rPr>
              <a:t>Human resources</a:t>
            </a:r>
          </a:p>
        </p:txBody>
      </p:sp>
      <p:sp>
        <p:nvSpPr>
          <p:cNvPr id="23" name="Segnaposto contenuto 1"/>
          <p:cNvSpPr txBox="1">
            <a:spLocks/>
          </p:cNvSpPr>
          <p:nvPr/>
        </p:nvSpPr>
        <p:spPr bwMode="auto">
          <a:xfrm>
            <a:off x="107950" y="4652963"/>
            <a:ext cx="50863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953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b="1">
                <a:solidFill>
                  <a:schemeClr val="accent1"/>
                </a:solidFill>
                <a:latin typeface="Lucida Sans Unicode" pitchFamily="34" charset="0"/>
              </a:rPr>
              <a:t>Statistical data and information reported to Banca d’Italia</a:t>
            </a:r>
            <a:endParaRPr lang="it-IT" sz="2000" b="1">
              <a:solidFill>
                <a:srgbClr val="7030A0"/>
              </a:solidFill>
              <a:latin typeface="Lucida Sans Unicode" pitchFamily="34" charset="0"/>
            </a:endParaRPr>
          </a:p>
        </p:txBody>
      </p:sp>
      <p:sp>
        <p:nvSpPr>
          <p:cNvPr id="24" name="Segnaposto contenuto 1"/>
          <p:cNvSpPr txBox="1">
            <a:spLocks/>
          </p:cNvSpPr>
          <p:nvPr/>
        </p:nvSpPr>
        <p:spPr>
          <a:xfrm>
            <a:off x="14288" y="4149725"/>
            <a:ext cx="5087937" cy="4318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auto">
              <a:buFont typeface="Wingdings 3"/>
              <a:buNone/>
              <a:defRPr/>
            </a:pPr>
            <a:r>
              <a:rPr lang="it-IT" sz="2000" b="1" dirty="0" err="1" smtClean="0">
                <a:solidFill>
                  <a:schemeClr val="accent6"/>
                </a:solidFill>
              </a:rPr>
              <a:t>Administrative</a:t>
            </a:r>
            <a:r>
              <a:rPr lang="it-IT" sz="2000" b="1" dirty="0" smtClean="0">
                <a:solidFill>
                  <a:schemeClr val="accent6"/>
                </a:solidFill>
              </a:rPr>
              <a:t> / </a:t>
            </a:r>
            <a:r>
              <a:rPr lang="it-IT" sz="2000" b="1" dirty="0" err="1" smtClean="0">
                <a:solidFill>
                  <a:schemeClr val="accent6"/>
                </a:solidFill>
              </a:rPr>
              <a:t>accounting</a:t>
            </a:r>
            <a:r>
              <a:rPr lang="it-IT" sz="2000" b="1" dirty="0" smtClean="0">
                <a:solidFill>
                  <a:schemeClr val="accent6"/>
                </a:solidFill>
              </a:rPr>
              <a:t> </a:t>
            </a:r>
            <a:r>
              <a:rPr lang="it-IT" sz="2000" b="1" dirty="0" err="1" smtClean="0">
                <a:solidFill>
                  <a:schemeClr val="accent6"/>
                </a:solidFill>
              </a:rPr>
              <a:t>system</a:t>
            </a:r>
            <a:endParaRPr lang="it-IT" sz="2000" b="1" dirty="0" smtClean="0">
              <a:solidFill>
                <a:schemeClr val="accent6"/>
              </a:solidFill>
            </a:endParaRPr>
          </a:p>
        </p:txBody>
      </p:sp>
      <p:sp>
        <p:nvSpPr>
          <p:cNvPr id="26" name="Segnaposto contenuto 1"/>
          <p:cNvSpPr txBox="1">
            <a:spLocks/>
          </p:cNvSpPr>
          <p:nvPr/>
        </p:nvSpPr>
        <p:spPr>
          <a:xfrm>
            <a:off x="323850" y="2997200"/>
            <a:ext cx="3405188" cy="4318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auto">
              <a:buFont typeface="Wingdings 3"/>
              <a:buNone/>
              <a:defRPr/>
            </a:pPr>
            <a:r>
              <a:rPr lang="it-IT" sz="2000" b="1" dirty="0" err="1" smtClean="0">
                <a:solidFill>
                  <a:schemeClr val="accent4"/>
                </a:solidFill>
              </a:rPr>
              <a:t>Internal</a:t>
            </a:r>
            <a:r>
              <a:rPr lang="it-IT" sz="2000" b="1" dirty="0" smtClean="0">
                <a:solidFill>
                  <a:schemeClr val="accent4"/>
                </a:solidFill>
              </a:rPr>
              <a:t> control </a:t>
            </a:r>
            <a:r>
              <a:rPr lang="it-IT" sz="2000" b="1" dirty="0" err="1" smtClean="0">
                <a:solidFill>
                  <a:schemeClr val="accent4"/>
                </a:solidFill>
              </a:rPr>
              <a:t>system</a:t>
            </a:r>
            <a:endParaRPr lang="it-IT" sz="2000" b="1" dirty="0" smtClean="0">
              <a:solidFill>
                <a:schemeClr val="accent4"/>
              </a:solidFill>
            </a:endParaRPr>
          </a:p>
        </p:txBody>
      </p:sp>
      <p:sp>
        <p:nvSpPr>
          <p:cNvPr id="28" name="Segnaposto contenuto 1"/>
          <p:cNvSpPr txBox="1">
            <a:spLocks/>
          </p:cNvSpPr>
          <p:nvPr/>
        </p:nvSpPr>
        <p:spPr bwMode="auto">
          <a:xfrm>
            <a:off x="107950" y="2420938"/>
            <a:ext cx="42481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953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b="1">
                <a:solidFill>
                  <a:schemeClr val="accent2"/>
                </a:solidFill>
                <a:latin typeface="Lucida Sans Unicode" pitchFamily="34" charset="0"/>
              </a:rPr>
              <a:t>Banknote handling machines</a:t>
            </a:r>
          </a:p>
        </p:txBody>
      </p:sp>
      <p:sp>
        <p:nvSpPr>
          <p:cNvPr id="29" name="Segnaposto contenuto 1"/>
          <p:cNvSpPr txBox="1">
            <a:spLocks/>
          </p:cNvSpPr>
          <p:nvPr/>
        </p:nvSpPr>
        <p:spPr bwMode="auto">
          <a:xfrm>
            <a:off x="395288" y="1916113"/>
            <a:ext cx="316865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953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b="1">
                <a:solidFill>
                  <a:srgbClr val="00B050"/>
                </a:solidFill>
                <a:latin typeface="Lucida Sans Unicode" pitchFamily="34" charset="0"/>
              </a:rPr>
              <a:t>Operational processes            </a:t>
            </a:r>
          </a:p>
        </p:txBody>
      </p:sp>
      <p:sp>
        <p:nvSpPr>
          <p:cNvPr id="3" name="Segnaposto contenuto 1"/>
          <p:cNvSpPr>
            <a:spLocks/>
          </p:cNvSpPr>
          <p:nvPr/>
        </p:nvSpPr>
        <p:spPr bwMode="auto">
          <a:xfrm>
            <a:off x="179388" y="908050"/>
            <a:ext cx="5087937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953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b="1">
                <a:solidFill>
                  <a:srgbClr val="990099"/>
                </a:solidFill>
                <a:latin typeface="Lucida Sans Unicode" pitchFamily="34" charset="0"/>
              </a:rPr>
              <a:t>Risk control</a:t>
            </a:r>
            <a:r>
              <a:rPr lang="it-IT" sz="2000" b="1">
                <a:solidFill>
                  <a:srgbClr val="EB641B"/>
                </a:solidFill>
                <a:latin typeface="Lucida Sans Unicode" pitchFamily="34" charset="0"/>
              </a:rPr>
              <a:t> </a:t>
            </a:r>
          </a:p>
        </p:txBody>
      </p:sp>
      <p:sp>
        <p:nvSpPr>
          <p:cNvPr id="17" name="Freccia a destra 3"/>
          <p:cNvSpPr/>
          <p:nvPr/>
        </p:nvSpPr>
        <p:spPr>
          <a:xfrm>
            <a:off x="2555875" y="981075"/>
            <a:ext cx="1282700" cy="242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b="1"/>
          </a:p>
        </p:txBody>
      </p:sp>
      <p:sp>
        <p:nvSpPr>
          <p:cNvPr id="20" name="Segnaposto contenuto 1"/>
          <p:cNvSpPr txBox="1">
            <a:spLocks/>
          </p:cNvSpPr>
          <p:nvPr/>
        </p:nvSpPr>
        <p:spPr bwMode="auto">
          <a:xfrm>
            <a:off x="4356100" y="908050"/>
            <a:ext cx="26638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953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b="1">
                <a:solidFill>
                  <a:srgbClr val="990099"/>
                </a:solidFill>
                <a:latin typeface="Lucida Sans Unicode" pitchFamily="34" charset="0"/>
              </a:rPr>
              <a:t>Inventory checks</a:t>
            </a:r>
          </a:p>
        </p:txBody>
      </p:sp>
      <p:sp>
        <p:nvSpPr>
          <p:cNvPr id="22557" name="Text Box 31"/>
          <p:cNvSpPr txBox="1">
            <a:spLocks noChangeArrowheads="1"/>
          </p:cNvSpPr>
          <p:nvPr/>
        </p:nvSpPr>
        <p:spPr bwMode="auto">
          <a:xfrm>
            <a:off x="179388" y="188913"/>
            <a:ext cx="8353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>
                <a:solidFill>
                  <a:schemeClr val="tx2"/>
                </a:solidFill>
                <a:latin typeface="Lucida Sans Unicode" pitchFamily="34" charset="0"/>
              </a:rPr>
              <a:t>On-site inspections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500"/>
                            </p:stCondLst>
                            <p:childTnLst>
                              <p:par>
                                <p:cTn id="7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000"/>
                            </p:stCondLst>
                            <p:childTnLst>
                              <p:par>
                                <p:cTn id="8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95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0"/>
                            </p:stCondLst>
                            <p:childTnLst>
                              <p:par>
                                <p:cTn id="8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500"/>
                            </p:stCondLst>
                            <p:childTnLst>
                              <p:par>
                                <p:cTn id="9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0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8" grpId="0"/>
      <p:bldP spid="19" grpId="0"/>
      <p:bldP spid="25" grpId="0"/>
      <p:bldP spid="21" grpId="0"/>
      <p:bldP spid="22" grpId="0"/>
      <p:bldP spid="23" grpId="0"/>
      <p:bldP spid="24" grpId="0"/>
      <p:bldP spid="26" grpId="0"/>
      <p:bldP spid="28" grpId="0"/>
      <p:bldP spid="29" grpId="0"/>
      <p:bldP spid="3" grpId="0" build="p"/>
      <p:bldP spid="17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5"/>
          <p:cNvSpPr txBox="1">
            <a:spLocks noChangeArrowheads="1"/>
          </p:cNvSpPr>
          <p:nvPr/>
        </p:nvSpPr>
        <p:spPr bwMode="auto">
          <a:xfrm>
            <a:off x="395288" y="1543050"/>
            <a:ext cx="2952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400">
                <a:latin typeface="Lucida Sans Unicode" pitchFamily="34" charset="0"/>
              </a:rPr>
              <a:t>A</a:t>
            </a:r>
            <a:r>
              <a:rPr lang="it-IT" sz="1400">
                <a:solidFill>
                  <a:srgbClr val="FF0000"/>
                </a:solidFill>
                <a:latin typeface="Lucida Sans Unicode" pitchFamily="34" charset="0"/>
              </a:rPr>
              <a:t> RECORD</a:t>
            </a:r>
            <a:r>
              <a:rPr lang="it-IT" sz="1400">
                <a:latin typeface="Lucida Sans Unicode" pitchFamily="34" charset="0"/>
              </a:rPr>
              <a:t> FOR EACH PROFESSIONAL CASH HANDLER</a:t>
            </a:r>
          </a:p>
        </p:txBody>
      </p:sp>
      <p:sp>
        <p:nvSpPr>
          <p:cNvPr id="23554" name="Text Box 6"/>
          <p:cNvSpPr txBox="1">
            <a:spLocks noChangeArrowheads="1"/>
          </p:cNvSpPr>
          <p:nvPr/>
        </p:nvSpPr>
        <p:spPr bwMode="auto">
          <a:xfrm>
            <a:off x="539750" y="765175"/>
            <a:ext cx="806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>
                <a:solidFill>
                  <a:srgbClr val="990000"/>
                </a:solidFill>
              </a:rPr>
              <a:t>STORING AND MONITORING THE DATA ON CASH RECYCLING</a:t>
            </a:r>
          </a:p>
        </p:txBody>
      </p:sp>
      <p:sp>
        <p:nvSpPr>
          <p:cNvPr id="23555" name="Text Box 7"/>
          <p:cNvSpPr txBox="1">
            <a:spLocks noChangeArrowheads="1"/>
          </p:cNvSpPr>
          <p:nvPr/>
        </p:nvSpPr>
        <p:spPr bwMode="auto">
          <a:xfrm>
            <a:off x="468313" y="3148013"/>
            <a:ext cx="2952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400">
                <a:latin typeface="Lucida Sans Unicode" pitchFamily="34" charset="0"/>
              </a:rPr>
              <a:t>OPERATIONAL DATA ARCHIVES</a:t>
            </a:r>
          </a:p>
        </p:txBody>
      </p:sp>
      <p:sp>
        <p:nvSpPr>
          <p:cNvPr id="23556" name="Text Box 8"/>
          <p:cNvSpPr txBox="1">
            <a:spLocks noChangeArrowheads="1"/>
          </p:cNvSpPr>
          <p:nvPr/>
        </p:nvSpPr>
        <p:spPr bwMode="auto">
          <a:xfrm>
            <a:off x="4140200" y="2852738"/>
            <a:ext cx="489585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400"/>
              <a:t>Analysis of cash activity development</a:t>
            </a:r>
          </a:p>
          <a:p>
            <a:pPr algn="ctr">
              <a:spcBef>
                <a:spcPct val="50000"/>
              </a:spcBef>
            </a:pPr>
            <a:r>
              <a:rPr lang="it-IT" sz="1400"/>
              <a:t>Monitoring the correctness of statistical data provided</a:t>
            </a:r>
          </a:p>
          <a:p>
            <a:pPr algn="ctr">
              <a:spcBef>
                <a:spcPct val="50000"/>
              </a:spcBef>
            </a:pPr>
            <a:r>
              <a:rPr lang="it-IT" sz="1400"/>
              <a:t>Analysis of specifically created </a:t>
            </a:r>
            <a:r>
              <a:rPr lang="it-IT" sz="1400">
                <a:solidFill>
                  <a:srgbClr val="FF0000"/>
                </a:solidFill>
              </a:rPr>
              <a:t>early warning indicator</a:t>
            </a:r>
            <a:r>
              <a:rPr lang="it-IT" sz="1400"/>
              <a:t> (for each cash handler, on biannual data)</a:t>
            </a:r>
          </a:p>
        </p:txBody>
      </p:sp>
      <p:sp>
        <p:nvSpPr>
          <p:cNvPr id="23557" name="Text Box 9"/>
          <p:cNvSpPr txBox="1">
            <a:spLocks noChangeArrowheads="1"/>
          </p:cNvSpPr>
          <p:nvPr/>
        </p:nvSpPr>
        <p:spPr bwMode="auto">
          <a:xfrm>
            <a:off x="4356100" y="1377950"/>
            <a:ext cx="4608513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it-IT" sz="1400"/>
              <a:t>To conduct monitoring of professional cash handlers activity the data provided biannually need to be stored and updated together with any other relevant information on supervised subjects</a:t>
            </a:r>
          </a:p>
        </p:txBody>
      </p:sp>
      <p:sp>
        <p:nvSpPr>
          <p:cNvPr id="23558" name="AutoShape 12"/>
          <p:cNvSpPr>
            <a:spLocks noChangeArrowheads="1"/>
          </p:cNvSpPr>
          <p:nvPr/>
        </p:nvSpPr>
        <p:spPr bwMode="auto">
          <a:xfrm>
            <a:off x="3563938" y="1484313"/>
            <a:ext cx="720725" cy="36036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559" name="AutoShape 13"/>
          <p:cNvSpPr>
            <a:spLocks noChangeArrowheads="1"/>
          </p:cNvSpPr>
          <p:nvPr/>
        </p:nvSpPr>
        <p:spPr bwMode="auto">
          <a:xfrm>
            <a:off x="3563938" y="3068638"/>
            <a:ext cx="720725" cy="36036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560" name="AutoShape 14"/>
          <p:cNvSpPr>
            <a:spLocks noChangeArrowheads="1"/>
          </p:cNvSpPr>
          <p:nvPr/>
        </p:nvSpPr>
        <p:spPr bwMode="auto">
          <a:xfrm rot="5400000">
            <a:off x="5949156" y="4212432"/>
            <a:ext cx="773113" cy="647700"/>
          </a:xfrm>
          <a:prstGeom prst="rightArrow">
            <a:avLst>
              <a:gd name="adj1" fmla="val 50000"/>
              <a:gd name="adj2" fmla="val 298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561" name="Text Box 15"/>
          <p:cNvSpPr txBox="1">
            <a:spLocks noChangeArrowheads="1"/>
          </p:cNvSpPr>
          <p:nvPr/>
        </p:nvSpPr>
        <p:spPr bwMode="auto">
          <a:xfrm>
            <a:off x="3779838" y="4652963"/>
            <a:ext cx="1655762" cy="639762"/>
          </a:xfrm>
          <a:prstGeom prst="rect">
            <a:avLst/>
          </a:prstGeom>
          <a:solidFill>
            <a:srgbClr val="D5E81E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200"/>
              <a:t>% change of cash recycling volumes for each sorting machine</a:t>
            </a:r>
          </a:p>
        </p:txBody>
      </p:sp>
      <p:sp>
        <p:nvSpPr>
          <p:cNvPr id="23562" name="Text Box 16"/>
          <p:cNvSpPr txBox="1">
            <a:spLocks noChangeArrowheads="1"/>
          </p:cNvSpPr>
          <p:nvPr/>
        </p:nvSpPr>
        <p:spPr bwMode="auto">
          <a:xfrm>
            <a:off x="4356100" y="5589588"/>
            <a:ext cx="1655763" cy="457200"/>
          </a:xfrm>
          <a:prstGeom prst="rect">
            <a:avLst/>
          </a:prstGeom>
          <a:solidFill>
            <a:srgbClr val="D5E81E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200"/>
              <a:t>% change of cash recycling volumes</a:t>
            </a:r>
          </a:p>
        </p:txBody>
      </p:sp>
      <p:sp>
        <p:nvSpPr>
          <p:cNvPr id="23563" name="Text Box 17"/>
          <p:cNvSpPr txBox="1">
            <a:spLocks noChangeArrowheads="1"/>
          </p:cNvSpPr>
          <p:nvPr/>
        </p:nvSpPr>
        <p:spPr bwMode="auto">
          <a:xfrm>
            <a:off x="6156325" y="5597525"/>
            <a:ext cx="1655763" cy="457200"/>
          </a:xfrm>
          <a:prstGeom prst="rect">
            <a:avLst/>
          </a:prstGeom>
          <a:solidFill>
            <a:srgbClr val="D5E81E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200"/>
              <a:t>% of unfit banknotes on total processed</a:t>
            </a:r>
          </a:p>
        </p:txBody>
      </p:sp>
      <p:sp>
        <p:nvSpPr>
          <p:cNvPr id="23564" name="Text Box 18"/>
          <p:cNvSpPr txBox="1">
            <a:spLocks noChangeArrowheads="1"/>
          </p:cNvSpPr>
          <p:nvPr/>
        </p:nvSpPr>
        <p:spPr bwMode="auto">
          <a:xfrm>
            <a:off x="7091363" y="4652963"/>
            <a:ext cx="1728787" cy="639762"/>
          </a:xfrm>
          <a:prstGeom prst="rect">
            <a:avLst/>
          </a:prstGeom>
          <a:solidFill>
            <a:srgbClr val="D5E81E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200"/>
              <a:t>% of remote branches’ activity on total volumes processed</a:t>
            </a:r>
          </a:p>
        </p:txBody>
      </p:sp>
      <p:sp>
        <p:nvSpPr>
          <p:cNvPr id="23565" name="Text Box 19"/>
          <p:cNvSpPr txBox="1">
            <a:spLocks noChangeArrowheads="1"/>
          </p:cNvSpPr>
          <p:nvPr/>
        </p:nvSpPr>
        <p:spPr bwMode="auto">
          <a:xfrm>
            <a:off x="179388" y="115888"/>
            <a:ext cx="8353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>
                <a:solidFill>
                  <a:schemeClr val="tx2"/>
                </a:solidFill>
                <a:latin typeface="Lucida Sans Unicode" pitchFamily="34" charset="0"/>
              </a:rPr>
              <a:t>Off-site monitoring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2074</TotalTime>
  <Words>685</Words>
  <Application>Microsoft Office PowerPoint</Application>
  <PresentationFormat>On-screen Show (4:3)</PresentationFormat>
  <Paragraphs>129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Modello struttura</vt:lpstr>
      </vt:variant>
      <vt:variant>
        <vt:i4>8</vt:i4>
      </vt:variant>
      <vt:variant>
        <vt:lpstr>Titoli diapositive</vt:lpstr>
      </vt:variant>
      <vt:variant>
        <vt:i4>11</vt:i4>
      </vt:variant>
    </vt:vector>
  </HeadingPairs>
  <TitlesOfParts>
    <vt:vector size="29" baseType="lpstr">
      <vt:lpstr>Arial</vt:lpstr>
      <vt:lpstr>Lucida Sans Unicode</vt:lpstr>
      <vt:lpstr>Wingdings 3</vt:lpstr>
      <vt:lpstr>Verdana</vt:lpstr>
      <vt:lpstr>Wingdings 2</vt:lpstr>
      <vt:lpstr>Calibri</vt:lpstr>
      <vt:lpstr>Arial Black</vt:lpstr>
      <vt:lpstr>Times New Roman</vt:lpstr>
      <vt:lpstr>Wingdings</vt:lpstr>
      <vt:lpstr>Courier New</vt:lpstr>
      <vt:lpstr>Viale</vt:lpstr>
      <vt:lpstr>Viale</vt:lpstr>
      <vt:lpstr>Viale</vt:lpstr>
      <vt:lpstr>Viale</vt:lpstr>
      <vt:lpstr>Viale</vt:lpstr>
      <vt:lpstr>Viale</vt:lpstr>
      <vt:lpstr>Viale</vt:lpstr>
      <vt:lpstr>Viale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Bankitalia.mosca@esteri.it</vt:lpstr>
    </vt:vector>
  </TitlesOfParts>
  <Company>Banca d'Italia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Banca d’Italia monitoring activities  on the cash handlers’ banknote recirculation:  first results</dc:title>
  <dc:creator>m013580</dc:creator>
  <cp:lastModifiedBy>luigi.concistre</cp:lastModifiedBy>
  <cp:revision>79</cp:revision>
  <cp:lastPrinted>2013-09-27T13:24:20Z</cp:lastPrinted>
  <dcterms:created xsi:type="dcterms:W3CDTF">2013-09-26T08:43:57Z</dcterms:created>
  <dcterms:modified xsi:type="dcterms:W3CDTF">2013-11-19T09:51:44Z</dcterms:modified>
</cp:coreProperties>
</file>