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7" r:id="rId2"/>
    <p:sldId id="383" r:id="rId3"/>
    <p:sldId id="370" r:id="rId4"/>
    <p:sldId id="385" r:id="rId5"/>
    <p:sldId id="371" r:id="rId6"/>
    <p:sldId id="372" r:id="rId7"/>
    <p:sldId id="386" r:id="rId8"/>
    <p:sldId id="387" r:id="rId9"/>
    <p:sldId id="378" r:id="rId10"/>
    <p:sldId id="384" r:id="rId11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26699"/>
    <a:srgbClr val="0070C0"/>
    <a:srgbClr val="BBE0E3"/>
    <a:srgbClr val="783D93"/>
    <a:srgbClr val="008000"/>
    <a:srgbClr val="E18080"/>
    <a:srgbClr val="E1A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 autoAdjust="0"/>
    <p:restoredTop sz="79290" autoAdjust="0"/>
  </p:normalViewPr>
  <p:slideViewPr>
    <p:cSldViewPr>
      <p:cViewPr>
        <p:scale>
          <a:sx n="90" d="100"/>
          <a:sy n="90" d="100"/>
        </p:scale>
        <p:origin x="-1590" y="-78"/>
      </p:cViewPr>
      <p:guideLst>
        <p:guide orient="horz" pos="2614"/>
        <p:guide pos="18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0" tIns="46490" rIns="92980" bIns="4649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7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0" tIns="46490" rIns="92980" bIns="464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75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0" tIns="46490" rIns="92980" bIns="4649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7" y="942975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0" tIns="46490" rIns="92980" bIns="464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B16210-17AF-411F-8338-095E0F874E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817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813" cy="496888"/>
          </a:xfrm>
          <a:prstGeom prst="rect">
            <a:avLst/>
          </a:prstGeom>
        </p:spPr>
        <p:txBody>
          <a:bodyPr vert="horz" lIns="92980" tIns="46490" rIns="92980" bIns="4649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7" y="1"/>
            <a:ext cx="2944813" cy="496888"/>
          </a:xfrm>
          <a:prstGeom prst="rect">
            <a:avLst/>
          </a:prstGeom>
        </p:spPr>
        <p:txBody>
          <a:bodyPr vert="horz" lIns="92980" tIns="46490" rIns="92980" bIns="4649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285F671F-8E3C-4EAD-A89E-31529DD714C2}" type="datetimeFigureOut">
              <a:rPr lang="fr-FR"/>
              <a:pPr>
                <a:defRPr/>
              </a:pPr>
              <a:t>20/11/2013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80" tIns="46490" rIns="92980" bIns="4649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4"/>
            <a:ext cx="5438775" cy="4467225"/>
          </a:xfrm>
          <a:prstGeom prst="rect">
            <a:avLst/>
          </a:prstGeom>
        </p:spPr>
        <p:txBody>
          <a:bodyPr vert="horz" lIns="92980" tIns="46490" rIns="92980" bIns="4649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9751"/>
            <a:ext cx="2944813" cy="496888"/>
          </a:xfrm>
          <a:prstGeom prst="rect">
            <a:avLst/>
          </a:prstGeom>
        </p:spPr>
        <p:txBody>
          <a:bodyPr vert="horz" lIns="92980" tIns="46490" rIns="92980" bIns="4649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7" y="9429751"/>
            <a:ext cx="2944813" cy="496888"/>
          </a:xfrm>
          <a:prstGeom prst="rect">
            <a:avLst/>
          </a:prstGeom>
        </p:spPr>
        <p:txBody>
          <a:bodyPr vert="horz" lIns="92980" tIns="46490" rIns="92980" bIns="4649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D3A3F8A-F29C-4B48-96A4-4CB3CDD63D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551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2B3DD4-D3E0-4FE2-9BC5-F2E5C369B67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625FAF-22E4-4DDF-A628-DC8D2242281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FF9878-46AA-49F3-B6FF-807F44DC140D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C11333-0EE9-48FE-80B2-5DA23937752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>
              <a:defRPr/>
            </a:pPr>
            <a:endParaRPr lang="fr-FR" alt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A69B9E-2EE1-41D1-9B28-432775CFEC3B}" type="slidenum">
              <a:rPr lang="fr-FR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ap%20russie%20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0"/>
            <a:ext cx="13684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268413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4051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4FADD-0C25-4117-979E-EAA16C56BC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600" y="274638"/>
            <a:ext cx="2108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0825" y="274638"/>
            <a:ext cx="6175375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22D8-2BF8-4228-BB71-88E79F581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9937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50825" y="1600200"/>
            <a:ext cx="4141788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45013" y="1600200"/>
            <a:ext cx="4141787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B547B-E0CE-43C4-A668-84811B047E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0A090-B3E8-4F0A-939C-33F11FAD2C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6048-7A87-4AD5-83EB-00A038D7EC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0825" y="1600200"/>
            <a:ext cx="414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45013" y="1600200"/>
            <a:ext cx="41417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86F46-9B79-4D48-A329-54C82492BC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11828-9272-41D3-9DCD-1EF0497BFE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27FCF-D02E-40F1-9BD1-856CCC8D60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04BCD-82F2-40BA-AAFB-A3DE670746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7BEFE-96CA-4A16-B2B9-E76F114D4E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21CB3-592A-46A9-BD2E-9288B29F9D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274638"/>
            <a:ext cx="699452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4359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5134E6A7-DAFA-4C0E-9AC8-82E3025726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29" name="Picture 5" descr="Cap%20russie%20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925" y="0"/>
            <a:ext cx="13684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77" r:id="rId1"/>
    <p:sldLayoutId id="2147485966" r:id="rId2"/>
    <p:sldLayoutId id="2147485967" r:id="rId3"/>
    <p:sldLayoutId id="2147485968" r:id="rId4"/>
    <p:sldLayoutId id="2147485969" r:id="rId5"/>
    <p:sldLayoutId id="2147485970" r:id="rId6"/>
    <p:sldLayoutId id="2147485971" r:id="rId7"/>
    <p:sldLayoutId id="2147485972" r:id="rId8"/>
    <p:sldLayoutId id="2147485973" r:id="rId9"/>
    <p:sldLayoutId id="2147485974" r:id="rId10"/>
    <p:sldLayoutId id="2147485975" r:id="rId11"/>
    <p:sldLayoutId id="21474859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6699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SzPct val="160000"/>
        <a:buFont typeface="Wingdings" pitchFamily="2" charset="2"/>
        <a:buChar char="§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b.europa.eu/euro/banknotes/europa/shared/img/5euro_security_front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348880"/>
            <a:ext cx="8856662" cy="1295400"/>
          </a:xfrm>
        </p:spPr>
        <p:txBody>
          <a:bodyPr/>
          <a:lstStyle/>
          <a:p>
            <a:pPr algn="ctr" eaLnBrk="1" hangingPunct="1"/>
            <a:r>
              <a:rPr lang="ru-RU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Налично-денежное обращение в Еврозоне</a:t>
            </a: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alt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9992" y="5085184"/>
            <a:ext cx="4320158" cy="1176338"/>
          </a:xfrm>
        </p:spPr>
        <p:txBody>
          <a:bodyPr/>
          <a:lstStyle/>
          <a:p>
            <a:pPr algn="ctr" eaLnBrk="1" hangingPunct="1"/>
            <a:r>
              <a:rPr lang="ru-RU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Киселевский Борис Кириллович</a:t>
            </a:r>
            <a:endParaRPr lang="fr-FR" alt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 Центрального </a:t>
            </a:r>
            <a:r>
              <a:rPr lang="ru-RU" alt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 </a:t>
            </a:r>
            <a:r>
              <a:rPr lang="ru-RU" alt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Франции и </a:t>
            </a:r>
            <a:r>
              <a:rPr lang="ru-RU" alt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советник Посольства </a:t>
            </a:r>
            <a:r>
              <a:rPr lang="ru-RU" alt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Франции в России</a:t>
            </a:r>
            <a:endParaRPr lang="fr-FR" altLang="fr-F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Усовершенстванные элементы</a:t>
            </a: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0A090-B3E8-4F0A-939C-33F11FAD2CD4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pic>
        <p:nvPicPr>
          <p:cNvPr id="4100" name="Imag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2" y="1496864"/>
            <a:ext cx="2334439" cy="171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Imag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96864"/>
            <a:ext cx="3960440" cy="164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Imag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2" y="3497826"/>
            <a:ext cx="5276492" cy="158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Imag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497825"/>
            <a:ext cx="1483834" cy="158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28600" y="2419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38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fr-FR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600" dirty="0">
                <a:solidFill>
                  <a:srgbClr val="3366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Краткий обзор современной ситуации и тенденций налично-денежного обращения в зоне евро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>
                <a:solidFill>
                  <a:srgbClr val="3366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Выпуск новых банкнот евро: причины, особенности и перспективы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0A090-B3E8-4F0A-939C-33F11FAD2CD4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70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452340" y="260648"/>
            <a:ext cx="6994525" cy="993776"/>
          </a:xfrm>
        </p:spPr>
        <p:txBody>
          <a:bodyPr/>
          <a:lstStyle/>
          <a:p>
            <a:r>
              <a:rPr lang="ru-RU" alt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общей стоимости банкнот евро в обращении</a:t>
            </a:r>
            <a:endParaRPr lang="fr-FR" altLang="fr-FR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23EC68-20D6-4B1D-88D9-92F88035173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85" y="1340768"/>
            <a:ext cx="7920880" cy="4696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использования безналичных платежных инструментов</a:t>
            </a: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0A090-B3E8-4F0A-939C-33F11FAD2CD4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23988"/>
            <a:ext cx="8064896" cy="4669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98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6994525" cy="993775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alt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количества банкнот евро высокого номинала в обращении</a:t>
            </a:r>
            <a:endParaRPr lang="fr-FR" alt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8A98B4-CA3F-4C72-B38D-A43E5A79D3F0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848872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476250"/>
          </a:xfrm>
        </p:spPr>
        <p:txBody>
          <a:bodyPr/>
          <a:lstStyle/>
          <a:p>
            <a:pPr>
              <a:defRPr/>
            </a:pPr>
            <a:fld id="{1B36FFC5-DB29-42AB-9969-FD6E82E8BD5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56189" cy="993775"/>
          </a:xfrm>
        </p:spPr>
        <p:txBody>
          <a:bodyPr/>
          <a:lstStyle/>
          <a:p>
            <a:r>
              <a:rPr lang="ru-RU" alt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количества банкнот евро </a:t>
            </a:r>
            <a:r>
              <a:rPr lang="ru-RU" altLang="fr-F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и низкого </a:t>
            </a:r>
            <a:r>
              <a:rPr lang="ru-RU" alt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номинала в обращении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28" y="1556792"/>
            <a:ext cx="8136904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994525" cy="778098"/>
          </a:xfrm>
        </p:spPr>
        <p:txBody>
          <a:bodyPr/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975" cy="4525963"/>
          </a:xfrm>
        </p:spPr>
        <p:txBody>
          <a:bodyPr/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b="0" dirty="0" smtClean="0">
                <a:latin typeface="Times New Roman"/>
                <a:ea typeface="Calibri"/>
                <a:cs typeface="Times New Roman"/>
              </a:rPr>
              <a:t>По количеству транзакций наличные </a:t>
            </a:r>
            <a:r>
              <a:rPr lang="ru-RU" b="0" dirty="0">
                <a:latin typeface="Times New Roman"/>
                <a:ea typeface="Calibri"/>
                <a:cs typeface="Times New Roman"/>
              </a:rPr>
              <a:t>деньги </a:t>
            </a:r>
            <a:r>
              <a:rPr lang="ru-RU" b="0" dirty="0" smtClean="0">
                <a:latin typeface="Times New Roman"/>
                <a:ea typeface="Calibri"/>
                <a:cs typeface="Times New Roman"/>
              </a:rPr>
              <a:t>лидируют как платежный инструмент (розничные платежи).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b="0" dirty="0" smtClean="0">
                <a:latin typeface="Times New Roman"/>
                <a:ea typeface="Calibri"/>
                <a:cs typeface="Times New Roman"/>
              </a:rPr>
              <a:t>По </a:t>
            </a:r>
            <a:r>
              <a:rPr lang="ru-RU" b="0" dirty="0">
                <a:latin typeface="Times New Roman"/>
                <a:ea typeface="Calibri"/>
                <a:cs typeface="Times New Roman"/>
              </a:rPr>
              <a:t>объему </a:t>
            </a:r>
            <a:r>
              <a:rPr lang="ru-RU" b="0" dirty="0" smtClean="0">
                <a:latin typeface="Times New Roman"/>
                <a:ea typeface="Calibri"/>
                <a:cs typeface="Times New Roman"/>
              </a:rPr>
              <a:t>операций первое место занимают безналичные расчеты. 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b="0" dirty="0" smtClean="0">
                <a:latin typeface="Times New Roman"/>
                <a:ea typeface="Calibri"/>
                <a:cs typeface="Times New Roman"/>
              </a:rPr>
              <a:t>В последние десятилетия роль </a:t>
            </a:r>
            <a:r>
              <a:rPr lang="ru-RU" b="0" dirty="0">
                <a:latin typeface="Times New Roman"/>
                <a:ea typeface="Calibri"/>
                <a:cs typeface="Times New Roman"/>
              </a:rPr>
              <a:t>наличных денег </a:t>
            </a:r>
            <a:r>
              <a:rPr lang="ru-RU" b="0" dirty="0" smtClean="0">
                <a:latin typeface="Times New Roman"/>
                <a:ea typeface="Calibri"/>
                <a:cs typeface="Times New Roman"/>
              </a:rPr>
              <a:t>снижается, растет значение дебетовых </a:t>
            </a:r>
            <a:r>
              <a:rPr lang="ru-RU" b="0" dirty="0">
                <a:latin typeface="Times New Roman"/>
                <a:ea typeface="Calibri"/>
                <a:cs typeface="Times New Roman"/>
              </a:rPr>
              <a:t>и кредитных </a:t>
            </a:r>
            <a:r>
              <a:rPr lang="ru-RU" b="0" dirty="0" smtClean="0">
                <a:latin typeface="Times New Roman"/>
                <a:ea typeface="Calibri"/>
                <a:cs typeface="Times New Roman"/>
              </a:rPr>
              <a:t>карт.</a:t>
            </a:r>
            <a:endParaRPr lang="fr-FR" b="0" dirty="0">
              <a:latin typeface="Calibri"/>
              <a:ea typeface="Calibri"/>
              <a:cs typeface="Times New Roman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0A090-B3E8-4F0A-939C-33F11FAD2CD4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65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в обращение новой серии банкнот «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Европа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152"/>
          </a:xfrm>
        </p:spPr>
        <p:txBody>
          <a:bodyPr/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выпуска:</a:t>
            </a:r>
          </a:p>
          <a:p>
            <a:pPr lvl="1"/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усовершенствование защитных элементов</a:t>
            </a:r>
          </a:p>
          <a:p>
            <a:pPr lvl="1"/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улучшение износостойкости купюр, особенно номиналом 5</a:t>
            </a:r>
            <a:r>
              <a:rPr lang="ru-RU" b="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€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10</a:t>
            </a:r>
            <a:r>
              <a:rPr lang="ru-RU" b="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€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Хронология 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</a:t>
            </a:r>
            <a:r>
              <a:rPr lang="ru-RU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 года – 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5€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 2014 года </a:t>
            </a:r>
            <a:r>
              <a:rPr lang="ru-RU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10€ </a:t>
            </a:r>
          </a:p>
          <a:p>
            <a:pPr lvl="1"/>
            <a:r>
              <a:rPr lang="ru-RU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 по одной купюре за год до 2019 года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b="0" dirty="0"/>
          </a:p>
          <a:p>
            <a:pPr lvl="1"/>
            <a:endParaRPr lang="ru-RU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0A090-B3E8-4F0A-939C-33F11FAD2CD4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815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1403350" y="115888"/>
            <a:ext cx="7489825" cy="993775"/>
          </a:xfrm>
        </p:spPr>
        <p:txBody>
          <a:bodyPr/>
          <a:lstStyle/>
          <a:p>
            <a:r>
              <a:rPr lang="fr-FR" altLang="fr-FR" sz="1400" b="0" dirty="0" smtClean="0">
                <a:latin typeface="Arial" charset="0"/>
                <a:cs typeface="Arial" charset="0"/>
              </a:rPr>
              <a:t/>
            </a:r>
            <a:br>
              <a:rPr lang="fr-FR" altLang="fr-FR" sz="1400" b="0" dirty="0" smtClean="0">
                <a:latin typeface="Arial" charset="0"/>
                <a:cs typeface="Arial" charset="0"/>
              </a:rPr>
            </a:br>
            <a:endParaRPr lang="fr-FR" altLang="fr-FR" sz="1600" b="0" dirty="0" smtClean="0">
              <a:latin typeface="Arial" charset="0"/>
              <a:cs typeface="Arial" charset="0"/>
            </a:endParaRPr>
          </a:p>
        </p:txBody>
      </p:sp>
      <p:pic>
        <p:nvPicPr>
          <p:cNvPr id="7" name="Image 6" descr="Security features of the new €5 banknote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21090"/>
            <a:ext cx="5760640" cy="31584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619672" y="212447"/>
            <a:ext cx="6912768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Новая банкнота </a:t>
            </a:r>
            <a:r>
              <a:rPr lang="ru-RU" sz="2400" b="1" u="sng" dirty="0">
                <a:solidFill>
                  <a:srgbClr val="3366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5€ </a:t>
            </a:r>
            <a:endParaRPr lang="fr-FR" sz="2400" b="1" u="sng" dirty="0">
              <a:solidFill>
                <a:srgbClr val="336699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31840"/>
            <a:ext cx="5616623" cy="270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938724" y="1516142"/>
            <a:ext cx="2082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банкнота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серии «Европа»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968426" y="4581128"/>
            <a:ext cx="15704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Банкнота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предыдущего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26136</TotalTime>
  <Words>190</Words>
  <Application>Microsoft Office PowerPoint</Application>
  <PresentationFormat>Affichage à l'écran (4:3)</PresentationFormat>
  <Paragraphs>43</Paragraphs>
  <Slides>10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Modèle par défaut</vt:lpstr>
      <vt:lpstr>Налично-денежное обращение в Еврозоне </vt:lpstr>
      <vt:lpstr>Содержание</vt:lpstr>
      <vt:lpstr>Изменение общей стоимости банкнот евро в обращении</vt:lpstr>
      <vt:lpstr>Динамика использования безналичных платежных инструментов</vt:lpstr>
      <vt:lpstr>Динамика количества банкнот евро высокого номинала в обращении</vt:lpstr>
      <vt:lpstr>Динамика количества банкнот евро среднего и низкого номинала в обращении</vt:lpstr>
      <vt:lpstr>Вывод</vt:lpstr>
      <vt:lpstr>Выпуск в обращение новой серии банкнот «Европа»</vt:lpstr>
      <vt:lpstr> </vt:lpstr>
      <vt:lpstr>Усовершенстванные элементы</vt:lpstr>
    </vt:vector>
  </TitlesOfParts>
  <Company>DGTPE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Agathe DEMARAIS</dc:creator>
  <cp:lastModifiedBy>DEGTEREVA Anna</cp:lastModifiedBy>
  <cp:revision>2812</cp:revision>
  <cp:lastPrinted>2013-11-20T07:21:28Z</cp:lastPrinted>
  <dcterms:created xsi:type="dcterms:W3CDTF">2008-10-16T04:56:16Z</dcterms:created>
  <dcterms:modified xsi:type="dcterms:W3CDTF">2013-11-20T08:38:06Z</dcterms:modified>
</cp:coreProperties>
</file>