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5" r:id="rId2"/>
  </p:sldMasterIdLst>
  <p:notesMasterIdLst>
    <p:notesMasterId r:id="rId10"/>
  </p:notesMasterIdLst>
  <p:handoutMasterIdLst>
    <p:handoutMasterId r:id="rId11"/>
  </p:handoutMasterIdLst>
  <p:sldIdLst>
    <p:sldId id="256" r:id="rId3"/>
    <p:sldId id="327" r:id="rId4"/>
    <p:sldId id="822" r:id="rId5"/>
    <p:sldId id="823" r:id="rId6"/>
    <p:sldId id="320" r:id="rId7"/>
    <p:sldId id="324" r:id="rId8"/>
    <p:sldId id="824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ov" initials="I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B8CF31"/>
    <a:srgbClr val="FFCC00"/>
    <a:srgbClr val="CC6600"/>
    <a:srgbClr val="996633"/>
    <a:srgbClr val="993300"/>
    <a:srgbClr val="FFCC99"/>
    <a:srgbClr val="CC9900"/>
    <a:srgbClr val="FFCC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249" autoAdjust="0"/>
    <p:restoredTop sz="94558" autoAdjust="0"/>
  </p:normalViewPr>
  <p:slideViewPr>
    <p:cSldViewPr>
      <p:cViewPr varScale="1">
        <p:scale>
          <a:sx n="81" d="100"/>
          <a:sy n="81" d="100"/>
        </p:scale>
        <p:origin x="91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umtsevaEI\Desktop\&#1076;&#1083;&#1103;%20&#1040;&#1089;&#1089;&#1086;&#1094;&#1080;&#1072;&#1094;&#1080;&#1080;_&#1103;&#1085;&#1074;2021\&#1075;&#1088;&#1072;&#1092;&#1080;&#1082;%20&#1085;&#1086;&#1074;&#1099;&#1081;%202019_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aumtsevaEI\Desktop\&#1076;&#1083;&#1103;%20&#1040;&#1089;&#1089;&#1086;&#1094;&#1080;&#1072;&#1094;&#1080;&#1080;_&#1103;&#1085;&#1074;2021\&#1075;&#1088;&#1072;&#1092;&#1080;&#1082;%20&#1085;&#1086;&#1074;&#1099;&#1081;%202019_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30"/>
      <c:depthPercent val="7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056009989042635E-2"/>
          <c:y val="4.9162011173184354E-2"/>
          <c:w val="0.93377774380144229"/>
          <c:h val="0.86950494875291429"/>
        </c:manualLayout>
      </c:layout>
      <c:bar3DChart>
        <c:barDir val="col"/>
        <c:grouping val="stack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Лист1!$A$3:$A$8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Лист1!$B$3:$B$8</c:f>
              <c:numCache>
                <c:formatCode>General</c:formatCode>
                <c:ptCount val="6"/>
                <c:pt idx="0">
                  <c:v>9</c:v>
                </c:pt>
                <c:pt idx="1">
                  <c:v>12</c:v>
                </c:pt>
                <c:pt idx="2">
                  <c:v>16</c:v>
                </c:pt>
                <c:pt idx="3">
                  <c:v>12</c:v>
                </c:pt>
                <c:pt idx="4">
                  <c:v>17</c:v>
                </c:pt>
                <c:pt idx="5">
                  <c:v>16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5096-4359-AFA9-6BAFF5C50FDB}"/>
            </c:ext>
          </c:extLst>
        </c:ser>
        <c:ser>
          <c:idx val="1"/>
          <c:order val="1"/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96-4359-AFA9-6BAFF5C50F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Лист1!$A$3:$A$8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Лист1!$C$3:$C$8</c:f>
              <c:numCache>
                <c:formatCode>General</c:formatCode>
                <c:ptCount val="6"/>
                <c:pt idx="1">
                  <c:v>19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96-4359-AFA9-6BAFF5C50FDB}"/>
            </c:ext>
          </c:extLst>
        </c:ser>
        <c:ser>
          <c:idx val="2"/>
          <c:order val="2"/>
          <c:spPr>
            <a:solidFill>
              <a:srgbClr val="006666"/>
            </a:solidFill>
            <a:ln>
              <a:noFill/>
            </a:ln>
            <a:effectLst/>
            <a:sp3d/>
          </c:spPr>
          <c:invertIfNegative val="0"/>
          <c:cat>
            <c:numRef>
              <c:f>Лист1!$A$3:$A$8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Лист1!$D$3:$D$8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3-5096-4359-AFA9-6BAFF5C50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gapDepth val="156"/>
        <c:shape val="box"/>
        <c:axId val="226212888"/>
        <c:axId val="226210920"/>
        <c:axId val="0"/>
        <c:extLst/>
      </c:bar3DChart>
      <c:catAx>
        <c:axId val="226212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210920"/>
        <c:crosses val="autoZero"/>
        <c:auto val="0"/>
        <c:lblAlgn val="ctr"/>
        <c:lblOffset val="100"/>
        <c:noMultiLvlLbl val="0"/>
      </c:catAx>
      <c:valAx>
        <c:axId val="226210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212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408-4242-B64A-721CAD5D62EC}"/>
                </c:ext>
              </c:extLst>
            </c:dLbl>
            <c:dLbl>
              <c:idx val="1"/>
              <c:layout>
                <c:manualLayout>
                  <c:x val="-1.5186101488596672E-2"/>
                  <c:y val="-0.1071524764812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08-4242-B64A-721CAD5D62EC}"/>
                </c:ext>
              </c:extLst>
            </c:dLbl>
            <c:dLbl>
              <c:idx val="2"/>
              <c:layout>
                <c:manualLayout>
                  <c:x val="-1.8223321786316006E-2"/>
                  <c:y val="0.1318799710539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08-4242-B64A-721CAD5D62EC}"/>
                </c:ext>
              </c:extLst>
            </c:dLbl>
            <c:dLbl>
              <c:idx val="3"/>
              <c:layout>
                <c:manualLayout>
                  <c:x val="-3.3409423274912795E-2"/>
                  <c:y val="0.123637472863035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408-4242-B64A-721CAD5D62EC}"/>
                </c:ext>
              </c:extLst>
            </c:dLbl>
            <c:dLbl>
              <c:idx val="4"/>
              <c:layout>
                <c:manualLayout>
                  <c:x val="-2.4297762381754677E-2"/>
                  <c:y val="0.140122469244772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08-4242-B64A-721CAD5D62EC}"/>
                </c:ext>
              </c:extLst>
            </c:dLbl>
            <c:dLbl>
              <c:idx val="5"/>
              <c:layout>
                <c:manualLayout>
                  <c:x val="-2.8853592828333677E-2"/>
                  <c:y val="0.123637472863034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408-4242-B64A-721CAD5D62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Лист1!$B$14:$B$19</c:f>
              <c:numCache>
                <c:formatCode>General</c:formatCode>
                <c:ptCount val="6"/>
                <c:pt idx="0">
                  <c:v>23</c:v>
                </c:pt>
                <c:pt idx="1">
                  <c:v>26</c:v>
                </c:pt>
                <c:pt idx="2">
                  <c:v>20</c:v>
                </c:pt>
                <c:pt idx="3">
                  <c:v>23</c:v>
                </c:pt>
                <c:pt idx="4">
                  <c:v>28</c:v>
                </c:pt>
                <c:pt idx="5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08-4242-B64A-721CAD5D62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1192072"/>
        <c:axId val="491193384"/>
      </c:lineChart>
      <c:catAx>
        <c:axId val="491192072"/>
        <c:scaling>
          <c:orientation val="minMax"/>
        </c:scaling>
        <c:delete val="1"/>
        <c:axPos val="b"/>
        <c:majorTickMark val="none"/>
        <c:minorTickMark val="none"/>
        <c:tickLblPos val="nextTo"/>
        <c:crossAx val="491193384"/>
        <c:crosses val="autoZero"/>
        <c:auto val="1"/>
        <c:lblAlgn val="ctr"/>
        <c:lblOffset val="100"/>
        <c:noMultiLvlLbl val="0"/>
      </c:catAx>
      <c:valAx>
        <c:axId val="49119338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911920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9AA9DE-DEE4-4E3A-97F3-6ADE17C4F099}" type="doc">
      <dgm:prSet loTypeId="urn:microsoft.com/office/officeart/2005/8/layout/hProcess7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9F96CDA-054F-44E7-9A5E-A643D2ECBB04}">
      <dgm:prSet phldrT="[Текст]"/>
      <dgm:spPr/>
      <dgm:t>
        <a:bodyPr/>
        <a:lstStyle/>
        <a:p>
          <a:r>
            <a:rPr lang="ru-RU" b="1" dirty="0"/>
            <a:t>2015</a:t>
          </a:r>
        </a:p>
      </dgm:t>
    </dgm:pt>
    <dgm:pt modelId="{95DF9110-E7BF-4321-972E-A1BE2E1CDC50}" type="parTrans" cxnId="{6612C386-8B5A-444B-8DDD-B6823FC14E8F}">
      <dgm:prSet/>
      <dgm:spPr/>
      <dgm:t>
        <a:bodyPr/>
        <a:lstStyle/>
        <a:p>
          <a:endParaRPr lang="ru-RU"/>
        </a:p>
      </dgm:t>
    </dgm:pt>
    <dgm:pt modelId="{4393434B-F494-4B76-BFEF-CF312476146E}" type="sibTrans" cxnId="{6612C386-8B5A-444B-8DDD-B6823FC14E8F}">
      <dgm:prSet/>
      <dgm:spPr/>
      <dgm:t>
        <a:bodyPr/>
        <a:lstStyle/>
        <a:p>
          <a:endParaRPr lang="ru-RU"/>
        </a:p>
      </dgm:t>
    </dgm:pt>
    <dgm:pt modelId="{B49F7FC8-1057-4FF5-85A2-0FD5B3C5D529}">
      <dgm:prSet phldrT="[Текст]"/>
      <dgm:spPr/>
      <dgm:t>
        <a:bodyPr/>
        <a:lstStyle/>
        <a:p>
          <a:r>
            <a:rPr lang="ru-RU" dirty="0"/>
            <a:t>Поправки в ГК РФ (общая часть обязательственного права, 42-ФЗ)</a:t>
          </a:r>
        </a:p>
      </dgm:t>
    </dgm:pt>
    <dgm:pt modelId="{6D2ACDF1-8243-415F-B1C3-8EAE49FAA66F}" type="parTrans" cxnId="{59A92C48-2A29-44B5-90F7-E57F40EEC614}">
      <dgm:prSet/>
      <dgm:spPr/>
      <dgm:t>
        <a:bodyPr/>
        <a:lstStyle/>
        <a:p>
          <a:endParaRPr lang="ru-RU"/>
        </a:p>
      </dgm:t>
    </dgm:pt>
    <dgm:pt modelId="{B14BDF1C-04D1-4CCA-9DD4-97D49C9EB03E}" type="sibTrans" cxnId="{59A92C48-2A29-44B5-90F7-E57F40EEC614}">
      <dgm:prSet/>
      <dgm:spPr/>
      <dgm:t>
        <a:bodyPr/>
        <a:lstStyle/>
        <a:p>
          <a:endParaRPr lang="ru-RU"/>
        </a:p>
      </dgm:t>
    </dgm:pt>
    <dgm:pt modelId="{3562CB61-8C6A-4C8C-B9AA-747A0B6D43D5}">
      <dgm:prSet phldrT="[Текст]"/>
      <dgm:spPr/>
      <dgm:t>
        <a:bodyPr/>
        <a:lstStyle/>
        <a:p>
          <a:r>
            <a:rPr lang="ru-RU" b="1" dirty="0"/>
            <a:t>2018</a:t>
          </a:r>
        </a:p>
      </dgm:t>
    </dgm:pt>
    <dgm:pt modelId="{B9167DB2-BC58-4975-BE4D-0A3BFE2BD765}" type="parTrans" cxnId="{9DA00374-DB57-48FC-B701-3529DB6144C6}">
      <dgm:prSet/>
      <dgm:spPr/>
      <dgm:t>
        <a:bodyPr/>
        <a:lstStyle/>
        <a:p>
          <a:endParaRPr lang="ru-RU"/>
        </a:p>
      </dgm:t>
    </dgm:pt>
    <dgm:pt modelId="{212C16CD-1C6F-4177-9245-7B8FE4F8E2E8}" type="sibTrans" cxnId="{9DA00374-DB57-48FC-B701-3529DB6144C6}">
      <dgm:prSet/>
      <dgm:spPr/>
      <dgm:t>
        <a:bodyPr/>
        <a:lstStyle/>
        <a:p>
          <a:endParaRPr lang="ru-RU"/>
        </a:p>
      </dgm:t>
    </dgm:pt>
    <dgm:pt modelId="{212E89F6-8AA2-462C-99F5-99A1A519264A}">
      <dgm:prSet phldrT="[Текст]"/>
      <dgm:spPr/>
      <dgm:t>
        <a:bodyPr/>
        <a:lstStyle/>
        <a:p>
          <a:r>
            <a:rPr lang="ru-RU" dirty="0"/>
            <a:t>Поправки в ГК РФ (финансовые сделки, 212-ФЗ)</a:t>
          </a:r>
        </a:p>
        <a:p>
          <a:endParaRPr lang="ru-RU" dirty="0"/>
        </a:p>
        <a:p>
          <a:r>
            <a:rPr lang="ru-RU" dirty="0"/>
            <a:t>Закон о синдицированном кредите (486-ФЗ)</a:t>
          </a:r>
        </a:p>
        <a:p>
          <a:endParaRPr lang="ru-RU" dirty="0"/>
        </a:p>
        <a:p>
          <a:r>
            <a:rPr lang="ru-RU" dirty="0"/>
            <a:t>Фабрика проектного финансирования </a:t>
          </a:r>
        </a:p>
      </dgm:t>
    </dgm:pt>
    <dgm:pt modelId="{A4211181-0DF9-4AEB-AAEF-9707BE31FE68}" type="parTrans" cxnId="{DD2054E8-6413-4AA5-928E-9AACB3BEAE95}">
      <dgm:prSet/>
      <dgm:spPr/>
      <dgm:t>
        <a:bodyPr/>
        <a:lstStyle/>
        <a:p>
          <a:endParaRPr lang="ru-RU"/>
        </a:p>
      </dgm:t>
    </dgm:pt>
    <dgm:pt modelId="{B531552D-A385-4560-BCDE-309D63CEC928}" type="sibTrans" cxnId="{DD2054E8-6413-4AA5-928E-9AACB3BEAE95}">
      <dgm:prSet/>
      <dgm:spPr/>
      <dgm:t>
        <a:bodyPr/>
        <a:lstStyle/>
        <a:p>
          <a:endParaRPr lang="ru-RU"/>
        </a:p>
      </dgm:t>
    </dgm:pt>
    <dgm:pt modelId="{2633F058-6958-4BC1-A599-AC1D9B6AFC33}">
      <dgm:prSet phldrT="[Текст]"/>
      <dgm:spPr/>
      <dgm:t>
        <a:bodyPr/>
        <a:lstStyle/>
        <a:p>
          <a:r>
            <a:rPr lang="ru-RU" dirty="0"/>
            <a:t>Поправки в Закон о долевом строительстве (151-ФЗ)</a:t>
          </a:r>
        </a:p>
      </dgm:t>
    </dgm:pt>
    <dgm:pt modelId="{00F5A2D5-F6BC-4856-8FBE-0D6CED3EABC8}" type="parTrans" cxnId="{7E06FEEA-0F31-4152-89CA-166FD4785CBD}">
      <dgm:prSet/>
      <dgm:spPr/>
      <dgm:t>
        <a:bodyPr/>
        <a:lstStyle/>
        <a:p>
          <a:endParaRPr lang="ru-RU"/>
        </a:p>
      </dgm:t>
    </dgm:pt>
    <dgm:pt modelId="{4719A9F3-FADB-49C4-A25A-2675538E1027}" type="sibTrans" cxnId="{7E06FEEA-0F31-4152-89CA-166FD4785CBD}">
      <dgm:prSet/>
      <dgm:spPr/>
      <dgm:t>
        <a:bodyPr/>
        <a:lstStyle/>
        <a:p>
          <a:endParaRPr lang="ru-RU"/>
        </a:p>
      </dgm:t>
    </dgm:pt>
    <dgm:pt modelId="{065C0844-5865-4F36-93A3-2DA5B1BC99FA}">
      <dgm:prSet phldrT="[Текст]"/>
      <dgm:spPr/>
      <dgm:t>
        <a:bodyPr/>
        <a:lstStyle/>
        <a:p>
          <a:r>
            <a:rPr lang="ru-RU" b="1" dirty="0"/>
            <a:t>2019</a:t>
          </a:r>
        </a:p>
      </dgm:t>
    </dgm:pt>
    <dgm:pt modelId="{20A04B6C-9407-48C7-BBBF-FB5E2F923AE5}" type="parTrans" cxnId="{A345E05B-6B7D-4C71-8046-DC8DDC005676}">
      <dgm:prSet/>
      <dgm:spPr/>
      <dgm:t>
        <a:bodyPr/>
        <a:lstStyle/>
        <a:p>
          <a:endParaRPr lang="ru-RU"/>
        </a:p>
      </dgm:t>
    </dgm:pt>
    <dgm:pt modelId="{5B207F8C-CA72-4184-A343-8D340F172A76}" type="sibTrans" cxnId="{A345E05B-6B7D-4C71-8046-DC8DDC005676}">
      <dgm:prSet/>
      <dgm:spPr/>
      <dgm:t>
        <a:bodyPr/>
        <a:lstStyle/>
        <a:p>
          <a:endParaRPr lang="ru-RU"/>
        </a:p>
      </dgm:t>
    </dgm:pt>
    <dgm:pt modelId="{0EBF74B5-3249-4111-B3F2-B432D08453D3}">
      <dgm:prSet/>
      <dgm:spPr/>
      <dgm:t>
        <a:bodyPr/>
        <a:lstStyle/>
        <a:p>
          <a:r>
            <a:rPr lang="ru-RU" dirty="0"/>
            <a:t>(Постановление № 158)</a:t>
          </a:r>
        </a:p>
      </dgm:t>
    </dgm:pt>
    <dgm:pt modelId="{433B6BE9-9D43-4ED5-959E-F900B6EFF4B4}" type="parTrans" cxnId="{086D1EB6-25E0-45D2-BFB0-6CEEF7021D94}">
      <dgm:prSet/>
      <dgm:spPr/>
      <dgm:t>
        <a:bodyPr/>
        <a:lstStyle/>
        <a:p>
          <a:endParaRPr lang="ru-RU"/>
        </a:p>
      </dgm:t>
    </dgm:pt>
    <dgm:pt modelId="{FF2791F7-4800-40E8-8CB4-98DCAFF32F7C}" type="sibTrans" cxnId="{086D1EB6-25E0-45D2-BFB0-6CEEF7021D94}">
      <dgm:prSet/>
      <dgm:spPr/>
      <dgm:t>
        <a:bodyPr/>
        <a:lstStyle/>
        <a:p>
          <a:endParaRPr lang="ru-RU"/>
        </a:p>
      </dgm:t>
    </dgm:pt>
    <dgm:pt modelId="{2B45F5D7-BA61-47B8-9C79-D742285618FF}">
      <dgm:prSet phldrT="[Текст]"/>
      <dgm:spPr/>
      <dgm:t>
        <a:bodyPr/>
        <a:lstStyle/>
        <a:p>
          <a:r>
            <a:rPr lang="ru-RU" b="1" dirty="0"/>
            <a:t>2020</a:t>
          </a:r>
          <a:r>
            <a:rPr lang="ru-RU" dirty="0"/>
            <a:t> </a:t>
          </a:r>
        </a:p>
      </dgm:t>
    </dgm:pt>
    <dgm:pt modelId="{5048085A-C4E2-4594-8D6F-CD5272E1C3DD}" type="parTrans" cxnId="{4D195E6D-1AE1-48B8-BA82-0970802F45B4}">
      <dgm:prSet/>
      <dgm:spPr/>
      <dgm:t>
        <a:bodyPr/>
        <a:lstStyle/>
        <a:p>
          <a:endParaRPr lang="ru-RU"/>
        </a:p>
      </dgm:t>
    </dgm:pt>
    <dgm:pt modelId="{D305D076-790C-44FB-A709-806DEE251F7E}" type="sibTrans" cxnId="{4D195E6D-1AE1-48B8-BA82-0970802F45B4}">
      <dgm:prSet/>
      <dgm:spPr/>
      <dgm:t>
        <a:bodyPr/>
        <a:lstStyle/>
        <a:p>
          <a:endParaRPr lang="ru-RU"/>
        </a:p>
      </dgm:t>
    </dgm:pt>
    <dgm:pt modelId="{ACC9740E-AD13-4AD8-86CA-EE0599550959}">
      <dgm:prSet phldrT="[Текст]"/>
      <dgm:spPr/>
      <dgm:t>
        <a:bodyPr/>
        <a:lstStyle/>
        <a:p>
          <a:r>
            <a:rPr lang="ru-RU" dirty="0"/>
            <a:t>Поправки в Закон о синдицированном кредите (447-ФЗ)</a:t>
          </a:r>
        </a:p>
      </dgm:t>
    </dgm:pt>
    <dgm:pt modelId="{FBA9051F-FF61-492C-8F2E-302D03AAA1AB}" type="parTrans" cxnId="{1C0A6412-E33F-45FE-B8A6-186F0411F106}">
      <dgm:prSet/>
      <dgm:spPr/>
      <dgm:t>
        <a:bodyPr/>
        <a:lstStyle/>
        <a:p>
          <a:endParaRPr lang="ru-RU"/>
        </a:p>
      </dgm:t>
    </dgm:pt>
    <dgm:pt modelId="{F61D3BF6-AEFB-47A8-A264-43B9DC81610D}" type="sibTrans" cxnId="{1C0A6412-E33F-45FE-B8A6-186F0411F106}">
      <dgm:prSet/>
      <dgm:spPr/>
      <dgm:t>
        <a:bodyPr/>
        <a:lstStyle/>
        <a:p>
          <a:endParaRPr lang="ru-RU"/>
        </a:p>
      </dgm:t>
    </dgm:pt>
    <dgm:pt modelId="{C515F18E-F3CF-4460-AE00-53FA8DEFF9D1}">
      <dgm:prSet phldrT="[Текст]"/>
      <dgm:spPr/>
      <dgm:t>
        <a:bodyPr/>
        <a:lstStyle/>
        <a:p>
          <a:r>
            <a:rPr lang="ru-RU" dirty="0"/>
            <a:t>Договор участия в финансировании кредита</a:t>
          </a:r>
        </a:p>
      </dgm:t>
    </dgm:pt>
    <dgm:pt modelId="{F5C851D2-A127-48C7-8935-55714952D595}" type="parTrans" cxnId="{C83B1B4F-D33F-40A5-8977-ED5B26E894F2}">
      <dgm:prSet/>
      <dgm:spPr/>
      <dgm:t>
        <a:bodyPr/>
        <a:lstStyle/>
        <a:p>
          <a:endParaRPr lang="ru-RU"/>
        </a:p>
      </dgm:t>
    </dgm:pt>
    <dgm:pt modelId="{9B36EE64-52F5-4A8B-A08C-21BBAE526F21}" type="sibTrans" cxnId="{C83B1B4F-D33F-40A5-8977-ED5B26E894F2}">
      <dgm:prSet/>
      <dgm:spPr/>
      <dgm:t>
        <a:bodyPr/>
        <a:lstStyle/>
        <a:p>
          <a:endParaRPr lang="ru-RU"/>
        </a:p>
      </dgm:t>
    </dgm:pt>
    <dgm:pt modelId="{F03214A3-73BE-4712-A0DF-2207B84484B5}">
      <dgm:prSet phldrT="[Текст]"/>
      <dgm:spPr/>
      <dgm:t>
        <a:bodyPr/>
        <a:lstStyle/>
        <a:p>
          <a:r>
            <a:rPr lang="ru-RU" dirty="0"/>
            <a:t>Полномочия кредитного управляющего</a:t>
          </a:r>
        </a:p>
      </dgm:t>
    </dgm:pt>
    <dgm:pt modelId="{01675D70-7D1F-47FE-A120-EC5CF336EDEE}" type="parTrans" cxnId="{3C8B901D-BB85-4C28-89B0-04405DD2FE11}">
      <dgm:prSet/>
      <dgm:spPr/>
      <dgm:t>
        <a:bodyPr/>
        <a:lstStyle/>
        <a:p>
          <a:endParaRPr lang="ru-RU"/>
        </a:p>
      </dgm:t>
    </dgm:pt>
    <dgm:pt modelId="{B0FB7190-5D9A-4B5E-888C-17DC1324E6F5}" type="sibTrans" cxnId="{3C8B901D-BB85-4C28-89B0-04405DD2FE11}">
      <dgm:prSet/>
      <dgm:spPr/>
      <dgm:t>
        <a:bodyPr/>
        <a:lstStyle/>
        <a:p>
          <a:endParaRPr lang="ru-RU"/>
        </a:p>
      </dgm:t>
    </dgm:pt>
    <dgm:pt modelId="{ADA9A479-EB9C-4CFE-9C2F-39FBA63DA719}">
      <dgm:prSet phldrT="[Текст]"/>
      <dgm:spPr/>
      <dgm:t>
        <a:bodyPr/>
        <a:lstStyle/>
        <a:p>
          <a:r>
            <a:rPr lang="ru-RU" dirty="0"/>
            <a:t>Синдикат в банкротстве</a:t>
          </a:r>
        </a:p>
      </dgm:t>
    </dgm:pt>
    <dgm:pt modelId="{436DCDB8-4EFD-4D80-B82D-4A4CE404F399}" type="parTrans" cxnId="{40E51431-31A6-4849-BF3F-9A23199D7CE2}">
      <dgm:prSet/>
      <dgm:spPr/>
      <dgm:t>
        <a:bodyPr/>
        <a:lstStyle/>
        <a:p>
          <a:endParaRPr lang="ru-RU"/>
        </a:p>
      </dgm:t>
    </dgm:pt>
    <dgm:pt modelId="{C53AA849-5289-4E5B-AFBC-F94FDF47C335}" type="sibTrans" cxnId="{40E51431-31A6-4849-BF3F-9A23199D7CE2}">
      <dgm:prSet/>
      <dgm:spPr/>
      <dgm:t>
        <a:bodyPr/>
        <a:lstStyle/>
        <a:p>
          <a:endParaRPr lang="ru-RU"/>
        </a:p>
      </dgm:t>
    </dgm:pt>
    <dgm:pt modelId="{E8ABA5F0-EA03-4070-889D-DF5D3C7C8A02}">
      <dgm:prSet phldrT="[Текст]"/>
      <dgm:spPr/>
      <dgm:t>
        <a:bodyPr/>
        <a:lstStyle/>
        <a:p>
          <a:endParaRPr lang="ru-RU" dirty="0"/>
        </a:p>
        <a:p>
          <a:r>
            <a:rPr lang="ru-RU" dirty="0"/>
            <a:t>Поправки в ГК в части договора управления залогом (528-ФЗ)</a:t>
          </a:r>
        </a:p>
      </dgm:t>
    </dgm:pt>
    <dgm:pt modelId="{DD47FF01-B365-40B1-8822-4DB78B8821DD}" type="parTrans" cxnId="{78D82025-228F-4B83-9AD2-99637F30BA73}">
      <dgm:prSet/>
      <dgm:spPr/>
      <dgm:t>
        <a:bodyPr/>
        <a:lstStyle/>
        <a:p>
          <a:endParaRPr lang="ru-RU"/>
        </a:p>
      </dgm:t>
    </dgm:pt>
    <dgm:pt modelId="{40C4D427-84FC-4F30-BD63-866E1C8312A5}" type="sibTrans" cxnId="{78D82025-228F-4B83-9AD2-99637F30BA73}">
      <dgm:prSet/>
      <dgm:spPr/>
      <dgm:t>
        <a:bodyPr/>
        <a:lstStyle/>
        <a:p>
          <a:endParaRPr lang="ru-RU"/>
        </a:p>
      </dgm:t>
    </dgm:pt>
    <dgm:pt modelId="{F4125B67-A5A2-40D7-B888-69227EB981C1}" type="pres">
      <dgm:prSet presAssocID="{2B9AA9DE-DEE4-4E3A-97F3-6ADE17C4F099}" presName="Name0" presStyleCnt="0">
        <dgm:presLayoutVars>
          <dgm:dir/>
          <dgm:animLvl val="lvl"/>
          <dgm:resizeHandles val="exact"/>
        </dgm:presLayoutVars>
      </dgm:prSet>
      <dgm:spPr/>
    </dgm:pt>
    <dgm:pt modelId="{DFD02DEB-2BD2-4F0E-9E35-DF01667EA25C}" type="pres">
      <dgm:prSet presAssocID="{89F96CDA-054F-44E7-9A5E-A643D2ECBB04}" presName="compositeNode" presStyleCnt="0">
        <dgm:presLayoutVars>
          <dgm:bulletEnabled val="1"/>
        </dgm:presLayoutVars>
      </dgm:prSet>
      <dgm:spPr/>
    </dgm:pt>
    <dgm:pt modelId="{B1BDBC2A-3BB8-4C73-9024-F83DBF2B2A0D}" type="pres">
      <dgm:prSet presAssocID="{89F96CDA-054F-44E7-9A5E-A643D2ECBB04}" presName="bgRect" presStyleLbl="node1" presStyleIdx="0" presStyleCnt="4"/>
      <dgm:spPr/>
    </dgm:pt>
    <dgm:pt modelId="{FA049284-AC22-4506-93DD-248301967717}" type="pres">
      <dgm:prSet presAssocID="{89F96CDA-054F-44E7-9A5E-A643D2ECBB04}" presName="parentNode" presStyleLbl="node1" presStyleIdx="0" presStyleCnt="4">
        <dgm:presLayoutVars>
          <dgm:chMax val="0"/>
          <dgm:bulletEnabled val="1"/>
        </dgm:presLayoutVars>
      </dgm:prSet>
      <dgm:spPr/>
    </dgm:pt>
    <dgm:pt modelId="{1A3BD9F4-09FF-4DCB-814A-0B16939086B4}" type="pres">
      <dgm:prSet presAssocID="{89F96CDA-054F-44E7-9A5E-A643D2ECBB04}" presName="childNode" presStyleLbl="node1" presStyleIdx="0" presStyleCnt="4">
        <dgm:presLayoutVars>
          <dgm:bulletEnabled val="1"/>
        </dgm:presLayoutVars>
      </dgm:prSet>
      <dgm:spPr/>
    </dgm:pt>
    <dgm:pt modelId="{ED542523-4109-41C5-9DBB-1EC3F2E607B9}" type="pres">
      <dgm:prSet presAssocID="{4393434B-F494-4B76-BFEF-CF312476146E}" presName="hSp" presStyleCnt="0"/>
      <dgm:spPr/>
    </dgm:pt>
    <dgm:pt modelId="{C4C389E3-B098-48CA-BF41-8F27D0AA095D}" type="pres">
      <dgm:prSet presAssocID="{4393434B-F494-4B76-BFEF-CF312476146E}" presName="vProcSp" presStyleCnt="0"/>
      <dgm:spPr/>
    </dgm:pt>
    <dgm:pt modelId="{17ED2C19-8306-4767-AEDC-D3259BA0DDBB}" type="pres">
      <dgm:prSet presAssocID="{4393434B-F494-4B76-BFEF-CF312476146E}" presName="vSp1" presStyleCnt="0"/>
      <dgm:spPr/>
    </dgm:pt>
    <dgm:pt modelId="{83526CD7-DF52-4FE7-AA81-F40BA352B8B1}" type="pres">
      <dgm:prSet presAssocID="{4393434B-F494-4B76-BFEF-CF312476146E}" presName="simulatedConn" presStyleLbl="solidFgAcc1" presStyleIdx="0" presStyleCnt="3"/>
      <dgm:spPr/>
    </dgm:pt>
    <dgm:pt modelId="{70F991E2-9992-42CC-9340-0DF55DC94EA0}" type="pres">
      <dgm:prSet presAssocID="{4393434B-F494-4B76-BFEF-CF312476146E}" presName="vSp2" presStyleCnt="0"/>
      <dgm:spPr/>
    </dgm:pt>
    <dgm:pt modelId="{52DB57DA-FD2E-4B1F-BCF5-C8FF26BE6047}" type="pres">
      <dgm:prSet presAssocID="{4393434B-F494-4B76-BFEF-CF312476146E}" presName="sibTrans" presStyleCnt="0"/>
      <dgm:spPr/>
    </dgm:pt>
    <dgm:pt modelId="{7B79C70E-96F5-48D1-8367-F40718130F08}" type="pres">
      <dgm:prSet presAssocID="{3562CB61-8C6A-4C8C-B9AA-747A0B6D43D5}" presName="compositeNode" presStyleCnt="0">
        <dgm:presLayoutVars>
          <dgm:bulletEnabled val="1"/>
        </dgm:presLayoutVars>
      </dgm:prSet>
      <dgm:spPr/>
    </dgm:pt>
    <dgm:pt modelId="{5FB4EF59-75FE-44F6-9A0F-7E519376C312}" type="pres">
      <dgm:prSet presAssocID="{3562CB61-8C6A-4C8C-B9AA-747A0B6D43D5}" presName="bgRect" presStyleLbl="node1" presStyleIdx="1" presStyleCnt="4"/>
      <dgm:spPr/>
    </dgm:pt>
    <dgm:pt modelId="{C16AF213-BA60-48E0-823E-5E23EE0C1E53}" type="pres">
      <dgm:prSet presAssocID="{3562CB61-8C6A-4C8C-B9AA-747A0B6D43D5}" presName="parentNode" presStyleLbl="node1" presStyleIdx="1" presStyleCnt="4">
        <dgm:presLayoutVars>
          <dgm:chMax val="0"/>
          <dgm:bulletEnabled val="1"/>
        </dgm:presLayoutVars>
      </dgm:prSet>
      <dgm:spPr/>
    </dgm:pt>
    <dgm:pt modelId="{62264382-EA3D-4F74-94FF-4A35BB0676C5}" type="pres">
      <dgm:prSet presAssocID="{3562CB61-8C6A-4C8C-B9AA-747A0B6D43D5}" presName="childNode" presStyleLbl="node1" presStyleIdx="1" presStyleCnt="4">
        <dgm:presLayoutVars>
          <dgm:bulletEnabled val="1"/>
        </dgm:presLayoutVars>
      </dgm:prSet>
      <dgm:spPr/>
    </dgm:pt>
    <dgm:pt modelId="{A5962758-E619-4363-B3A6-1AA84AC2C3E0}" type="pres">
      <dgm:prSet presAssocID="{212C16CD-1C6F-4177-9245-7B8FE4F8E2E8}" presName="hSp" presStyleCnt="0"/>
      <dgm:spPr/>
    </dgm:pt>
    <dgm:pt modelId="{C507730C-ACF7-434C-8E7E-90FD46011FE1}" type="pres">
      <dgm:prSet presAssocID="{212C16CD-1C6F-4177-9245-7B8FE4F8E2E8}" presName="vProcSp" presStyleCnt="0"/>
      <dgm:spPr/>
    </dgm:pt>
    <dgm:pt modelId="{6AA53115-2D27-4C12-A3E4-2C3AF6C3CC66}" type="pres">
      <dgm:prSet presAssocID="{212C16CD-1C6F-4177-9245-7B8FE4F8E2E8}" presName="vSp1" presStyleCnt="0"/>
      <dgm:spPr/>
    </dgm:pt>
    <dgm:pt modelId="{A93E261E-F45D-45F8-95EB-94EA78A6FB4F}" type="pres">
      <dgm:prSet presAssocID="{212C16CD-1C6F-4177-9245-7B8FE4F8E2E8}" presName="simulatedConn" presStyleLbl="solidFgAcc1" presStyleIdx="1" presStyleCnt="3"/>
      <dgm:spPr/>
    </dgm:pt>
    <dgm:pt modelId="{A57EEA0E-2C23-48C6-8778-84B9A623FCD1}" type="pres">
      <dgm:prSet presAssocID="{212C16CD-1C6F-4177-9245-7B8FE4F8E2E8}" presName="vSp2" presStyleCnt="0"/>
      <dgm:spPr/>
    </dgm:pt>
    <dgm:pt modelId="{ABCF2E81-2E13-4151-97F2-CFA19EB1A70C}" type="pres">
      <dgm:prSet presAssocID="{212C16CD-1C6F-4177-9245-7B8FE4F8E2E8}" presName="sibTrans" presStyleCnt="0"/>
      <dgm:spPr/>
    </dgm:pt>
    <dgm:pt modelId="{EF5357FA-435D-4573-9E7C-E2FB567BA691}" type="pres">
      <dgm:prSet presAssocID="{065C0844-5865-4F36-93A3-2DA5B1BC99FA}" presName="compositeNode" presStyleCnt="0">
        <dgm:presLayoutVars>
          <dgm:bulletEnabled val="1"/>
        </dgm:presLayoutVars>
      </dgm:prSet>
      <dgm:spPr/>
    </dgm:pt>
    <dgm:pt modelId="{98A6DDEC-3E7E-4FE9-96E7-BD5C8A9D4B90}" type="pres">
      <dgm:prSet presAssocID="{065C0844-5865-4F36-93A3-2DA5B1BC99FA}" presName="bgRect" presStyleLbl="node1" presStyleIdx="2" presStyleCnt="4"/>
      <dgm:spPr/>
    </dgm:pt>
    <dgm:pt modelId="{ED9ECBBE-ECC0-404E-A599-C9F81C25C73F}" type="pres">
      <dgm:prSet presAssocID="{065C0844-5865-4F36-93A3-2DA5B1BC99FA}" presName="parentNode" presStyleLbl="node1" presStyleIdx="2" presStyleCnt="4">
        <dgm:presLayoutVars>
          <dgm:chMax val="0"/>
          <dgm:bulletEnabled val="1"/>
        </dgm:presLayoutVars>
      </dgm:prSet>
      <dgm:spPr/>
    </dgm:pt>
    <dgm:pt modelId="{F709B163-4B2A-4008-A5CE-E63D55EA3F79}" type="pres">
      <dgm:prSet presAssocID="{065C0844-5865-4F36-93A3-2DA5B1BC99FA}" presName="childNode" presStyleLbl="node1" presStyleIdx="2" presStyleCnt="4">
        <dgm:presLayoutVars>
          <dgm:bulletEnabled val="1"/>
        </dgm:presLayoutVars>
      </dgm:prSet>
      <dgm:spPr/>
    </dgm:pt>
    <dgm:pt modelId="{39A45F1E-3868-4822-BE78-6EC459EC58C2}" type="pres">
      <dgm:prSet presAssocID="{5B207F8C-CA72-4184-A343-8D340F172A76}" presName="hSp" presStyleCnt="0"/>
      <dgm:spPr/>
    </dgm:pt>
    <dgm:pt modelId="{5B7E1E90-D8B3-4CB8-ABC6-27E14BBCBCB5}" type="pres">
      <dgm:prSet presAssocID="{5B207F8C-CA72-4184-A343-8D340F172A76}" presName="vProcSp" presStyleCnt="0"/>
      <dgm:spPr/>
    </dgm:pt>
    <dgm:pt modelId="{DF3B73F8-0EE0-4BE4-8FFE-BA977F407008}" type="pres">
      <dgm:prSet presAssocID="{5B207F8C-CA72-4184-A343-8D340F172A76}" presName="vSp1" presStyleCnt="0"/>
      <dgm:spPr/>
    </dgm:pt>
    <dgm:pt modelId="{DE243AEB-F7C8-42FD-A8D6-EF5EF7E5BB68}" type="pres">
      <dgm:prSet presAssocID="{5B207F8C-CA72-4184-A343-8D340F172A76}" presName="simulatedConn" presStyleLbl="solidFgAcc1" presStyleIdx="2" presStyleCnt="3"/>
      <dgm:spPr/>
    </dgm:pt>
    <dgm:pt modelId="{23B3A61C-D599-4519-9A96-8549AEA8ACE3}" type="pres">
      <dgm:prSet presAssocID="{5B207F8C-CA72-4184-A343-8D340F172A76}" presName="vSp2" presStyleCnt="0"/>
      <dgm:spPr/>
    </dgm:pt>
    <dgm:pt modelId="{335E2652-4D9C-4A0B-9C23-97CC4DE4CED3}" type="pres">
      <dgm:prSet presAssocID="{5B207F8C-CA72-4184-A343-8D340F172A76}" presName="sibTrans" presStyleCnt="0"/>
      <dgm:spPr/>
    </dgm:pt>
    <dgm:pt modelId="{58F5F032-D50F-455E-91A0-0F805D3AA713}" type="pres">
      <dgm:prSet presAssocID="{2B45F5D7-BA61-47B8-9C79-D742285618FF}" presName="compositeNode" presStyleCnt="0">
        <dgm:presLayoutVars>
          <dgm:bulletEnabled val="1"/>
        </dgm:presLayoutVars>
      </dgm:prSet>
      <dgm:spPr/>
    </dgm:pt>
    <dgm:pt modelId="{83DBA4B2-099C-470A-8F2E-9F806FA99ADA}" type="pres">
      <dgm:prSet presAssocID="{2B45F5D7-BA61-47B8-9C79-D742285618FF}" presName="bgRect" presStyleLbl="node1" presStyleIdx="3" presStyleCnt="4" custLinFactNeighborX="574" custLinFactNeighborY="-136"/>
      <dgm:spPr/>
    </dgm:pt>
    <dgm:pt modelId="{DCA868A0-7490-4242-9D05-035227B46CA0}" type="pres">
      <dgm:prSet presAssocID="{2B45F5D7-BA61-47B8-9C79-D742285618FF}" presName="parentNode" presStyleLbl="node1" presStyleIdx="3" presStyleCnt="4">
        <dgm:presLayoutVars>
          <dgm:chMax val="0"/>
          <dgm:bulletEnabled val="1"/>
        </dgm:presLayoutVars>
      </dgm:prSet>
      <dgm:spPr/>
    </dgm:pt>
    <dgm:pt modelId="{8406771C-2147-4530-A82A-F4A3179AD49E}" type="pres">
      <dgm:prSet presAssocID="{2B45F5D7-BA61-47B8-9C79-D742285618FF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845B720C-5AA9-4452-8D74-22806393A2A4}" type="presOf" srcId="{2B45F5D7-BA61-47B8-9C79-D742285618FF}" destId="{83DBA4B2-099C-470A-8F2E-9F806FA99ADA}" srcOrd="0" destOrd="0" presId="urn:microsoft.com/office/officeart/2005/8/layout/hProcess7"/>
    <dgm:cxn modelId="{1C0A6412-E33F-45FE-B8A6-186F0411F106}" srcId="{2B45F5D7-BA61-47B8-9C79-D742285618FF}" destId="{ACC9740E-AD13-4AD8-86CA-EE0599550959}" srcOrd="0" destOrd="0" parTransId="{FBA9051F-FF61-492C-8F2E-302D03AAA1AB}" sibTransId="{F61D3BF6-AEFB-47A8-A264-43B9DC81610D}"/>
    <dgm:cxn modelId="{297EA11C-C8D4-49D1-96F6-B852F0DABAD2}" type="presOf" srcId="{89F96CDA-054F-44E7-9A5E-A643D2ECBB04}" destId="{FA049284-AC22-4506-93DD-248301967717}" srcOrd="1" destOrd="0" presId="urn:microsoft.com/office/officeart/2005/8/layout/hProcess7"/>
    <dgm:cxn modelId="{3C8B901D-BB85-4C28-89B0-04405DD2FE11}" srcId="{ACC9740E-AD13-4AD8-86CA-EE0599550959}" destId="{F03214A3-73BE-4712-A0DF-2207B84484B5}" srcOrd="1" destOrd="0" parTransId="{01675D70-7D1F-47FE-A120-EC5CF336EDEE}" sibTransId="{B0FB7190-5D9A-4B5E-888C-17DC1324E6F5}"/>
    <dgm:cxn modelId="{78D82025-228F-4B83-9AD2-99637F30BA73}" srcId="{2B45F5D7-BA61-47B8-9C79-D742285618FF}" destId="{E8ABA5F0-EA03-4070-889D-DF5D3C7C8A02}" srcOrd="1" destOrd="0" parTransId="{DD47FF01-B365-40B1-8822-4DB78B8821DD}" sibTransId="{40C4D427-84FC-4F30-BD63-866E1C8312A5}"/>
    <dgm:cxn modelId="{2BA4E12F-EB52-4849-951C-3D1229D58E04}" type="presOf" srcId="{2B45F5D7-BA61-47B8-9C79-D742285618FF}" destId="{DCA868A0-7490-4242-9D05-035227B46CA0}" srcOrd="1" destOrd="0" presId="urn:microsoft.com/office/officeart/2005/8/layout/hProcess7"/>
    <dgm:cxn modelId="{40E51431-31A6-4849-BF3F-9A23199D7CE2}" srcId="{ACC9740E-AD13-4AD8-86CA-EE0599550959}" destId="{ADA9A479-EB9C-4CFE-9C2F-39FBA63DA719}" srcOrd="2" destOrd="0" parTransId="{436DCDB8-4EFD-4D80-B82D-4A4CE404F399}" sibTransId="{C53AA849-5289-4E5B-AFBC-F94FDF47C335}"/>
    <dgm:cxn modelId="{2A6EFC40-F4D6-41FF-92D8-FDA9C0C2F2F2}" type="presOf" srcId="{F03214A3-73BE-4712-A0DF-2207B84484B5}" destId="{8406771C-2147-4530-A82A-F4A3179AD49E}" srcOrd="0" destOrd="2" presId="urn:microsoft.com/office/officeart/2005/8/layout/hProcess7"/>
    <dgm:cxn modelId="{A345E05B-6B7D-4C71-8046-DC8DDC005676}" srcId="{2B9AA9DE-DEE4-4E3A-97F3-6ADE17C4F099}" destId="{065C0844-5865-4F36-93A3-2DA5B1BC99FA}" srcOrd="2" destOrd="0" parTransId="{20A04B6C-9407-48C7-BBBF-FB5E2F923AE5}" sibTransId="{5B207F8C-CA72-4184-A343-8D340F172A76}"/>
    <dgm:cxn modelId="{59A92C48-2A29-44B5-90F7-E57F40EEC614}" srcId="{89F96CDA-054F-44E7-9A5E-A643D2ECBB04}" destId="{B49F7FC8-1057-4FF5-85A2-0FD5B3C5D529}" srcOrd="0" destOrd="0" parTransId="{6D2ACDF1-8243-415F-B1C3-8EAE49FAA66F}" sibTransId="{B14BDF1C-04D1-4CCA-9DD4-97D49C9EB03E}"/>
    <dgm:cxn modelId="{4D195E6D-1AE1-48B8-BA82-0970802F45B4}" srcId="{2B9AA9DE-DEE4-4E3A-97F3-6ADE17C4F099}" destId="{2B45F5D7-BA61-47B8-9C79-D742285618FF}" srcOrd="3" destOrd="0" parTransId="{5048085A-C4E2-4594-8D6F-CD5272E1C3DD}" sibTransId="{D305D076-790C-44FB-A709-806DEE251F7E}"/>
    <dgm:cxn modelId="{C83B1B4F-D33F-40A5-8977-ED5B26E894F2}" srcId="{ACC9740E-AD13-4AD8-86CA-EE0599550959}" destId="{C515F18E-F3CF-4460-AE00-53FA8DEFF9D1}" srcOrd="0" destOrd="0" parTransId="{F5C851D2-A127-48C7-8935-55714952D595}" sibTransId="{9B36EE64-52F5-4A8B-A08C-21BBAE526F21}"/>
    <dgm:cxn modelId="{9F542851-5039-492B-AB72-CB950DFEEF51}" type="presOf" srcId="{065C0844-5865-4F36-93A3-2DA5B1BC99FA}" destId="{98A6DDEC-3E7E-4FE9-96E7-BD5C8A9D4B90}" srcOrd="0" destOrd="0" presId="urn:microsoft.com/office/officeart/2005/8/layout/hProcess7"/>
    <dgm:cxn modelId="{9DA00374-DB57-48FC-B701-3529DB6144C6}" srcId="{2B9AA9DE-DEE4-4E3A-97F3-6ADE17C4F099}" destId="{3562CB61-8C6A-4C8C-B9AA-747A0B6D43D5}" srcOrd="1" destOrd="0" parTransId="{B9167DB2-BC58-4975-BE4D-0A3BFE2BD765}" sibTransId="{212C16CD-1C6F-4177-9245-7B8FE4F8E2E8}"/>
    <dgm:cxn modelId="{6612C386-8B5A-444B-8DDD-B6823FC14E8F}" srcId="{2B9AA9DE-DEE4-4E3A-97F3-6ADE17C4F099}" destId="{89F96CDA-054F-44E7-9A5E-A643D2ECBB04}" srcOrd="0" destOrd="0" parTransId="{95DF9110-E7BF-4321-972E-A1BE2E1CDC50}" sibTransId="{4393434B-F494-4B76-BFEF-CF312476146E}"/>
    <dgm:cxn modelId="{36FF6388-3BF0-4EA1-92CD-23CEDF20BB5B}" type="presOf" srcId="{065C0844-5865-4F36-93A3-2DA5B1BC99FA}" destId="{ED9ECBBE-ECC0-404E-A599-C9F81C25C73F}" srcOrd="1" destOrd="0" presId="urn:microsoft.com/office/officeart/2005/8/layout/hProcess7"/>
    <dgm:cxn modelId="{B402C698-5918-40B6-BDF6-501394D37068}" type="presOf" srcId="{B49F7FC8-1057-4FF5-85A2-0FD5B3C5D529}" destId="{1A3BD9F4-09FF-4DCB-814A-0B16939086B4}" srcOrd="0" destOrd="0" presId="urn:microsoft.com/office/officeart/2005/8/layout/hProcess7"/>
    <dgm:cxn modelId="{0D4698A9-19D8-425E-83CF-55A895AAAF17}" type="presOf" srcId="{ACC9740E-AD13-4AD8-86CA-EE0599550959}" destId="{8406771C-2147-4530-A82A-F4A3179AD49E}" srcOrd="0" destOrd="0" presId="urn:microsoft.com/office/officeart/2005/8/layout/hProcess7"/>
    <dgm:cxn modelId="{7B5E3FB5-91D6-4FBF-A8A2-20DA7C5D55F8}" type="presOf" srcId="{2633F058-6958-4BC1-A599-AC1D9B6AFC33}" destId="{F709B163-4B2A-4008-A5CE-E63D55EA3F79}" srcOrd="0" destOrd="0" presId="urn:microsoft.com/office/officeart/2005/8/layout/hProcess7"/>
    <dgm:cxn modelId="{086D1EB6-25E0-45D2-BFB0-6CEEF7021D94}" srcId="{3562CB61-8C6A-4C8C-B9AA-747A0B6D43D5}" destId="{0EBF74B5-3249-4111-B3F2-B432D08453D3}" srcOrd="1" destOrd="0" parTransId="{433B6BE9-9D43-4ED5-959E-F900B6EFF4B4}" sibTransId="{FF2791F7-4800-40E8-8CB4-98DCAFF32F7C}"/>
    <dgm:cxn modelId="{78765EBF-A2B8-449E-9B5E-C6F6EB28B432}" type="presOf" srcId="{0EBF74B5-3249-4111-B3F2-B432D08453D3}" destId="{62264382-EA3D-4F74-94FF-4A35BB0676C5}" srcOrd="0" destOrd="1" presId="urn:microsoft.com/office/officeart/2005/8/layout/hProcess7"/>
    <dgm:cxn modelId="{6C5DA8D0-81DC-4A29-A0ED-D490C9CE8B26}" type="presOf" srcId="{3562CB61-8C6A-4C8C-B9AA-747A0B6D43D5}" destId="{C16AF213-BA60-48E0-823E-5E23EE0C1E53}" srcOrd="1" destOrd="0" presId="urn:microsoft.com/office/officeart/2005/8/layout/hProcess7"/>
    <dgm:cxn modelId="{786C88D3-46F4-4AAE-A9B4-443F7A9EDFAC}" type="presOf" srcId="{E8ABA5F0-EA03-4070-889D-DF5D3C7C8A02}" destId="{8406771C-2147-4530-A82A-F4A3179AD49E}" srcOrd="0" destOrd="4" presId="urn:microsoft.com/office/officeart/2005/8/layout/hProcess7"/>
    <dgm:cxn modelId="{98402DD5-D4E0-48AE-9AF3-8FDA9C36AF74}" type="presOf" srcId="{2B9AA9DE-DEE4-4E3A-97F3-6ADE17C4F099}" destId="{F4125B67-A5A2-40D7-B888-69227EB981C1}" srcOrd="0" destOrd="0" presId="urn:microsoft.com/office/officeart/2005/8/layout/hProcess7"/>
    <dgm:cxn modelId="{72BB30DA-5B11-4D82-961A-BCA28AF0D346}" type="presOf" srcId="{89F96CDA-054F-44E7-9A5E-A643D2ECBB04}" destId="{B1BDBC2A-3BB8-4C73-9024-F83DBF2B2A0D}" srcOrd="0" destOrd="0" presId="urn:microsoft.com/office/officeart/2005/8/layout/hProcess7"/>
    <dgm:cxn modelId="{DE4CDFDE-9A91-4404-A837-04A89DF50323}" type="presOf" srcId="{C515F18E-F3CF-4460-AE00-53FA8DEFF9D1}" destId="{8406771C-2147-4530-A82A-F4A3179AD49E}" srcOrd="0" destOrd="1" presId="urn:microsoft.com/office/officeart/2005/8/layout/hProcess7"/>
    <dgm:cxn modelId="{DD2054E8-6413-4AA5-928E-9AACB3BEAE95}" srcId="{3562CB61-8C6A-4C8C-B9AA-747A0B6D43D5}" destId="{212E89F6-8AA2-462C-99F5-99A1A519264A}" srcOrd="0" destOrd="0" parTransId="{A4211181-0DF9-4AEB-AAEF-9707BE31FE68}" sibTransId="{B531552D-A385-4560-BCDE-309D63CEC928}"/>
    <dgm:cxn modelId="{7E06FEEA-0F31-4152-89CA-166FD4785CBD}" srcId="{065C0844-5865-4F36-93A3-2DA5B1BC99FA}" destId="{2633F058-6958-4BC1-A599-AC1D9B6AFC33}" srcOrd="0" destOrd="0" parTransId="{00F5A2D5-F6BC-4856-8FBE-0D6CED3EABC8}" sibTransId="{4719A9F3-FADB-49C4-A25A-2675538E1027}"/>
    <dgm:cxn modelId="{1AD1A9F0-2862-4AA3-B056-FA3D749AC597}" type="presOf" srcId="{ADA9A479-EB9C-4CFE-9C2F-39FBA63DA719}" destId="{8406771C-2147-4530-A82A-F4A3179AD49E}" srcOrd="0" destOrd="3" presId="urn:microsoft.com/office/officeart/2005/8/layout/hProcess7"/>
    <dgm:cxn modelId="{5FD95DFF-4A18-4719-939C-4405B0A03BE4}" type="presOf" srcId="{3562CB61-8C6A-4C8C-B9AA-747A0B6D43D5}" destId="{5FB4EF59-75FE-44F6-9A0F-7E519376C312}" srcOrd="0" destOrd="0" presId="urn:microsoft.com/office/officeart/2005/8/layout/hProcess7"/>
    <dgm:cxn modelId="{45A0C9FF-7B27-4FA0-88A8-CDB598BAAA59}" type="presOf" srcId="{212E89F6-8AA2-462C-99F5-99A1A519264A}" destId="{62264382-EA3D-4F74-94FF-4A35BB0676C5}" srcOrd="0" destOrd="0" presId="urn:microsoft.com/office/officeart/2005/8/layout/hProcess7"/>
    <dgm:cxn modelId="{255EAE68-C909-42E7-8CF3-E0D740C76F74}" type="presParOf" srcId="{F4125B67-A5A2-40D7-B888-69227EB981C1}" destId="{DFD02DEB-2BD2-4F0E-9E35-DF01667EA25C}" srcOrd="0" destOrd="0" presId="urn:microsoft.com/office/officeart/2005/8/layout/hProcess7"/>
    <dgm:cxn modelId="{A32153F3-0881-4850-975D-08EDDC195232}" type="presParOf" srcId="{DFD02DEB-2BD2-4F0E-9E35-DF01667EA25C}" destId="{B1BDBC2A-3BB8-4C73-9024-F83DBF2B2A0D}" srcOrd="0" destOrd="0" presId="urn:microsoft.com/office/officeart/2005/8/layout/hProcess7"/>
    <dgm:cxn modelId="{3C6891E5-A8B2-4B13-A1F6-4AB799B1A139}" type="presParOf" srcId="{DFD02DEB-2BD2-4F0E-9E35-DF01667EA25C}" destId="{FA049284-AC22-4506-93DD-248301967717}" srcOrd="1" destOrd="0" presId="urn:microsoft.com/office/officeart/2005/8/layout/hProcess7"/>
    <dgm:cxn modelId="{9DD2FE36-365A-4C08-8ED2-07685301C201}" type="presParOf" srcId="{DFD02DEB-2BD2-4F0E-9E35-DF01667EA25C}" destId="{1A3BD9F4-09FF-4DCB-814A-0B16939086B4}" srcOrd="2" destOrd="0" presId="urn:microsoft.com/office/officeart/2005/8/layout/hProcess7"/>
    <dgm:cxn modelId="{7C4977A6-C5E6-4A83-B91C-5497FBD943AA}" type="presParOf" srcId="{F4125B67-A5A2-40D7-B888-69227EB981C1}" destId="{ED542523-4109-41C5-9DBB-1EC3F2E607B9}" srcOrd="1" destOrd="0" presId="urn:microsoft.com/office/officeart/2005/8/layout/hProcess7"/>
    <dgm:cxn modelId="{3693102F-9062-40D7-9E7A-9465B5B29FDC}" type="presParOf" srcId="{F4125B67-A5A2-40D7-B888-69227EB981C1}" destId="{C4C389E3-B098-48CA-BF41-8F27D0AA095D}" srcOrd="2" destOrd="0" presId="urn:microsoft.com/office/officeart/2005/8/layout/hProcess7"/>
    <dgm:cxn modelId="{D34F5E1F-109A-4CF6-A787-2BFB052A24EA}" type="presParOf" srcId="{C4C389E3-B098-48CA-BF41-8F27D0AA095D}" destId="{17ED2C19-8306-4767-AEDC-D3259BA0DDBB}" srcOrd="0" destOrd="0" presId="urn:microsoft.com/office/officeart/2005/8/layout/hProcess7"/>
    <dgm:cxn modelId="{9B189C92-BE22-476A-8006-AAC721C07909}" type="presParOf" srcId="{C4C389E3-B098-48CA-BF41-8F27D0AA095D}" destId="{83526CD7-DF52-4FE7-AA81-F40BA352B8B1}" srcOrd="1" destOrd="0" presId="urn:microsoft.com/office/officeart/2005/8/layout/hProcess7"/>
    <dgm:cxn modelId="{65FB6DC7-1E35-4FC7-A10F-0098F37146E9}" type="presParOf" srcId="{C4C389E3-B098-48CA-BF41-8F27D0AA095D}" destId="{70F991E2-9992-42CC-9340-0DF55DC94EA0}" srcOrd="2" destOrd="0" presId="urn:microsoft.com/office/officeart/2005/8/layout/hProcess7"/>
    <dgm:cxn modelId="{C3D8D5A7-C811-4F54-93FA-6C0BBA8CAD0E}" type="presParOf" srcId="{F4125B67-A5A2-40D7-B888-69227EB981C1}" destId="{52DB57DA-FD2E-4B1F-BCF5-C8FF26BE6047}" srcOrd="3" destOrd="0" presId="urn:microsoft.com/office/officeart/2005/8/layout/hProcess7"/>
    <dgm:cxn modelId="{E78B21FF-A458-4CBE-B51C-84401E7BBE6C}" type="presParOf" srcId="{F4125B67-A5A2-40D7-B888-69227EB981C1}" destId="{7B79C70E-96F5-48D1-8367-F40718130F08}" srcOrd="4" destOrd="0" presId="urn:microsoft.com/office/officeart/2005/8/layout/hProcess7"/>
    <dgm:cxn modelId="{0C29CECF-300E-4645-A113-A236917A6ACE}" type="presParOf" srcId="{7B79C70E-96F5-48D1-8367-F40718130F08}" destId="{5FB4EF59-75FE-44F6-9A0F-7E519376C312}" srcOrd="0" destOrd="0" presId="urn:microsoft.com/office/officeart/2005/8/layout/hProcess7"/>
    <dgm:cxn modelId="{E7BAC2F6-93B6-49AF-94DF-27E167A91EF2}" type="presParOf" srcId="{7B79C70E-96F5-48D1-8367-F40718130F08}" destId="{C16AF213-BA60-48E0-823E-5E23EE0C1E53}" srcOrd="1" destOrd="0" presId="urn:microsoft.com/office/officeart/2005/8/layout/hProcess7"/>
    <dgm:cxn modelId="{74DB65A5-7E64-4FD4-A505-4846C52E90BB}" type="presParOf" srcId="{7B79C70E-96F5-48D1-8367-F40718130F08}" destId="{62264382-EA3D-4F74-94FF-4A35BB0676C5}" srcOrd="2" destOrd="0" presId="urn:microsoft.com/office/officeart/2005/8/layout/hProcess7"/>
    <dgm:cxn modelId="{F7A456DF-DAD1-40BA-8B5F-FCA0BE23B6CB}" type="presParOf" srcId="{F4125B67-A5A2-40D7-B888-69227EB981C1}" destId="{A5962758-E619-4363-B3A6-1AA84AC2C3E0}" srcOrd="5" destOrd="0" presId="urn:microsoft.com/office/officeart/2005/8/layout/hProcess7"/>
    <dgm:cxn modelId="{09D3D932-8C83-4F24-930A-440B1EAB46F3}" type="presParOf" srcId="{F4125B67-A5A2-40D7-B888-69227EB981C1}" destId="{C507730C-ACF7-434C-8E7E-90FD46011FE1}" srcOrd="6" destOrd="0" presId="urn:microsoft.com/office/officeart/2005/8/layout/hProcess7"/>
    <dgm:cxn modelId="{F4DB5117-6803-4453-B18A-798C442B2E31}" type="presParOf" srcId="{C507730C-ACF7-434C-8E7E-90FD46011FE1}" destId="{6AA53115-2D27-4C12-A3E4-2C3AF6C3CC66}" srcOrd="0" destOrd="0" presId="urn:microsoft.com/office/officeart/2005/8/layout/hProcess7"/>
    <dgm:cxn modelId="{AAA90A2F-FFF4-4544-BCC6-6381695F70EF}" type="presParOf" srcId="{C507730C-ACF7-434C-8E7E-90FD46011FE1}" destId="{A93E261E-F45D-45F8-95EB-94EA78A6FB4F}" srcOrd="1" destOrd="0" presId="urn:microsoft.com/office/officeart/2005/8/layout/hProcess7"/>
    <dgm:cxn modelId="{FFA34D2F-FF39-4391-B6CB-E2483AC2C590}" type="presParOf" srcId="{C507730C-ACF7-434C-8E7E-90FD46011FE1}" destId="{A57EEA0E-2C23-48C6-8778-84B9A623FCD1}" srcOrd="2" destOrd="0" presId="urn:microsoft.com/office/officeart/2005/8/layout/hProcess7"/>
    <dgm:cxn modelId="{0F88DD83-5103-4AFB-AAF5-C8C6A0763B39}" type="presParOf" srcId="{F4125B67-A5A2-40D7-B888-69227EB981C1}" destId="{ABCF2E81-2E13-4151-97F2-CFA19EB1A70C}" srcOrd="7" destOrd="0" presId="urn:microsoft.com/office/officeart/2005/8/layout/hProcess7"/>
    <dgm:cxn modelId="{15D5E347-BB0E-4C57-BB4D-12FEE8CB113C}" type="presParOf" srcId="{F4125B67-A5A2-40D7-B888-69227EB981C1}" destId="{EF5357FA-435D-4573-9E7C-E2FB567BA691}" srcOrd="8" destOrd="0" presId="urn:microsoft.com/office/officeart/2005/8/layout/hProcess7"/>
    <dgm:cxn modelId="{FF19C5AA-2A37-43D2-93ED-83D7F6A33DF6}" type="presParOf" srcId="{EF5357FA-435D-4573-9E7C-E2FB567BA691}" destId="{98A6DDEC-3E7E-4FE9-96E7-BD5C8A9D4B90}" srcOrd="0" destOrd="0" presId="urn:microsoft.com/office/officeart/2005/8/layout/hProcess7"/>
    <dgm:cxn modelId="{BA1E6966-4D85-479F-9837-B779AA996413}" type="presParOf" srcId="{EF5357FA-435D-4573-9E7C-E2FB567BA691}" destId="{ED9ECBBE-ECC0-404E-A599-C9F81C25C73F}" srcOrd="1" destOrd="0" presId="urn:microsoft.com/office/officeart/2005/8/layout/hProcess7"/>
    <dgm:cxn modelId="{EE49A7D2-A831-4324-88FB-30D534E68C3D}" type="presParOf" srcId="{EF5357FA-435D-4573-9E7C-E2FB567BA691}" destId="{F709B163-4B2A-4008-A5CE-E63D55EA3F79}" srcOrd="2" destOrd="0" presId="urn:microsoft.com/office/officeart/2005/8/layout/hProcess7"/>
    <dgm:cxn modelId="{0DE65A48-502F-4AFB-B890-B69CACFB70D9}" type="presParOf" srcId="{F4125B67-A5A2-40D7-B888-69227EB981C1}" destId="{39A45F1E-3868-4822-BE78-6EC459EC58C2}" srcOrd="9" destOrd="0" presId="urn:microsoft.com/office/officeart/2005/8/layout/hProcess7"/>
    <dgm:cxn modelId="{7EEF8AA8-5785-455D-8C6D-5A90279B26A1}" type="presParOf" srcId="{F4125B67-A5A2-40D7-B888-69227EB981C1}" destId="{5B7E1E90-D8B3-4CB8-ABC6-27E14BBCBCB5}" srcOrd="10" destOrd="0" presId="urn:microsoft.com/office/officeart/2005/8/layout/hProcess7"/>
    <dgm:cxn modelId="{DBD18AB5-52CF-4B18-8683-260266C70C76}" type="presParOf" srcId="{5B7E1E90-D8B3-4CB8-ABC6-27E14BBCBCB5}" destId="{DF3B73F8-0EE0-4BE4-8FFE-BA977F407008}" srcOrd="0" destOrd="0" presId="urn:microsoft.com/office/officeart/2005/8/layout/hProcess7"/>
    <dgm:cxn modelId="{FD6B1486-9AB8-4FE6-A5FE-21FE035C1964}" type="presParOf" srcId="{5B7E1E90-D8B3-4CB8-ABC6-27E14BBCBCB5}" destId="{DE243AEB-F7C8-42FD-A8D6-EF5EF7E5BB68}" srcOrd="1" destOrd="0" presId="urn:microsoft.com/office/officeart/2005/8/layout/hProcess7"/>
    <dgm:cxn modelId="{881B5369-4D66-4630-A4C4-E5E4FBC4A7EF}" type="presParOf" srcId="{5B7E1E90-D8B3-4CB8-ABC6-27E14BBCBCB5}" destId="{23B3A61C-D599-4519-9A96-8549AEA8ACE3}" srcOrd="2" destOrd="0" presId="urn:microsoft.com/office/officeart/2005/8/layout/hProcess7"/>
    <dgm:cxn modelId="{A02A20D9-797A-46C0-83E6-9D979576A76B}" type="presParOf" srcId="{F4125B67-A5A2-40D7-B888-69227EB981C1}" destId="{335E2652-4D9C-4A0B-9C23-97CC4DE4CED3}" srcOrd="11" destOrd="0" presId="urn:microsoft.com/office/officeart/2005/8/layout/hProcess7"/>
    <dgm:cxn modelId="{4EE532BB-1304-4CEF-901E-CAAEE3008D7D}" type="presParOf" srcId="{F4125B67-A5A2-40D7-B888-69227EB981C1}" destId="{58F5F032-D50F-455E-91A0-0F805D3AA713}" srcOrd="12" destOrd="0" presId="urn:microsoft.com/office/officeart/2005/8/layout/hProcess7"/>
    <dgm:cxn modelId="{9C00C769-444E-4A2C-B81F-4645A1990DA9}" type="presParOf" srcId="{58F5F032-D50F-455E-91A0-0F805D3AA713}" destId="{83DBA4B2-099C-470A-8F2E-9F806FA99ADA}" srcOrd="0" destOrd="0" presId="urn:microsoft.com/office/officeart/2005/8/layout/hProcess7"/>
    <dgm:cxn modelId="{18405C21-F94D-4119-BB83-47B04428D4A2}" type="presParOf" srcId="{58F5F032-D50F-455E-91A0-0F805D3AA713}" destId="{DCA868A0-7490-4242-9D05-035227B46CA0}" srcOrd="1" destOrd="0" presId="urn:microsoft.com/office/officeart/2005/8/layout/hProcess7"/>
    <dgm:cxn modelId="{53019206-F4F6-4330-9925-4C43B15CDD5F}" type="presParOf" srcId="{58F5F032-D50F-455E-91A0-0F805D3AA713}" destId="{8406771C-2147-4530-A82A-F4A3179AD49E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DBC2A-3BB8-4C73-9024-F83DBF2B2A0D}">
      <dsp:nvSpPr>
        <dsp:cNvPr id="0" name=""/>
        <dsp:cNvSpPr/>
      </dsp:nvSpPr>
      <dsp:spPr>
        <a:xfrm>
          <a:off x="3237" y="965094"/>
          <a:ext cx="1947509" cy="233701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/>
            <a:t>2015</a:t>
          </a:r>
        </a:p>
      </dsp:txBody>
      <dsp:txXfrm rot="16200000">
        <a:off x="-760185" y="1728518"/>
        <a:ext cx="1916348" cy="389501"/>
      </dsp:txXfrm>
    </dsp:sp>
    <dsp:sp modelId="{1A3BD9F4-09FF-4DCB-814A-0B16939086B4}">
      <dsp:nvSpPr>
        <dsp:cNvPr id="0" name=""/>
        <dsp:cNvSpPr/>
      </dsp:nvSpPr>
      <dsp:spPr>
        <a:xfrm>
          <a:off x="392739" y="965094"/>
          <a:ext cx="1450894" cy="23370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Поправки в ГК РФ (общая часть обязательственного права, 42-ФЗ)</a:t>
          </a:r>
        </a:p>
      </dsp:txBody>
      <dsp:txXfrm>
        <a:off x="392739" y="965094"/>
        <a:ext cx="1450894" cy="2337010"/>
      </dsp:txXfrm>
    </dsp:sp>
    <dsp:sp modelId="{5FB4EF59-75FE-44F6-9A0F-7E519376C312}">
      <dsp:nvSpPr>
        <dsp:cNvPr id="0" name=""/>
        <dsp:cNvSpPr/>
      </dsp:nvSpPr>
      <dsp:spPr>
        <a:xfrm>
          <a:off x="2018909" y="965094"/>
          <a:ext cx="1947509" cy="233701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/>
            <a:t>2018</a:t>
          </a:r>
        </a:p>
      </dsp:txBody>
      <dsp:txXfrm rot="16200000">
        <a:off x="1255486" y="1728518"/>
        <a:ext cx="1916348" cy="389501"/>
      </dsp:txXfrm>
    </dsp:sp>
    <dsp:sp modelId="{83526CD7-DF52-4FE7-AA81-F40BA352B8B1}">
      <dsp:nvSpPr>
        <dsp:cNvPr id="0" name=""/>
        <dsp:cNvSpPr/>
      </dsp:nvSpPr>
      <dsp:spPr>
        <a:xfrm rot="5400000">
          <a:off x="1856887" y="2822899"/>
          <a:ext cx="343520" cy="29212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264382-EA3D-4F74-94FF-4A35BB0676C5}">
      <dsp:nvSpPr>
        <dsp:cNvPr id="0" name=""/>
        <dsp:cNvSpPr/>
      </dsp:nvSpPr>
      <dsp:spPr>
        <a:xfrm>
          <a:off x="2408411" y="965094"/>
          <a:ext cx="1450894" cy="23370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Поправки в ГК РФ (финансовые сделки, 212-ФЗ)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Закон о синдицированном кредите (486-ФЗ)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Фабрика проектного финансирования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(Постановление № 158)</a:t>
          </a:r>
        </a:p>
      </dsp:txBody>
      <dsp:txXfrm>
        <a:off x="2408411" y="965094"/>
        <a:ext cx="1450894" cy="2337010"/>
      </dsp:txXfrm>
    </dsp:sp>
    <dsp:sp modelId="{98A6DDEC-3E7E-4FE9-96E7-BD5C8A9D4B90}">
      <dsp:nvSpPr>
        <dsp:cNvPr id="0" name=""/>
        <dsp:cNvSpPr/>
      </dsp:nvSpPr>
      <dsp:spPr>
        <a:xfrm>
          <a:off x="4034581" y="965094"/>
          <a:ext cx="1947509" cy="233701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/>
            <a:t>2019</a:t>
          </a:r>
        </a:p>
      </dsp:txBody>
      <dsp:txXfrm rot="16200000">
        <a:off x="3271157" y="1728518"/>
        <a:ext cx="1916348" cy="389501"/>
      </dsp:txXfrm>
    </dsp:sp>
    <dsp:sp modelId="{A93E261E-F45D-45F8-95EB-94EA78A6FB4F}">
      <dsp:nvSpPr>
        <dsp:cNvPr id="0" name=""/>
        <dsp:cNvSpPr/>
      </dsp:nvSpPr>
      <dsp:spPr>
        <a:xfrm rot="5400000">
          <a:off x="3872558" y="2822899"/>
          <a:ext cx="343520" cy="29212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09B163-4B2A-4008-A5CE-E63D55EA3F79}">
      <dsp:nvSpPr>
        <dsp:cNvPr id="0" name=""/>
        <dsp:cNvSpPr/>
      </dsp:nvSpPr>
      <dsp:spPr>
        <a:xfrm>
          <a:off x="4424083" y="965094"/>
          <a:ext cx="1450894" cy="23370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Поправки в Закон о долевом строительстве (151-ФЗ)</a:t>
          </a:r>
        </a:p>
      </dsp:txBody>
      <dsp:txXfrm>
        <a:off x="4424083" y="965094"/>
        <a:ext cx="1450894" cy="2337010"/>
      </dsp:txXfrm>
    </dsp:sp>
    <dsp:sp modelId="{83DBA4B2-099C-470A-8F2E-9F806FA99ADA}">
      <dsp:nvSpPr>
        <dsp:cNvPr id="0" name=""/>
        <dsp:cNvSpPr/>
      </dsp:nvSpPr>
      <dsp:spPr>
        <a:xfrm>
          <a:off x="6053490" y="961916"/>
          <a:ext cx="1947509" cy="2337010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/>
            <a:t>2020</a:t>
          </a:r>
          <a:r>
            <a:rPr lang="ru-RU" sz="2200" kern="1200" dirty="0"/>
            <a:t> </a:t>
          </a:r>
        </a:p>
      </dsp:txBody>
      <dsp:txXfrm rot="16200000">
        <a:off x="5290067" y="1725339"/>
        <a:ext cx="1916348" cy="389501"/>
      </dsp:txXfrm>
    </dsp:sp>
    <dsp:sp modelId="{DE243AEB-F7C8-42FD-A8D6-EF5EF7E5BB68}">
      <dsp:nvSpPr>
        <dsp:cNvPr id="0" name=""/>
        <dsp:cNvSpPr/>
      </dsp:nvSpPr>
      <dsp:spPr>
        <a:xfrm rot="5400000">
          <a:off x="5888230" y="2822899"/>
          <a:ext cx="343520" cy="29212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06771C-2147-4530-A82A-F4A3179AD49E}">
      <dsp:nvSpPr>
        <dsp:cNvPr id="0" name=""/>
        <dsp:cNvSpPr/>
      </dsp:nvSpPr>
      <dsp:spPr>
        <a:xfrm>
          <a:off x="6442992" y="961916"/>
          <a:ext cx="1450894" cy="23370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Поправки в Закон о синдицированном кредите (447-ФЗ)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Договор участия в финансировании кредита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Полномочия кредитного управляющего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Синдикат в банкротстве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Поправки в ГК в части договора управления залогом (528-ФЗ)</a:t>
          </a:r>
        </a:p>
      </dsp:txBody>
      <dsp:txXfrm>
        <a:off x="6442992" y="961916"/>
        <a:ext cx="1450894" cy="2337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6730E9A-5813-4F1A-A52C-AF9884FE358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939879BA-B4EA-4842-B692-DE8027A5EB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928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77F86-1AFB-4E18-AB71-826ABCFE1CCB}" type="slidenum">
              <a:rPr lang="ru-RU"/>
              <a:pPr/>
              <a:t>1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307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8715AD-0C12-48BE-981F-C08C917162B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1743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0D0BB2-BA2B-4F45-9EDA-341A838451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884F7-F5CC-48AA-BFD7-87D2BB90BD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8BD7A-D9F4-4A51-88AB-75714F7BA8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062B-0A10-49DF-9734-88E846654FA3}" type="datetime1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DC40-A243-4629-A71A-B6AD250D5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434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F9BE-3FCE-4B61-9F98-452229798A05}" type="datetime1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DC40-A243-4629-A71A-B6AD250D5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568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C0DF-D080-4035-8C70-90E096A54B15}" type="datetime1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DC40-A243-4629-A71A-B6AD250D5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740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2A5D-0DCD-4A38-A0C6-E455885CA503}" type="datetime1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DC40-A243-4629-A71A-B6AD250D5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105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A424-ACBC-42A3-B58F-BE5A94963C5C}" type="datetime1">
              <a:rPr lang="ru-RU" smtClean="0"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DC40-A243-4629-A71A-B6AD250D5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834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CDAC-41D1-4B78-834B-D35A67048013}" type="datetime1">
              <a:rPr lang="ru-RU" smtClean="0"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DC40-A243-4629-A71A-B6AD250D5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951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7EAEE-9FC2-4949-8EC6-A116CC461F52}" type="datetime1">
              <a:rPr lang="ru-RU" smtClean="0"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DC40-A243-4629-A71A-B6AD250D5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459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F4D4-1007-4FE7-92F8-E82E1D4721CB}" type="datetime1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DC40-A243-4629-A71A-B6AD250D5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3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7AE32-4065-4C4D-9F01-37587BC5BD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B31-1612-4AD1-9B2A-51C922B1427A}" type="datetime1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DC40-A243-4629-A71A-B6AD250D5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0045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19DE-59FF-4BA3-B336-8D41E1F57CC6}" type="datetime1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DC40-A243-4629-A71A-B6AD250D5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956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173D-9DB1-454E-B739-832AD72EB8BB}" type="datetime1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DC40-A243-4629-A71A-B6AD250D5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60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065F0-5F63-4A3A-B9F4-A710340EF0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E9FF0-4860-4ADC-9B3C-8AE923A662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682CB-7DB9-4FF0-99C5-13CD6C5F63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0E325-3F6B-4C00-9E46-42FE642B11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EE196-8961-4656-8B6A-83C2E70A85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7F661-22E5-4A1E-9342-76128A9E04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F4485-D5DD-44C7-A597-1696091714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ru-RU"/>
              <a:t>25 февраля 2021 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F20829-D6C7-43DB-9298-115DA733336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75B45-ABED-4BCC-B5E1-3F9D2692F832}" type="datetime1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DC40-A243-4629-A71A-B6AD250D5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18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001000" cy="1371600"/>
          </a:xfrm>
        </p:spPr>
        <p:txBody>
          <a:bodyPr/>
          <a:lstStyle/>
          <a:p>
            <a:r>
              <a:rPr lang="ru-RU" sz="3600" dirty="0"/>
              <a:t>Комитет по инвестиционным банковским продуктам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477000" cy="1600200"/>
          </a:xfrm>
        </p:spPr>
        <p:txBody>
          <a:bodyPr/>
          <a:lstStyle/>
          <a:p>
            <a:pPr algn="r"/>
            <a:r>
              <a:rPr lang="ru-RU" i="1" dirty="0"/>
              <a:t>Разработка новой редакции Стандартной документации</a:t>
            </a:r>
            <a:endParaRPr lang="ru-RU" sz="18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0D0BB2-BA2B-4F45-9EDA-341A838451BE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7" name="Picture 6" descr="aslogo-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453447"/>
            <a:ext cx="1752600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FAD8F0F2-473B-40A4-BEAB-2EB9C95F0F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228600" indent="-228600">
              <a:buAutoNum type="arabicPlain" startAt="25"/>
            </a:pPr>
            <a:r>
              <a:rPr lang="ru-RU" dirty="0"/>
              <a:t> февраля 2021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Cov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09600"/>
            <a:ext cx="9144000" cy="5578324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25 февраля 2021 </a:t>
            </a:r>
          </a:p>
        </p:txBody>
      </p:sp>
    </p:spTree>
    <p:extLst>
      <p:ext uri="{BB962C8B-B14F-4D97-AF65-F5344CB8AC3E}">
        <p14:creationId xmlns:p14="http://schemas.microsoft.com/office/powerpoint/2010/main" val="2010248933"/>
      </p:ext>
    </p:extLst>
  </p:cSld>
  <p:clrMapOvr>
    <a:masterClrMapping/>
  </p:clrMapOvr>
  <p:transition advTm="6692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27B0B5-F5A4-4393-A670-BFE6A6132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Шесть лет</a:t>
            </a:r>
            <a:br>
              <a:rPr lang="ru-RU" dirty="0"/>
            </a:br>
            <a:r>
              <a:rPr lang="ru-RU" dirty="0"/>
              <a:t>развития законодательства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3500747-8A51-4B0A-9DC2-44E0969E0B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703674"/>
              </p:ext>
            </p:extLst>
          </p:nvPr>
        </p:nvGraphicFramePr>
        <p:xfrm>
          <a:off x="566738" y="1752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CD48CBB-B9B8-4A4F-A329-EB15E8D92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25 февраля 2021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58D1307-1502-4BF7-AF64-028AAC598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96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356" y="1099964"/>
            <a:ext cx="8450879" cy="440702"/>
          </a:xfrm>
        </p:spPr>
        <p:txBody>
          <a:bodyPr>
            <a:noAutofit/>
          </a:bodyPr>
          <a:lstStyle/>
          <a:p>
            <a:r>
              <a:rPr lang="ru-RU" sz="2250" dirty="0">
                <a:solidFill>
                  <a:srgbClr val="30454F"/>
                </a:solidFill>
                <a:latin typeface="DIN Pro Cond Bold" panose="020B0806020101010102" pitchFamily="34" charset="-52"/>
                <a:ea typeface="+mn-ea"/>
                <a:cs typeface="DIN Pro Cond Bold" panose="020B0806020101010102" pitchFamily="34" charset="-52"/>
              </a:rPr>
              <a:t>Рынок синдицированного кредитования в России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C1E7DC40-A243-4629-A71A-B6AD250D5B50}" type="slidenum">
              <a:rPr lang="ru-RU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Rectangle 39"/>
          <p:cNvSpPr/>
          <p:nvPr/>
        </p:nvSpPr>
        <p:spPr>
          <a:xfrm>
            <a:off x="459731" y="5115333"/>
            <a:ext cx="8236616" cy="582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buClr>
                <a:srgbClr val="70AD47">
                  <a:lumMod val="50000"/>
                </a:srgbClr>
              </a:buClr>
            </a:pPr>
            <a:r>
              <a:rPr lang="ru-RU" sz="825" i="1" dirty="0">
                <a:solidFill>
                  <a:srgbClr val="24343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* В 2016г. 60% объема рынка (</a:t>
            </a:r>
            <a:r>
              <a:rPr lang="en-US" sz="825" i="1" dirty="0">
                <a:solidFill>
                  <a:srgbClr val="24343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$</a:t>
            </a:r>
            <a:r>
              <a:rPr lang="ru-RU" sz="825" i="1" dirty="0">
                <a:solidFill>
                  <a:srgbClr val="24343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19</a:t>
            </a:r>
            <a:r>
              <a:rPr lang="en-US" sz="825" i="1" dirty="0">
                <a:solidFill>
                  <a:srgbClr val="24343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825" i="1" dirty="0">
                <a:solidFill>
                  <a:srgbClr val="24343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млрд) - кредит Ямал СПГ</a:t>
            </a:r>
          </a:p>
          <a:p>
            <a:pPr defTabSz="685800">
              <a:buClr>
                <a:srgbClr val="70AD47">
                  <a:lumMod val="50000"/>
                </a:srgbClr>
              </a:buClr>
            </a:pPr>
            <a:r>
              <a:rPr lang="ru-RU" sz="825" i="1" dirty="0">
                <a:solidFill>
                  <a:srgbClr val="24343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В 2019г. 40% объема рынка (</a:t>
            </a:r>
            <a:r>
              <a:rPr lang="en-US" sz="825" i="1" dirty="0">
                <a:solidFill>
                  <a:srgbClr val="24343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$</a:t>
            </a:r>
            <a:r>
              <a:rPr lang="ru-RU" sz="825" i="1" dirty="0">
                <a:solidFill>
                  <a:srgbClr val="24343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13</a:t>
            </a:r>
            <a:r>
              <a:rPr lang="en-US" sz="825" i="1" dirty="0">
                <a:solidFill>
                  <a:srgbClr val="24343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825" i="1" dirty="0">
                <a:solidFill>
                  <a:srgbClr val="24343C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млрд) - кредит Амурский ГПЗ</a:t>
            </a:r>
          </a:p>
          <a:p>
            <a:pPr defTabSz="685800">
              <a:buClr>
                <a:srgbClr val="70AD47">
                  <a:lumMod val="50000"/>
                </a:srgbClr>
              </a:buClr>
            </a:pPr>
            <a:endParaRPr lang="ru-RU" sz="788" i="1" dirty="0">
              <a:solidFill>
                <a:srgbClr val="24343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685800">
              <a:buClr>
                <a:srgbClr val="70AD47">
                  <a:lumMod val="50000"/>
                </a:srgbClr>
              </a:buClr>
            </a:pPr>
            <a:r>
              <a:rPr lang="ru-RU" sz="750" b="1" i="1" dirty="0">
                <a:solidFill>
                  <a:srgbClr val="24343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Источник: </a:t>
            </a:r>
            <a:r>
              <a:rPr lang="en-US" sz="750" b="1" i="1" dirty="0" err="1">
                <a:solidFill>
                  <a:srgbClr val="24343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Cbonds</a:t>
            </a:r>
            <a:endParaRPr lang="en-US" sz="750" b="1" dirty="0">
              <a:solidFill>
                <a:srgbClr val="24343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Номер слайда 3"/>
          <p:cNvSpPr txBox="1">
            <a:spLocks/>
          </p:cNvSpPr>
          <p:nvPr/>
        </p:nvSpPr>
        <p:spPr>
          <a:xfrm>
            <a:off x="193160" y="2246607"/>
            <a:ext cx="929223" cy="27335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ru-RU" sz="9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825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рынка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825" b="1" dirty="0">
                <a:solidFill>
                  <a:prstClr val="black"/>
                </a:solidFill>
                <a:latin typeface="Calibri" panose="020F0502020204030204"/>
              </a:rPr>
              <a:t>$ </a:t>
            </a:r>
            <a:r>
              <a:rPr lang="ru-RU" sz="825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млрд.</a:t>
            </a:r>
            <a:endParaRPr lang="ru-RU" sz="825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ru-RU" sz="825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7406763" y="3652630"/>
            <a:ext cx="1154749" cy="31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endParaRPr lang="ru-RU" sz="1050" b="1" dirty="0">
              <a:solidFill>
                <a:srgbClr val="01938B"/>
              </a:solidFill>
              <a:latin typeface="Calibri" panose="020F0502020204030204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448384" y="1508242"/>
            <a:ext cx="7950815" cy="144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Диаграмма 18"/>
          <p:cNvGraphicFramePr>
            <a:graphicFrameLocks/>
          </p:cNvGraphicFramePr>
          <p:nvPr/>
        </p:nvGraphicFramePr>
        <p:xfrm>
          <a:off x="224753" y="2454967"/>
          <a:ext cx="6622869" cy="2480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27219" y="3323713"/>
            <a:ext cx="176349" cy="21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>
                <a:solidFill>
                  <a:prstClr val="black"/>
                </a:solidFill>
                <a:latin typeface="Calibri" panose="020F0502020204030204"/>
              </a:rPr>
              <a:t>*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012862" y="3216962"/>
            <a:ext cx="176349" cy="21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>
                <a:solidFill>
                  <a:prstClr val="black"/>
                </a:solidFill>
                <a:latin typeface="Calibri" panose="020F0502020204030204"/>
              </a:rPr>
              <a:t>*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1188337" y="3893488"/>
            <a:ext cx="5269613" cy="530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ая выноска 45"/>
          <p:cNvSpPr/>
          <p:nvPr/>
        </p:nvSpPr>
        <p:spPr>
          <a:xfrm>
            <a:off x="3676000" y="3095046"/>
            <a:ext cx="947192" cy="673408"/>
          </a:xfrm>
          <a:prstGeom prst="wedgeRectCallou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>
                <a:solidFill>
                  <a:srgbClr val="01938B"/>
                </a:solidFill>
                <a:latin typeface="DIN Pro Regular" charset="0"/>
                <a:cs typeface="DIN Pro Regular" charset="0"/>
              </a:rPr>
              <a:t>средний объем рынка        </a:t>
            </a:r>
            <a:r>
              <a:rPr lang="en-US" sz="1050" b="1" dirty="0">
                <a:solidFill>
                  <a:srgbClr val="01938B"/>
                </a:solidFill>
                <a:latin typeface="DIN Pro Regular" charset="0"/>
                <a:cs typeface="DIN Pro Regular" charset="0"/>
              </a:rPr>
              <a:t>$1</a:t>
            </a:r>
            <a:r>
              <a:rPr lang="ru-RU" sz="1050" b="1" dirty="0">
                <a:solidFill>
                  <a:srgbClr val="01938B"/>
                </a:solidFill>
                <a:latin typeface="DIN Pro Regular" charset="0"/>
                <a:cs typeface="DIN Pro Regular" charset="0"/>
              </a:rPr>
              <a:t>3</a:t>
            </a:r>
            <a:r>
              <a:rPr lang="en-US" sz="1050" b="1" dirty="0">
                <a:solidFill>
                  <a:srgbClr val="01938B"/>
                </a:solidFill>
                <a:latin typeface="DIN Pro Regular" charset="0"/>
                <a:cs typeface="DIN Pro Regular" charset="0"/>
              </a:rPr>
              <a:t> </a:t>
            </a:r>
            <a:r>
              <a:rPr lang="ru-RU" sz="1050" b="1" dirty="0">
                <a:solidFill>
                  <a:srgbClr val="01938B"/>
                </a:solidFill>
                <a:latin typeface="DIN Pro Regular" charset="0"/>
                <a:cs typeface="DIN Pro Regular" charset="0"/>
              </a:rPr>
              <a:t>млрд.</a:t>
            </a:r>
          </a:p>
        </p:txBody>
      </p:sp>
      <p:graphicFrame>
        <p:nvGraphicFramePr>
          <p:cNvPr id="26" name="Диаграмма 25"/>
          <p:cNvGraphicFramePr>
            <a:graphicFrameLocks/>
          </p:cNvGraphicFramePr>
          <p:nvPr/>
        </p:nvGraphicFramePr>
        <p:xfrm>
          <a:off x="614423" y="2274867"/>
          <a:ext cx="6272183" cy="1155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081759" y="2603252"/>
            <a:ext cx="284116" cy="246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 sz="1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9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44637" y="2400678"/>
            <a:ext cx="313135" cy="10477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47361" y="2502592"/>
            <a:ext cx="313135" cy="10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69529" y="2053039"/>
            <a:ext cx="300260" cy="130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Номер слайда 3"/>
          <p:cNvSpPr txBox="1">
            <a:spLocks/>
          </p:cNvSpPr>
          <p:nvPr/>
        </p:nvSpPr>
        <p:spPr>
          <a:xfrm>
            <a:off x="99463" y="1762295"/>
            <a:ext cx="1022921" cy="43116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ru-RU" sz="9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825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сделок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ru-RU" sz="825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57950" y="2143412"/>
            <a:ext cx="2466224" cy="710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defTabSz="685800" fontAlgn="auto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ru-RU" altLang="ru-RU" sz="1200" b="1" dirty="0">
                <a:solidFill>
                  <a:srgbClr val="01938B"/>
                </a:solidFill>
                <a:latin typeface="DIN Pro Regular" charset="0"/>
                <a:cs typeface="DIN Pro Regular" charset="0"/>
              </a:rPr>
              <a:t>синдикаты в праве РФ </a:t>
            </a:r>
            <a:r>
              <a:rPr lang="ru-RU" sz="1200" b="1" dirty="0">
                <a:solidFill>
                  <a:srgbClr val="01938B"/>
                </a:solidFill>
                <a:latin typeface="Calibri" panose="020F0502020204030204"/>
              </a:rPr>
              <a:t>~ </a:t>
            </a:r>
            <a:r>
              <a:rPr lang="ru-RU" altLang="ru-RU" sz="1200" b="1" dirty="0">
                <a:solidFill>
                  <a:srgbClr val="01938B"/>
                </a:solidFill>
                <a:latin typeface="DIN Pro Regular" charset="0"/>
                <a:cs typeface="DIN Pro Regular" charset="0"/>
              </a:rPr>
              <a:t>40%      рынка, 19-ть сделок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200" b="1" dirty="0">
                <a:solidFill>
                  <a:srgbClr val="01938B"/>
                </a:solidFill>
                <a:latin typeface="DIN Pro Regular" charset="0"/>
                <a:cs typeface="DIN Pro Regular" charset="0"/>
              </a:rPr>
              <a:t> </a:t>
            </a:r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>
            <a:off x="6460703" y="2821580"/>
            <a:ext cx="2431326" cy="52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14313" indent="-214313" defTabSz="685800" fontAlgn="auto">
              <a:spcBef>
                <a:spcPts val="0"/>
              </a:spcBef>
              <a:spcAft>
                <a:spcPts val="0"/>
              </a:spcAft>
              <a:buClr>
                <a:srgbClr val="01938B"/>
              </a:buClr>
              <a:buFont typeface="Wingdings" panose="05000000000000000000" pitchFamily="2" charset="2"/>
              <a:buChar char="q"/>
            </a:pPr>
            <a:r>
              <a:rPr lang="ru-RU" altLang="ru-RU" sz="1200" b="1" dirty="0">
                <a:solidFill>
                  <a:srgbClr val="01938B"/>
                </a:solidFill>
                <a:latin typeface="DIN Pro Regular" charset="0"/>
                <a:cs typeface="DIN Pro Regular" charset="0"/>
              </a:rPr>
              <a:t>сделки Фабрики ВЭБ.РФ:</a:t>
            </a:r>
            <a:r>
              <a:rPr lang="ru-RU" sz="1200" b="1" dirty="0">
                <a:solidFill>
                  <a:srgbClr val="01938B"/>
                </a:solidFill>
                <a:latin typeface="DIN Pro Regular" charset="0"/>
                <a:cs typeface="DIN Pro Regular" charset="0"/>
              </a:rPr>
              <a:t>  </a:t>
            </a:r>
            <a:endParaRPr lang="ru-RU" altLang="ru-RU" sz="1200" b="1" dirty="0">
              <a:solidFill>
                <a:srgbClr val="01938B"/>
              </a:solidFill>
              <a:latin typeface="DIN Pro Regular" charset="0"/>
              <a:cs typeface="DIN Pro Regular" charset="0"/>
            </a:endParaRPr>
          </a:p>
          <a:p>
            <a:pPr marL="135000" defTabSz="685800" fontAlgn="auto">
              <a:spcBef>
                <a:spcPts val="450"/>
              </a:spcBef>
              <a:spcAft>
                <a:spcPts val="0"/>
              </a:spcAft>
              <a:buClr>
                <a:srgbClr val="385723"/>
              </a:buClr>
            </a:pPr>
            <a:r>
              <a:rPr lang="ru-RU" altLang="ru-RU" sz="1200" b="1" dirty="0">
                <a:solidFill>
                  <a:srgbClr val="01938B"/>
                </a:solidFill>
                <a:latin typeface="DIN Pro Regular" charset="0"/>
                <a:cs typeface="DIN Pro Regular" charset="0"/>
              </a:rPr>
              <a:t>  </a:t>
            </a:r>
            <a:r>
              <a:rPr lang="ru-RU" sz="1200" b="1" dirty="0">
                <a:solidFill>
                  <a:srgbClr val="01938B"/>
                </a:solidFill>
              </a:rPr>
              <a:t>~ </a:t>
            </a:r>
            <a:r>
              <a:rPr lang="en-US" altLang="ru-RU" sz="1200" b="1" dirty="0">
                <a:solidFill>
                  <a:srgbClr val="01938B"/>
                </a:solidFill>
                <a:latin typeface="DIN Pro Regular" charset="0"/>
                <a:cs typeface="DIN Pro Regular" charset="0"/>
              </a:rPr>
              <a:t>$</a:t>
            </a:r>
            <a:r>
              <a:rPr lang="ru-RU" altLang="ru-RU" sz="1200" b="1" dirty="0">
                <a:solidFill>
                  <a:srgbClr val="01938B"/>
                </a:solidFill>
                <a:latin typeface="DIN Pro Regular" charset="0"/>
                <a:cs typeface="DIN Pro Regular" charset="0"/>
              </a:rPr>
              <a:t>6 млрд, 9 сделок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509784" y="1752390"/>
            <a:ext cx="246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200" b="1" dirty="0">
                <a:solidFill>
                  <a:prstClr val="black"/>
                </a:solidFill>
                <a:latin typeface="DIN Pro Regular" charset="0"/>
                <a:cs typeface="DIN Pro Regular" charset="0"/>
              </a:rPr>
              <a:t>СТАТИСТИКА 2019-2020 гг.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200" b="1" dirty="0">
                <a:solidFill>
                  <a:srgbClr val="01938B"/>
                </a:solidFill>
                <a:latin typeface="DIN Pro Regular" charset="0"/>
                <a:cs typeface="DIN Pro Regular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178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01000" cy="1216025"/>
          </a:xfrm>
        </p:spPr>
        <p:txBody>
          <a:bodyPr/>
          <a:lstStyle/>
          <a:p>
            <a:r>
              <a:rPr lang="ru-RU" sz="3200" dirty="0"/>
              <a:t>Организация работы над стандартным договором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3581400" cy="335280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47625">
            <a:solidFill>
              <a:srgbClr val="FFC00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sz="1600" b="1" i="1" dirty="0"/>
              <a:t>Координационный совет</a:t>
            </a:r>
            <a:endParaRPr lang="en-US" sz="1600" b="1" i="1" dirty="0"/>
          </a:p>
          <a:p>
            <a:pPr marL="0" indent="0">
              <a:buNone/>
            </a:pPr>
            <a:r>
              <a:rPr lang="ru-RU" sz="1600" b="1" i="1" dirty="0"/>
              <a:t> </a:t>
            </a:r>
          </a:p>
          <a:p>
            <a:pPr algn="ctr">
              <a:buNone/>
            </a:pPr>
            <a:r>
              <a:rPr lang="ru-RU" sz="1600" i="1" dirty="0"/>
              <a:t>БНП </a:t>
            </a:r>
            <a:r>
              <a:rPr lang="ru-RU" sz="1600" i="1" dirty="0" err="1"/>
              <a:t>Париба</a:t>
            </a:r>
            <a:endParaRPr lang="ru-RU" sz="1600" i="1" dirty="0"/>
          </a:p>
          <a:p>
            <a:pPr algn="ctr">
              <a:buNone/>
            </a:pPr>
            <a:r>
              <a:rPr lang="ru-RU" sz="1600" i="1" dirty="0"/>
              <a:t>ВТБ</a:t>
            </a:r>
          </a:p>
          <a:p>
            <a:pPr algn="ctr">
              <a:buNone/>
            </a:pPr>
            <a:r>
              <a:rPr lang="ru-RU" sz="1600" i="1" dirty="0" err="1"/>
              <a:t>Газпромбанк</a:t>
            </a:r>
            <a:endParaRPr lang="ru-RU" sz="1600" i="1" dirty="0"/>
          </a:p>
          <a:p>
            <a:pPr algn="ctr">
              <a:buNone/>
            </a:pPr>
            <a:r>
              <a:rPr lang="ru-RU" sz="1600" i="1" dirty="0" err="1"/>
              <a:t>Дойче</a:t>
            </a:r>
            <a:r>
              <a:rPr lang="ru-RU" sz="1600" i="1" dirty="0"/>
              <a:t> банк </a:t>
            </a:r>
          </a:p>
          <a:p>
            <a:pPr algn="ctr">
              <a:buNone/>
            </a:pPr>
            <a:r>
              <a:rPr lang="ru-RU" sz="1600" i="1" dirty="0"/>
              <a:t>ЕБРР</a:t>
            </a:r>
          </a:p>
          <a:p>
            <a:pPr algn="ctr">
              <a:buNone/>
            </a:pPr>
            <a:r>
              <a:rPr lang="ru-RU" sz="1600" i="1" dirty="0" err="1"/>
              <a:t>Промсвязьбанк</a:t>
            </a:r>
            <a:endParaRPr lang="ru-RU" sz="1600" i="1" dirty="0"/>
          </a:p>
          <a:p>
            <a:pPr algn="ctr">
              <a:buNone/>
            </a:pPr>
            <a:r>
              <a:rPr lang="ru-RU" sz="1600" i="1" dirty="0" err="1"/>
              <a:t>Райффайзенбанк</a:t>
            </a:r>
            <a:endParaRPr lang="ru-RU" sz="1600" i="1" dirty="0"/>
          </a:p>
          <a:p>
            <a:pPr algn="ctr">
              <a:buNone/>
            </a:pPr>
            <a:r>
              <a:rPr lang="ru-RU" sz="1600" i="1" dirty="0"/>
              <a:t>Сбербанк </a:t>
            </a:r>
          </a:p>
          <a:p>
            <a:pPr algn="ctr">
              <a:buNone/>
            </a:pPr>
            <a:r>
              <a:rPr lang="ru-RU" sz="1600" i="1" dirty="0" err="1"/>
              <a:t>ЮниКредит</a:t>
            </a:r>
            <a:r>
              <a:rPr lang="ru-RU" sz="1600" i="1" dirty="0"/>
              <a:t> Банк 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25 февраля 2021 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648200" y="1752600"/>
            <a:ext cx="3733800" cy="4343400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476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ru-RU" sz="1600" b="1" i="1" dirty="0"/>
              <a:t>Юридическая </a:t>
            </a:r>
            <a:endParaRPr lang="en-US" sz="1600" b="1" i="1" dirty="0"/>
          </a:p>
          <a:p>
            <a:pPr marL="0" indent="0" algn="ctr">
              <a:buFont typeface="Wingdings" pitchFamily="2" charset="2"/>
              <a:buNone/>
            </a:pPr>
            <a:r>
              <a:rPr lang="ru-RU" sz="1600" b="1" i="1" dirty="0"/>
              <a:t>экспертная группа</a:t>
            </a:r>
          </a:p>
          <a:p>
            <a:pPr marL="0" indent="0" algn="ctr">
              <a:buFont typeface="Wingdings" pitchFamily="2" charset="2"/>
              <a:buNone/>
            </a:pPr>
            <a:endParaRPr lang="ru-RU" sz="1600" b="1" i="1" dirty="0"/>
          </a:p>
          <a:p>
            <a:pPr algn="ctr">
              <a:buNone/>
            </a:pPr>
            <a:r>
              <a:rPr lang="en-US" sz="1600" i="1" dirty="0"/>
              <a:t>Allen &amp; </a:t>
            </a:r>
            <a:r>
              <a:rPr lang="en-US" sz="1600" i="1" dirty="0" err="1"/>
              <a:t>Overy</a:t>
            </a:r>
            <a:endParaRPr lang="ru-RU" sz="1600" i="1" dirty="0"/>
          </a:p>
          <a:p>
            <a:pPr algn="ctr">
              <a:buNone/>
            </a:pPr>
            <a:r>
              <a:rPr lang="en-US" sz="1600" i="1" dirty="0"/>
              <a:t>Backer &amp; McKenzie</a:t>
            </a:r>
          </a:p>
          <a:p>
            <a:pPr algn="ctr">
              <a:buNone/>
            </a:pPr>
            <a:r>
              <a:rPr lang="en-US" sz="1600" i="1" dirty="0"/>
              <a:t>Clifford Chance</a:t>
            </a:r>
            <a:endParaRPr lang="ru-RU" sz="1600" i="1" dirty="0"/>
          </a:p>
          <a:p>
            <a:pPr algn="ctr">
              <a:buNone/>
            </a:pPr>
            <a:r>
              <a:rPr lang="en-US" sz="1600" i="1" dirty="0"/>
              <a:t>DLA Piper </a:t>
            </a:r>
          </a:p>
          <a:p>
            <a:pPr algn="ctr">
              <a:buNone/>
            </a:pPr>
            <a:r>
              <a:rPr lang="en-US" sz="1600" i="1" dirty="0" err="1"/>
              <a:t>Freshfields</a:t>
            </a:r>
            <a:r>
              <a:rPr lang="en-US" sz="1600" i="1" dirty="0"/>
              <a:t> Bruckhaus</a:t>
            </a:r>
            <a:r>
              <a:rPr lang="ru-RU" sz="1600" i="1" dirty="0"/>
              <a:t> </a:t>
            </a:r>
            <a:r>
              <a:rPr lang="en-US" sz="1600" i="1" dirty="0" err="1"/>
              <a:t>Deringer</a:t>
            </a:r>
            <a:r>
              <a:rPr lang="en-US" sz="1600" i="1" dirty="0"/>
              <a:t> </a:t>
            </a:r>
          </a:p>
          <a:p>
            <a:pPr algn="ctr">
              <a:buNone/>
            </a:pPr>
            <a:r>
              <a:rPr lang="en-US" sz="1600" i="1" dirty="0" err="1"/>
              <a:t>Goltsblat</a:t>
            </a:r>
            <a:r>
              <a:rPr lang="en-US" sz="1600" i="1" dirty="0"/>
              <a:t> BLP 	</a:t>
            </a:r>
          </a:p>
          <a:p>
            <a:pPr algn="ctr">
              <a:buNone/>
            </a:pPr>
            <a:r>
              <a:rPr lang="en-US" sz="1600" i="1" dirty="0" err="1"/>
              <a:t>Linklaters</a:t>
            </a:r>
            <a:endParaRPr lang="en-US" sz="1600" i="1" dirty="0"/>
          </a:p>
          <a:p>
            <a:pPr algn="ctr">
              <a:buNone/>
            </a:pPr>
            <a:r>
              <a:rPr lang="en-US" sz="1600" i="1" dirty="0"/>
              <a:t>Orrick</a:t>
            </a:r>
          </a:p>
          <a:p>
            <a:pPr algn="ctr">
              <a:buNone/>
            </a:pPr>
            <a:r>
              <a:rPr lang="en-US" sz="1600" i="1" dirty="0"/>
              <a:t>PricewaterhouseCoopers</a:t>
            </a:r>
          </a:p>
          <a:p>
            <a:pPr algn="ctr">
              <a:buNone/>
            </a:pPr>
            <a:r>
              <a:rPr lang="en-US" sz="1600" i="1" dirty="0"/>
              <a:t>White &amp; Case</a:t>
            </a:r>
          </a:p>
          <a:p>
            <a:endParaRPr lang="ru-RU" sz="1800" dirty="0"/>
          </a:p>
          <a:p>
            <a:pPr>
              <a:buFont typeface="Wingdings" pitchFamily="2" charset="2"/>
              <a:buNone/>
            </a:pPr>
            <a:endParaRPr lang="ru-RU" sz="2400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457200" y="5410200"/>
            <a:ext cx="3581400" cy="685800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476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Финансовый</a:t>
            </a:r>
            <a:r>
              <a:rPr kumimoji="0" lang="ru-RU" sz="1600" b="1" i="1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консультант</a:t>
            </a: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en-US" sz="1600" i="1" dirty="0"/>
              <a:t>Ernst &amp; Young</a:t>
            </a:r>
          </a:p>
          <a:p>
            <a:pPr marL="469900" marR="0" lvl="0" indent="-469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2EB80F9F-2888-471D-A009-6A141E9D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104694"/>
      </p:ext>
    </p:extLst>
  </p:cSld>
  <p:clrMapOvr>
    <a:masterClrMapping/>
  </p:clrMapOvr>
  <p:transition advTm="8409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495800"/>
          </a:xfrm>
        </p:spPr>
        <p:txBody>
          <a:bodyPr/>
          <a:lstStyle/>
          <a:p>
            <a:endParaRPr lang="ru-RU" sz="1400" dirty="0"/>
          </a:p>
          <a:p>
            <a:r>
              <a:rPr lang="ru-RU" sz="1400" dirty="0"/>
              <a:t>Май 2011 – Формирование Координационного совета и Юридической экспертной группы </a:t>
            </a:r>
          </a:p>
          <a:p>
            <a:r>
              <a:rPr lang="ru-RU" sz="1400" dirty="0"/>
              <a:t>Май 2012 – Опубликован доклад «Стандартная документация в сделках синдицированного кредитования»</a:t>
            </a:r>
          </a:p>
          <a:p>
            <a:r>
              <a:rPr lang="ru-RU" sz="1400" dirty="0"/>
              <a:t>Сентябрь 2012 – Выбор компании </a:t>
            </a:r>
            <a:r>
              <a:rPr lang="en-US" sz="1400" dirty="0"/>
              <a:t>Allen &amp; </a:t>
            </a:r>
            <a:r>
              <a:rPr lang="en-US" sz="1400" dirty="0" err="1"/>
              <a:t>Overy</a:t>
            </a:r>
            <a:r>
              <a:rPr lang="ru-RU" sz="1400" dirty="0"/>
              <a:t> в качестве главного юридического консультанта</a:t>
            </a:r>
          </a:p>
          <a:p>
            <a:r>
              <a:rPr lang="ru-RU" sz="1400" dirty="0"/>
              <a:t>Декабрь 2012 – Подготовлена первая редакция  стандартного договора и начато ее обсуждение</a:t>
            </a:r>
          </a:p>
          <a:p>
            <a:r>
              <a:rPr lang="ru-RU" sz="1400" dirty="0"/>
              <a:t>Октябрь 2013 – Выбор компании </a:t>
            </a:r>
            <a:r>
              <a:rPr lang="en-US" sz="1400" dirty="0"/>
              <a:t>Ernst &amp; Young </a:t>
            </a:r>
            <a:r>
              <a:rPr lang="ru-RU" sz="1400" dirty="0"/>
              <a:t>в качестве главного финансового консультанта</a:t>
            </a:r>
          </a:p>
          <a:p>
            <a:r>
              <a:rPr lang="ru-RU" sz="1400" dirty="0"/>
              <a:t>Август 2014 – Подготовка Рекомендаций по расчету финансовых показателей и отражению в бухгалтерском учете операций, связанных с предоставление и обслуживанием синдицированных кредитов</a:t>
            </a:r>
          </a:p>
          <a:p>
            <a:r>
              <a:rPr lang="ru-RU" sz="1400" dirty="0"/>
              <a:t>Август 2014 – Подготовка предложений по изменению законодательства</a:t>
            </a:r>
          </a:p>
          <a:p>
            <a:r>
              <a:rPr lang="ru-RU" sz="1400" dirty="0"/>
              <a:t>Декабрь 2014 – Подготовлена финальная редакция стандартного договора </a:t>
            </a:r>
          </a:p>
          <a:p>
            <a:r>
              <a:rPr lang="ru-RU" sz="1400" dirty="0"/>
              <a:t>Февраль 2015 – Презентация финальной редакции Стандартного договора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25 февраля 2021 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4A2F39-5406-4A34-AE0D-50311A8C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348504"/>
      </p:ext>
    </p:extLst>
  </p:cSld>
  <p:clrMapOvr>
    <a:masterClrMapping/>
  </p:clrMapOvr>
  <p:transition advTm="9314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A63F57-D6F0-4FEC-9A28-CEE9FEDEE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Первоочередные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0B26C1-2A9B-42D8-AD31-3F755ECBA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Формирование рабочей группы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Подготовка технического задания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Приглашение юридических консультантов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Выбор </a:t>
            </a:r>
            <a:r>
              <a:rPr lang="ru-RU" dirty="0" err="1"/>
              <a:t>драфтрайтера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Подготовка первой редакции измененного договора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FC6016B-0FFC-4224-832A-AE187F638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25 февраля 2021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07F7FDD-E323-42D3-8AAA-C9466542E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AE32-4065-4C4D-9F01-37587BC5BD2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5216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2827</TotalTime>
  <Words>397</Words>
  <Application>Microsoft Office PowerPoint</Application>
  <PresentationFormat>Экран (4:3)</PresentationFormat>
  <Paragraphs>105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Arial</vt:lpstr>
      <vt:lpstr>Calibri</vt:lpstr>
      <vt:lpstr>Calibri Light</vt:lpstr>
      <vt:lpstr>DIN Pro Cond Bold</vt:lpstr>
      <vt:lpstr>DIN Pro Regular</vt:lpstr>
      <vt:lpstr>Tahoma</vt:lpstr>
      <vt:lpstr>Times New Roman</vt:lpstr>
      <vt:lpstr>Verdana</vt:lpstr>
      <vt:lpstr>Wingdings</vt:lpstr>
      <vt:lpstr>Profile</vt:lpstr>
      <vt:lpstr>Тема Office</vt:lpstr>
      <vt:lpstr>Комитет по инвестиционным банковским продуктам</vt:lpstr>
      <vt:lpstr>Презентация PowerPoint</vt:lpstr>
      <vt:lpstr>Шесть лет развития законодательства</vt:lpstr>
      <vt:lpstr>Рынок синдицированного кредитования в России</vt:lpstr>
      <vt:lpstr>Организация работы над стандартным договором</vt:lpstr>
      <vt:lpstr>Этапы проекта</vt:lpstr>
      <vt:lpstr>Первоочередные задачи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Иванов</dc:creator>
  <cp:lastModifiedBy>Олег Иванов</cp:lastModifiedBy>
  <cp:revision>410</cp:revision>
  <cp:lastPrinted>1601-01-01T00:00:00Z</cp:lastPrinted>
  <dcterms:created xsi:type="dcterms:W3CDTF">1601-01-01T00:00:00Z</dcterms:created>
  <dcterms:modified xsi:type="dcterms:W3CDTF">2021-02-25T10:40:21Z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