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7" r:id="rId1"/>
    <p:sldMasterId id="2147485242" r:id="rId2"/>
    <p:sldMasterId id="2147485265" r:id="rId3"/>
    <p:sldMasterId id="2147485268" r:id="rId4"/>
    <p:sldMasterId id="2147485273" r:id="rId5"/>
    <p:sldMasterId id="2147485303" r:id="rId6"/>
    <p:sldMasterId id="2147485297" r:id="rId7"/>
    <p:sldMasterId id="2147485288" r:id="rId8"/>
    <p:sldMasterId id="2147485281" r:id="rId9"/>
    <p:sldMasterId id="2147485311" r:id="rId10"/>
    <p:sldMasterId id="2147485206" r:id="rId11"/>
  </p:sldMasterIdLst>
  <p:notesMasterIdLst>
    <p:notesMasterId r:id="rId26"/>
  </p:notesMasterIdLst>
  <p:handoutMasterIdLst>
    <p:handoutMasterId r:id="rId27"/>
  </p:handoutMasterIdLst>
  <p:sldIdLst>
    <p:sldId id="788" r:id="rId12"/>
    <p:sldId id="824" r:id="rId13"/>
    <p:sldId id="833" r:id="rId14"/>
    <p:sldId id="804" r:id="rId15"/>
    <p:sldId id="815" r:id="rId16"/>
    <p:sldId id="825" r:id="rId17"/>
    <p:sldId id="827" r:id="rId18"/>
    <p:sldId id="826" r:id="rId19"/>
    <p:sldId id="832" r:id="rId20"/>
    <p:sldId id="808" r:id="rId21"/>
    <p:sldId id="811" r:id="rId22"/>
    <p:sldId id="807" r:id="rId23"/>
    <p:sldId id="829" r:id="rId24"/>
    <p:sldId id="830" r:id="rId25"/>
  </p:sldIdLst>
  <p:sldSz cx="9144000" cy="6858000" type="screen4x3"/>
  <p:notesSz cx="6645275" cy="9775825"/>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6E84B4"/>
    <a:srgbClr val="014C6D"/>
    <a:srgbClr val="EA7125"/>
    <a:srgbClr val="012D74"/>
    <a:srgbClr val="00CC00"/>
    <a:srgbClr val="42557F"/>
    <a:srgbClr val="FFFFFF"/>
    <a:srgbClr val="263A48"/>
    <a:srgbClr val="4147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7" autoAdjust="0"/>
    <p:restoredTop sz="83771" autoAdjust="0"/>
  </p:normalViewPr>
  <p:slideViewPr>
    <p:cSldViewPr snapToGrid="0">
      <p:cViewPr>
        <p:scale>
          <a:sx n="125" d="100"/>
          <a:sy n="125" d="100"/>
        </p:scale>
        <p:origin x="-1836" y="258"/>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3534" y="252"/>
      </p:cViewPr>
      <p:guideLst>
        <p:guide orient="horz" pos="3079"/>
        <p:guide pos="209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49015891163829E-2"/>
          <c:y val="7.2893519273735261E-2"/>
          <c:w val="0.82482937934700318"/>
          <c:h val="0.58775709088096928"/>
        </c:manualLayout>
      </c:layout>
      <c:barChart>
        <c:barDir val="col"/>
        <c:grouping val="clustered"/>
        <c:varyColors val="0"/>
        <c:ser>
          <c:idx val="3"/>
          <c:order val="3"/>
          <c:tx>
            <c:strRef>
              <c:f>Sheet1!$E$1</c:f>
              <c:strCache>
                <c:ptCount val="1"/>
                <c:pt idx="0">
                  <c:v>Свободный бюджет риска (правая шкала)</c:v>
                </c:pt>
              </c:strCache>
            </c:strRef>
          </c:tx>
          <c:spPr>
            <a:pattFill prst="dkUpDiag">
              <a:fgClr>
                <a:schemeClr val="accent1"/>
              </a:fgClr>
              <a:bgClr>
                <a:schemeClr val="bg1"/>
              </a:bgClr>
            </a:pattFill>
            <a:ln>
              <a:noFill/>
              <a:prstDash val="sysDash"/>
            </a:ln>
          </c:spPr>
          <c:invertIfNegative val="0"/>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Sheet1!$E$2:$E$25</c:f>
              <c:numCache>
                <c:formatCode>0</c:formatCode>
                <c:ptCount val="24"/>
                <c:pt idx="0">
                  <c:v>13.333333333333329</c:v>
                </c:pt>
                <c:pt idx="1">
                  <c:v>5.9398630479989123</c:v>
                </c:pt>
                <c:pt idx="2">
                  <c:v>18.13641653837162</c:v>
                </c:pt>
                <c:pt idx="3">
                  <c:v>16.396720991630303</c:v>
                </c:pt>
                <c:pt idx="4">
                  <c:v>25.455428787536121</c:v>
                </c:pt>
                <c:pt idx="5">
                  <c:v>27.33380253723567</c:v>
                </c:pt>
                <c:pt idx="6">
                  <c:v>24.994280769001861</c:v>
                </c:pt>
                <c:pt idx="7">
                  <c:v>16.124625201501914</c:v>
                </c:pt>
                <c:pt idx="8">
                  <c:v>0</c:v>
                </c:pt>
                <c:pt idx="9">
                  <c:v>0</c:v>
                </c:pt>
                <c:pt idx="10">
                  <c:v>13.149541441614417</c:v>
                </c:pt>
                <c:pt idx="11">
                  <c:v>0.952380952380949</c:v>
                </c:pt>
                <c:pt idx="12">
                  <c:v>28.263988522238165</c:v>
                </c:pt>
                <c:pt idx="13">
                  <c:v>29.262844378257626</c:v>
                </c:pt>
                <c:pt idx="14">
                  <c:v>30.170777988614802</c:v>
                </c:pt>
                <c:pt idx="15">
                  <c:v>32.662538699690387</c:v>
                </c:pt>
                <c:pt idx="16">
                  <c:v>26.661573720397257</c:v>
                </c:pt>
                <c:pt idx="17">
                  <c:v>19.467787114845919</c:v>
                </c:pt>
                <c:pt idx="18">
                  <c:v>0</c:v>
                </c:pt>
                <c:pt idx="19">
                  <c:v>2.5622518946228752</c:v>
                </c:pt>
                <c:pt idx="20">
                  <c:v>7.3083778966131945</c:v>
                </c:pt>
                <c:pt idx="21">
                  <c:v>6.021580229725032</c:v>
                </c:pt>
                <c:pt idx="22">
                  <c:v>2.5210084033613498</c:v>
                </c:pt>
                <c:pt idx="23">
                  <c:v>0.45248868778280382</c:v>
                </c:pt>
              </c:numCache>
            </c:numRef>
          </c:val>
        </c:ser>
        <c:ser>
          <c:idx val="4"/>
          <c:order val="4"/>
          <c:tx>
            <c:strRef>
              <c:f>Sheet1!$F$1</c:f>
              <c:strCache>
                <c:ptCount val="1"/>
                <c:pt idx="0">
                  <c:v>Превышение бюджета (правая шкала)</c:v>
                </c:pt>
              </c:strCache>
            </c:strRef>
          </c:tx>
          <c:spPr>
            <a:pattFill prst="dkUpDiag">
              <a:fgClr>
                <a:srgbClr val="FF0000"/>
              </a:fgClr>
              <a:bgClr>
                <a:schemeClr val="bg1"/>
              </a:bgClr>
            </a:pattFill>
          </c:spPr>
          <c:invertIfNegative val="0"/>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Sheet1!$F$2:$F$25</c:f>
              <c:numCache>
                <c:formatCode>0</c:formatCode>
                <c:ptCount val="24"/>
                <c:pt idx="0">
                  <c:v>0</c:v>
                </c:pt>
                <c:pt idx="1">
                  <c:v>0</c:v>
                </c:pt>
                <c:pt idx="2">
                  <c:v>0</c:v>
                </c:pt>
                <c:pt idx="3">
                  <c:v>0</c:v>
                </c:pt>
                <c:pt idx="4">
                  <c:v>0</c:v>
                </c:pt>
                <c:pt idx="5">
                  <c:v>0</c:v>
                </c:pt>
                <c:pt idx="6">
                  <c:v>0</c:v>
                </c:pt>
                <c:pt idx="7">
                  <c:v>0</c:v>
                </c:pt>
                <c:pt idx="8">
                  <c:v>-4.229407335775619</c:v>
                </c:pt>
                <c:pt idx="9">
                  <c:v>-2.1132805698769346</c:v>
                </c:pt>
                <c:pt idx="10">
                  <c:v>0</c:v>
                </c:pt>
                <c:pt idx="11">
                  <c:v>0</c:v>
                </c:pt>
                <c:pt idx="12">
                  <c:v>0</c:v>
                </c:pt>
                <c:pt idx="13">
                  <c:v>0</c:v>
                </c:pt>
                <c:pt idx="14">
                  <c:v>0</c:v>
                </c:pt>
                <c:pt idx="15">
                  <c:v>0</c:v>
                </c:pt>
                <c:pt idx="16">
                  <c:v>0</c:v>
                </c:pt>
                <c:pt idx="17">
                  <c:v>0</c:v>
                </c:pt>
                <c:pt idx="18">
                  <c:v>-1.6702977487291264</c:v>
                </c:pt>
                <c:pt idx="19">
                  <c:v>0</c:v>
                </c:pt>
                <c:pt idx="20">
                  <c:v>0</c:v>
                </c:pt>
                <c:pt idx="21">
                  <c:v>0</c:v>
                </c:pt>
                <c:pt idx="22">
                  <c:v>0</c:v>
                </c:pt>
                <c:pt idx="23">
                  <c:v>0</c:v>
                </c:pt>
              </c:numCache>
            </c:numRef>
          </c:val>
        </c:ser>
        <c:dLbls>
          <c:showLegendKey val="0"/>
          <c:showVal val="0"/>
          <c:showCatName val="0"/>
          <c:showSerName val="0"/>
          <c:showPercent val="0"/>
          <c:showBubbleSize val="0"/>
        </c:dLbls>
        <c:gapWidth val="150"/>
        <c:axId val="120768384"/>
        <c:axId val="120766848"/>
      </c:barChart>
      <c:lineChart>
        <c:grouping val="standard"/>
        <c:varyColors val="0"/>
        <c:ser>
          <c:idx val="0"/>
          <c:order val="0"/>
          <c:tx>
            <c:strRef>
              <c:f>Sheet1!$B$1</c:f>
              <c:strCache>
                <c:ptCount val="1"/>
                <c:pt idx="0">
                  <c:v>Запас капитала</c:v>
                </c:pt>
              </c:strCache>
            </c:strRef>
          </c:tx>
          <c:marker>
            <c:symbol val="none"/>
          </c:marke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0</c:formatCode>
                <c:ptCount val="24"/>
                <c:pt idx="0">
                  <c:v>100</c:v>
                </c:pt>
                <c:pt idx="1">
                  <c:v>96.392233314452753</c:v>
                </c:pt>
                <c:pt idx="2">
                  <c:v>97.723550102712153</c:v>
                </c:pt>
                <c:pt idx="3">
                  <c:v>92.500359137338791</c:v>
                </c:pt>
                <c:pt idx="4">
                  <c:v>98.375149444916232</c:v>
                </c:pt>
                <c:pt idx="5">
                  <c:v>108.25757974603955</c:v>
                </c:pt>
                <c:pt idx="6">
                  <c:v>113.76910215410217</c:v>
                </c:pt>
                <c:pt idx="7">
                  <c:v>119.22450449877529</c:v>
                </c:pt>
                <c:pt idx="8">
                  <c:v>127.92295067341146</c:v>
                </c:pt>
                <c:pt idx="9">
                  <c:v>137.10263661953047</c:v>
                </c:pt>
                <c:pt idx="10">
                  <c:v>145.8445571493609</c:v>
                </c:pt>
                <c:pt idx="11">
                  <c:v>140</c:v>
                </c:pt>
                <c:pt idx="12">
                  <c:v>164</c:v>
                </c:pt>
                <c:pt idx="13">
                  <c:v>158</c:v>
                </c:pt>
                <c:pt idx="14">
                  <c:v>155</c:v>
                </c:pt>
                <c:pt idx="15">
                  <c:v>152</c:v>
                </c:pt>
                <c:pt idx="16">
                  <c:v>154</c:v>
                </c:pt>
                <c:pt idx="17">
                  <c:v>168</c:v>
                </c:pt>
                <c:pt idx="18">
                  <c:v>162</c:v>
                </c:pt>
                <c:pt idx="19">
                  <c:v>163</c:v>
                </c:pt>
                <c:pt idx="20">
                  <c:v>165</c:v>
                </c:pt>
                <c:pt idx="21">
                  <c:v>169</c:v>
                </c:pt>
                <c:pt idx="22">
                  <c:v>175</c:v>
                </c:pt>
                <c:pt idx="23">
                  <c:v>195</c:v>
                </c:pt>
              </c:numCache>
            </c:numRef>
          </c:val>
          <c:smooth val="0"/>
        </c:ser>
        <c:ser>
          <c:idx val="1"/>
          <c:order val="1"/>
          <c:tx>
            <c:strRef>
              <c:f>Sheet1!$C$1</c:f>
              <c:strCache>
                <c:ptCount val="1"/>
                <c:pt idx="0">
                  <c:v>Риск-капитал</c:v>
                </c:pt>
              </c:strCache>
            </c:strRef>
          </c:tx>
          <c:spPr>
            <a:ln>
              <a:solidFill>
                <a:srgbClr val="C00000"/>
              </a:solidFill>
              <a:prstDash val="solid"/>
            </a:ln>
          </c:spPr>
          <c:marker>
            <c:symbol val="none"/>
          </c:marke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Sheet1!$C$2:$C$25</c:f>
              <c:numCache>
                <c:formatCode>0</c:formatCode>
                <c:ptCount val="24"/>
                <c:pt idx="0">
                  <c:v>75</c:v>
                </c:pt>
                <c:pt idx="1">
                  <c:v>72.294174985839561</c:v>
                </c:pt>
                <c:pt idx="2">
                  <c:v>73.292662577034122</c:v>
                </c:pt>
                <c:pt idx="3">
                  <c:v>69.375269353004086</c:v>
                </c:pt>
                <c:pt idx="4">
                  <c:v>73.781362083687171</c:v>
                </c:pt>
                <c:pt idx="5">
                  <c:v>81.193184809529669</c:v>
                </c:pt>
                <c:pt idx="6">
                  <c:v>85.326826615576636</c:v>
                </c:pt>
                <c:pt idx="7">
                  <c:v>89.41837837408147</c:v>
                </c:pt>
                <c:pt idx="8">
                  <c:v>95.942213005058591</c:v>
                </c:pt>
                <c:pt idx="9">
                  <c:v>102.82697746464785</c:v>
                </c:pt>
                <c:pt idx="10">
                  <c:v>109.38341786202068</c:v>
                </c:pt>
                <c:pt idx="11">
                  <c:v>105</c:v>
                </c:pt>
                <c:pt idx="12">
                  <c:v>139.4</c:v>
                </c:pt>
                <c:pt idx="13">
                  <c:v>134.29999999999998</c:v>
                </c:pt>
                <c:pt idx="14">
                  <c:v>131.75</c:v>
                </c:pt>
                <c:pt idx="15">
                  <c:v>129.19999999999999</c:v>
                </c:pt>
                <c:pt idx="16">
                  <c:v>130.9</c:v>
                </c:pt>
                <c:pt idx="17">
                  <c:v>142.79999999999998</c:v>
                </c:pt>
                <c:pt idx="18">
                  <c:v>137.69999999999999</c:v>
                </c:pt>
                <c:pt idx="19">
                  <c:v>138.54999999999998</c:v>
                </c:pt>
                <c:pt idx="20">
                  <c:v>140.25</c:v>
                </c:pt>
                <c:pt idx="21">
                  <c:v>143.65</c:v>
                </c:pt>
                <c:pt idx="22">
                  <c:v>148.75</c:v>
                </c:pt>
                <c:pt idx="23">
                  <c:v>165.75</c:v>
                </c:pt>
              </c:numCache>
            </c:numRef>
          </c:val>
          <c:smooth val="0"/>
        </c:ser>
        <c:ser>
          <c:idx val="2"/>
          <c:order val="2"/>
          <c:tx>
            <c:strRef>
              <c:f>Sheet1!$D$1</c:f>
              <c:strCache>
                <c:ptCount val="1"/>
                <c:pt idx="0">
                  <c:v>Фактический капитал</c:v>
                </c:pt>
              </c:strCache>
            </c:strRef>
          </c:tx>
          <c:spPr>
            <a:ln>
              <a:solidFill>
                <a:srgbClr val="EA7125"/>
              </a:solidFill>
              <a:prstDash val="solid"/>
            </a:ln>
          </c:spPr>
          <c:marker>
            <c:symbol val="none"/>
          </c:marke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Sheet1!$D$2:$D$25</c:f>
              <c:numCache>
                <c:formatCode>0</c:formatCode>
                <c:ptCount val="24"/>
                <c:pt idx="0">
                  <c:v>65</c:v>
                </c:pt>
                <c:pt idx="1">
                  <c:v>68</c:v>
                </c:pt>
                <c:pt idx="2">
                  <c:v>60</c:v>
                </c:pt>
                <c:pt idx="3">
                  <c:v>58</c:v>
                </c:pt>
                <c:pt idx="4">
                  <c:v>55</c:v>
                </c:pt>
                <c:pt idx="5">
                  <c:v>59</c:v>
                </c:pt>
                <c:pt idx="6">
                  <c:v>64</c:v>
                </c:pt>
                <c:pt idx="7">
                  <c:v>75</c:v>
                </c:pt>
                <c:pt idx="8">
                  <c:v>100</c:v>
                </c:pt>
                <c:pt idx="9">
                  <c:v>105</c:v>
                </c:pt>
                <c:pt idx="10">
                  <c:v>95</c:v>
                </c:pt>
                <c:pt idx="11">
                  <c:v>104</c:v>
                </c:pt>
                <c:pt idx="12">
                  <c:v>100</c:v>
                </c:pt>
                <c:pt idx="13">
                  <c:v>95</c:v>
                </c:pt>
                <c:pt idx="14">
                  <c:v>92</c:v>
                </c:pt>
                <c:pt idx="15">
                  <c:v>87</c:v>
                </c:pt>
                <c:pt idx="16">
                  <c:v>96</c:v>
                </c:pt>
                <c:pt idx="17">
                  <c:v>115</c:v>
                </c:pt>
                <c:pt idx="18">
                  <c:v>140</c:v>
                </c:pt>
                <c:pt idx="19">
                  <c:v>135</c:v>
                </c:pt>
                <c:pt idx="20">
                  <c:v>130</c:v>
                </c:pt>
                <c:pt idx="21">
                  <c:v>135</c:v>
                </c:pt>
                <c:pt idx="22">
                  <c:v>145</c:v>
                </c:pt>
                <c:pt idx="23">
                  <c:v>165</c:v>
                </c:pt>
              </c:numCache>
            </c:numRef>
          </c:val>
          <c:smooth val="0"/>
        </c:ser>
        <c:dLbls>
          <c:showLegendKey val="0"/>
          <c:showVal val="0"/>
          <c:showCatName val="0"/>
          <c:showSerName val="0"/>
          <c:showPercent val="0"/>
          <c:showBubbleSize val="0"/>
        </c:dLbls>
        <c:marker val="1"/>
        <c:smooth val="0"/>
        <c:axId val="120755328"/>
        <c:axId val="120756864"/>
      </c:lineChart>
      <c:catAx>
        <c:axId val="120755328"/>
        <c:scaling>
          <c:orientation val="minMax"/>
        </c:scaling>
        <c:delete val="0"/>
        <c:axPos val="b"/>
        <c:numFmt formatCode="General" sourceLinked="1"/>
        <c:majorTickMark val="out"/>
        <c:minorTickMark val="none"/>
        <c:tickLblPos val="nextTo"/>
        <c:crossAx val="120756864"/>
        <c:crosses val="autoZero"/>
        <c:auto val="1"/>
        <c:lblAlgn val="ctr"/>
        <c:lblOffset val="100"/>
        <c:tickLblSkip val="2"/>
        <c:tickMarkSkip val="1"/>
        <c:noMultiLvlLbl val="0"/>
      </c:catAx>
      <c:valAx>
        <c:axId val="120756864"/>
        <c:scaling>
          <c:orientation val="minMax"/>
          <c:max val="200"/>
          <c:min val="0"/>
        </c:scaling>
        <c:delete val="0"/>
        <c:axPos val="l"/>
        <c:majorGridlines/>
        <c:numFmt formatCode="0" sourceLinked="1"/>
        <c:majorTickMark val="out"/>
        <c:minorTickMark val="none"/>
        <c:tickLblPos val="nextTo"/>
        <c:spPr>
          <a:ln>
            <a:noFill/>
          </a:ln>
        </c:spPr>
        <c:crossAx val="120755328"/>
        <c:crosses val="autoZero"/>
        <c:crossBetween val="between"/>
        <c:majorUnit val="20"/>
      </c:valAx>
      <c:valAx>
        <c:axId val="120766848"/>
        <c:scaling>
          <c:orientation val="minMax"/>
          <c:max val="90"/>
          <c:min val="-10"/>
        </c:scaling>
        <c:delete val="0"/>
        <c:axPos val="r"/>
        <c:numFmt formatCode="0" sourceLinked="1"/>
        <c:majorTickMark val="out"/>
        <c:minorTickMark val="none"/>
        <c:tickLblPos val="nextTo"/>
        <c:spPr>
          <a:ln>
            <a:noFill/>
          </a:ln>
        </c:spPr>
        <c:crossAx val="120768384"/>
        <c:crosses val="max"/>
        <c:crossBetween val="between"/>
      </c:valAx>
      <c:catAx>
        <c:axId val="120768384"/>
        <c:scaling>
          <c:orientation val="minMax"/>
        </c:scaling>
        <c:delete val="1"/>
        <c:axPos val="b"/>
        <c:numFmt formatCode="General" sourceLinked="1"/>
        <c:majorTickMark val="out"/>
        <c:minorTickMark val="none"/>
        <c:tickLblPos val="nextTo"/>
        <c:crossAx val="120766848"/>
        <c:crosses val="autoZero"/>
        <c:auto val="1"/>
        <c:lblAlgn val="ctr"/>
        <c:lblOffset val="100"/>
        <c:noMultiLvlLbl val="0"/>
      </c:catAx>
    </c:plotArea>
    <c:legend>
      <c:legendPos val="b"/>
      <c:layout>
        <c:manualLayout>
          <c:xMode val="edge"/>
          <c:yMode val="edge"/>
          <c:x val="7.6752352161433834E-2"/>
          <c:y val="0.73318238896418531"/>
          <c:w val="0.87514363080053426"/>
          <c:h val="0.24379859474073723"/>
        </c:manualLayout>
      </c:layout>
      <c:overlay val="0"/>
    </c:legend>
    <c:plotVisOnly val="1"/>
    <c:dispBlanksAs val="gap"/>
    <c:showDLblsOverMax val="0"/>
  </c:chart>
  <c:txPr>
    <a:bodyPr/>
    <a:lstStyle/>
    <a:p>
      <a:pPr>
        <a:defRPr sz="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34931933015699"/>
          <c:y val="0.12511353012099499"/>
          <c:w val="0.61291118922374765"/>
          <c:h val="0.77321687001984907"/>
        </c:manualLayout>
      </c:layout>
      <c:doughnutChart>
        <c:varyColors val="1"/>
        <c:ser>
          <c:idx val="0"/>
          <c:order val="0"/>
          <c:tx>
            <c:strRef>
              <c:f>Sheet1!$B$1</c:f>
              <c:strCache>
                <c:ptCount val="1"/>
                <c:pt idx="0">
                  <c:v>Столбец2</c:v>
                </c:pt>
              </c:strCache>
            </c:strRef>
          </c:tx>
          <c:cat>
            <c:strRef>
              <c:f>Sheet1!$A$2:$A$8</c:f>
              <c:strCache>
                <c:ptCount val="7"/>
                <c:pt idx="0">
                  <c:v>Стратегия по рискам</c:v>
                </c:pt>
                <c:pt idx="1">
                  <c:v>Заявление о риск-аппетите</c:v>
                </c:pt>
                <c:pt idx="2">
                  <c:v>Профиль риска</c:v>
                </c:pt>
                <c:pt idx="3">
                  <c:v>ВПОДК / ICAAP</c:v>
                </c:pt>
                <c:pt idx="4">
                  <c:v>Политика по рискам / Кредитная политика</c:v>
                </c:pt>
                <c:pt idx="5">
                  <c:v>Квартальная отчетность</c:v>
                </c:pt>
                <c:pt idx="6">
                  <c:v>Комитет по рискам</c:v>
                </c:pt>
              </c:strCache>
            </c:strRef>
          </c:cat>
          <c:val>
            <c:numRef>
              <c:f>Sheet1!$B$2:$B$8</c:f>
              <c:numCache>
                <c:formatCode>General</c:formatCode>
                <c:ptCount val="7"/>
              </c:numCache>
            </c:numRef>
          </c:val>
        </c:ser>
        <c:ser>
          <c:idx val="1"/>
          <c:order val="1"/>
          <c:tx>
            <c:strRef>
              <c:f>Sheet1!$C$1</c:f>
              <c:strCache>
                <c:ptCount val="1"/>
                <c:pt idx="0">
                  <c:v>Столбец1</c:v>
                </c:pt>
              </c:strCache>
            </c:strRef>
          </c:tx>
          <c:dLbls>
            <c:dLbl>
              <c:idx val="0"/>
              <c:layout>
                <c:manualLayout>
                  <c:x val="0.13116642139612258"/>
                  <c:y val="-9.6862087835609026E-2"/>
                </c:manualLayout>
              </c:layout>
              <c:showLegendKey val="0"/>
              <c:showVal val="0"/>
              <c:showCatName val="1"/>
              <c:showSerName val="0"/>
              <c:showPercent val="0"/>
              <c:showBubbleSize val="0"/>
            </c:dLbl>
            <c:dLbl>
              <c:idx val="1"/>
              <c:layout>
                <c:manualLayout>
                  <c:x val="0.11517051634781496"/>
                  <c:y val="-4.0359203264837093E-2"/>
                </c:manualLayout>
              </c:layout>
              <c:showLegendKey val="0"/>
              <c:showVal val="0"/>
              <c:showCatName val="1"/>
              <c:showSerName val="0"/>
              <c:showPercent val="0"/>
              <c:showBubbleSize val="0"/>
            </c:dLbl>
            <c:dLbl>
              <c:idx val="2"/>
              <c:layout>
                <c:manualLayout>
                  <c:x val="0.14396314543476871"/>
                  <c:y val="6.8610645550223059E-2"/>
                </c:manualLayout>
              </c:layout>
              <c:showLegendKey val="0"/>
              <c:showVal val="0"/>
              <c:showCatName val="1"/>
              <c:showSerName val="0"/>
              <c:showPercent val="0"/>
              <c:showBubbleSize val="0"/>
            </c:dLbl>
            <c:dLbl>
              <c:idx val="3"/>
              <c:layout>
                <c:manualLayout>
                  <c:x val="0"/>
                  <c:y val="0.10089800816209273"/>
                </c:manualLayout>
              </c:layout>
              <c:showLegendKey val="0"/>
              <c:showVal val="0"/>
              <c:showCatName val="1"/>
              <c:showSerName val="0"/>
              <c:showPercent val="0"/>
              <c:showBubbleSize val="0"/>
            </c:dLbl>
            <c:dLbl>
              <c:idx val="4"/>
              <c:layout>
                <c:manualLayout>
                  <c:x val="-0.13756478341544565"/>
                  <c:y val="8.4754326856157899E-2"/>
                </c:manualLayout>
              </c:layout>
              <c:showLegendKey val="0"/>
              <c:showVal val="0"/>
              <c:showCatName val="1"/>
              <c:showSerName val="0"/>
              <c:showPercent val="0"/>
              <c:showBubbleSize val="0"/>
            </c:dLbl>
            <c:dLbl>
              <c:idx val="5"/>
              <c:layout>
                <c:manualLayout>
                  <c:x val="-0.14076396442510716"/>
                  <c:y val="-2.4215521958902256E-2"/>
                </c:manualLayout>
              </c:layout>
              <c:showLegendKey val="0"/>
              <c:showVal val="0"/>
              <c:showCatName val="1"/>
              <c:showSerName val="0"/>
              <c:showPercent val="0"/>
              <c:showBubbleSize val="0"/>
            </c:dLbl>
            <c:dLbl>
              <c:idx val="6"/>
              <c:layout>
                <c:manualLayout>
                  <c:x val="-0.11197133533815343"/>
                  <c:y val="-8.4754326856157899E-2"/>
                </c:manualLayout>
              </c:layout>
              <c:showLegendKey val="0"/>
              <c:showVal val="0"/>
              <c:showCatName val="1"/>
              <c:showSerName val="0"/>
              <c:showPercent val="0"/>
              <c:showBubbleSize val="0"/>
            </c:dLbl>
            <c:txPr>
              <a:bodyPr/>
              <a:lstStyle/>
              <a:p>
                <a:pPr>
                  <a:defRPr sz="900" b="1"/>
                </a:pPr>
                <a:endParaRPr lang="ru-RU"/>
              </a:p>
            </c:txPr>
            <c:showLegendKey val="0"/>
            <c:showVal val="0"/>
            <c:showCatName val="1"/>
            <c:showSerName val="0"/>
            <c:showPercent val="0"/>
            <c:showBubbleSize val="0"/>
            <c:showLeaderLines val="1"/>
          </c:dLbls>
          <c:cat>
            <c:strRef>
              <c:f>Sheet1!$A$2:$A$8</c:f>
              <c:strCache>
                <c:ptCount val="7"/>
                <c:pt idx="0">
                  <c:v>Стратегия по рискам</c:v>
                </c:pt>
                <c:pt idx="1">
                  <c:v>Заявление о риск-аппетите</c:v>
                </c:pt>
                <c:pt idx="2">
                  <c:v>Профиль риска</c:v>
                </c:pt>
                <c:pt idx="3">
                  <c:v>ВПОДК / ICAAP</c:v>
                </c:pt>
                <c:pt idx="4">
                  <c:v>Политика по рискам / Кредитная политика</c:v>
                </c:pt>
                <c:pt idx="5">
                  <c:v>Квартальная отчетность</c:v>
                </c:pt>
                <c:pt idx="6">
                  <c:v>Комитет по рискам</c:v>
                </c:pt>
              </c:strCache>
            </c:strRef>
          </c:cat>
          <c:val>
            <c:numRef>
              <c:f>Sheet1!$C$2:$C$8</c:f>
              <c:numCache>
                <c:formatCode>General</c:formatCode>
                <c:ptCount val="7"/>
                <c:pt idx="0">
                  <c:v>0.14285714285714285</c:v>
                </c:pt>
                <c:pt idx="1">
                  <c:v>0.14285714285714285</c:v>
                </c:pt>
                <c:pt idx="2">
                  <c:v>0.14285714285714285</c:v>
                </c:pt>
                <c:pt idx="3">
                  <c:v>0.14285714285714285</c:v>
                </c:pt>
                <c:pt idx="4">
                  <c:v>0.14285714285714285</c:v>
                </c:pt>
                <c:pt idx="5">
                  <c:v>0.14285714285714285</c:v>
                </c:pt>
                <c:pt idx="6">
                  <c:v>0.14285714285714285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600">
          <a:solidFill>
            <a:srgbClr val="404040"/>
          </a:solidFill>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49372860650484"/>
          <c:y val="0.12511353012099499"/>
          <c:w val="0.60676681543839284"/>
          <c:h val="0.76510624564948304"/>
        </c:manualLayout>
      </c:layout>
      <c:doughnutChart>
        <c:varyColors val="1"/>
        <c:ser>
          <c:idx val="0"/>
          <c:order val="0"/>
          <c:tx>
            <c:strRef>
              <c:f>Sheet1!$B$1</c:f>
              <c:strCache>
                <c:ptCount val="1"/>
                <c:pt idx="0">
                  <c:v>Столбец2</c:v>
                </c:pt>
              </c:strCache>
            </c:strRef>
          </c:tx>
          <c:cat>
            <c:strRef>
              <c:f>Sheet1!$A$2:$A$8</c:f>
              <c:strCache>
                <c:ptCount val="7"/>
                <c:pt idx="0">
                  <c:v>Эффективная организационная структура</c:v>
                </c:pt>
                <c:pt idx="1">
                  <c:v>Внутренние процедуры управления рисками</c:v>
                </c:pt>
                <c:pt idx="2">
                  <c:v>Внутренние методы оценки рисков</c:v>
                </c:pt>
                <c:pt idx="3">
                  <c:v>Стресс-тестирование</c:v>
                </c:pt>
                <c:pt idx="4">
                  <c:v>Бюджеты рисков и система контроля лимитов</c:v>
                </c:pt>
                <c:pt idx="5">
                  <c:v>Планы действий</c:v>
                </c:pt>
                <c:pt idx="6">
                  <c:v>Ежемесячная отчетность</c:v>
                </c:pt>
              </c:strCache>
            </c:strRef>
          </c:cat>
          <c:val>
            <c:numRef>
              <c:f>Sheet1!$B$2:$B$8</c:f>
              <c:numCache>
                <c:formatCode>General</c:formatCode>
                <c:ptCount val="7"/>
              </c:numCache>
            </c:numRef>
          </c:val>
        </c:ser>
        <c:ser>
          <c:idx val="1"/>
          <c:order val="1"/>
          <c:tx>
            <c:strRef>
              <c:f>Sheet1!$C$1</c:f>
              <c:strCache>
                <c:ptCount val="1"/>
                <c:pt idx="0">
                  <c:v>Столбец1</c:v>
                </c:pt>
              </c:strCache>
            </c:strRef>
          </c:tx>
          <c:dLbls>
            <c:dLbl>
              <c:idx val="0"/>
              <c:layout>
                <c:manualLayout>
                  <c:x val="9.7372183315795197E-2"/>
                  <c:y val="-0.1201053824093003"/>
                </c:manualLayout>
              </c:layout>
              <c:showLegendKey val="0"/>
              <c:showVal val="0"/>
              <c:showCatName val="1"/>
              <c:showSerName val="0"/>
              <c:showPercent val="0"/>
              <c:showBubbleSize val="0"/>
            </c:dLbl>
            <c:dLbl>
              <c:idx val="1"/>
              <c:layout>
                <c:manualLayout>
                  <c:x val="0.13974817663921041"/>
                  <c:y val="-7.1350308966777756E-2"/>
                </c:manualLayout>
              </c:layout>
              <c:showLegendKey val="0"/>
              <c:showVal val="0"/>
              <c:showCatName val="1"/>
              <c:showSerName val="0"/>
              <c:showPercent val="0"/>
              <c:showBubbleSize val="0"/>
            </c:dLbl>
            <c:dLbl>
              <c:idx val="2"/>
              <c:layout>
                <c:manualLayout>
                  <c:x val="0.15317972350230416"/>
                  <c:y val="-2.4363200223527316E-2"/>
                </c:manualLayout>
              </c:layout>
              <c:showLegendKey val="0"/>
              <c:showVal val="0"/>
              <c:showCatName val="1"/>
              <c:showSerName val="0"/>
              <c:showPercent val="0"/>
              <c:showBubbleSize val="0"/>
            </c:dLbl>
            <c:dLbl>
              <c:idx val="3"/>
              <c:layout>
                <c:manualLayout>
                  <c:x val="0.16897081413210435"/>
                  <c:y val="8.1528612294126362E-2"/>
                </c:manualLayout>
              </c:layout>
              <c:showLegendKey val="0"/>
              <c:showVal val="0"/>
              <c:showCatName val="1"/>
              <c:showSerName val="0"/>
              <c:showPercent val="0"/>
              <c:showBubbleSize val="0"/>
            </c:dLbl>
            <c:dLbl>
              <c:idx val="4"/>
              <c:layout>
                <c:manualLayout>
                  <c:x val="-0.12527595340904965"/>
                  <c:y val="0.11574556193885575"/>
                </c:manualLayout>
              </c:layout>
              <c:showLegendKey val="0"/>
              <c:showVal val="0"/>
              <c:showCatName val="1"/>
              <c:showSerName val="0"/>
              <c:showPercent val="0"/>
              <c:showBubbleSize val="0"/>
            </c:dLbl>
            <c:dLbl>
              <c:idx val="5"/>
              <c:layout>
                <c:manualLayout>
                  <c:x val="-0.13769198205063077"/>
                  <c:y val="9.2001576404686994E-2"/>
                </c:manualLayout>
              </c:layout>
              <c:showLegendKey val="0"/>
              <c:showVal val="0"/>
              <c:showCatName val="1"/>
              <c:showSerName val="0"/>
              <c:showPercent val="0"/>
              <c:showBubbleSize val="0"/>
            </c:dLbl>
            <c:dLbl>
              <c:idx val="6"/>
              <c:layout>
                <c:manualLayout>
                  <c:x val="-0.16112655272929594"/>
                  <c:y val="-8.475432428425797E-2"/>
                </c:manualLayout>
              </c:layout>
              <c:showLegendKey val="0"/>
              <c:showVal val="0"/>
              <c:showCatName val="1"/>
              <c:showSerName val="0"/>
              <c:showPercent val="0"/>
              <c:showBubbleSize val="0"/>
            </c:dLbl>
            <c:dLbl>
              <c:idx val="7"/>
              <c:layout>
                <c:manualLayout>
                  <c:x val="-1.5360983102918587E-2"/>
                  <c:y val="0.11621714120474166"/>
                </c:manualLayout>
              </c:layout>
              <c:showLegendKey val="0"/>
              <c:showVal val="0"/>
              <c:showCatName val="1"/>
              <c:showSerName val="0"/>
              <c:showPercent val="0"/>
              <c:showBubbleSize val="0"/>
            </c:dLbl>
            <c:dLbl>
              <c:idx val="8"/>
              <c:layout>
                <c:manualLayout>
                  <c:x val="-0.13517665130568357"/>
                  <c:y val="8.1351998843319159E-2"/>
                </c:manualLayout>
              </c:layout>
              <c:showLegendKey val="0"/>
              <c:showVal val="0"/>
              <c:showCatName val="1"/>
              <c:showSerName val="0"/>
              <c:showPercent val="0"/>
              <c:showBubbleSize val="0"/>
            </c:dLbl>
            <c:dLbl>
              <c:idx val="9"/>
              <c:layout>
                <c:manualLayout>
                  <c:x val="-0.14132104454685102"/>
                  <c:y val="6.1982475309195553E-2"/>
                </c:manualLayout>
              </c:layout>
              <c:showLegendKey val="0"/>
              <c:showVal val="0"/>
              <c:showCatName val="1"/>
              <c:showSerName val="0"/>
              <c:showPercent val="0"/>
              <c:showBubbleSize val="0"/>
            </c:dLbl>
            <c:dLbl>
              <c:idx val="10"/>
              <c:layout>
                <c:manualLayout>
                  <c:x val="-0.12903225806451613"/>
                  <c:y val="3.4865142361422498E-2"/>
                </c:manualLayout>
              </c:layout>
              <c:tx>
                <c:rich>
                  <a:bodyPr/>
                  <a:lstStyle/>
                  <a:p>
                    <a:r>
                      <a:rPr lang="en-US" dirty="0" smtClean="0"/>
                      <a:t>EWS</a:t>
                    </a:r>
                    <a:endParaRPr lang="en-US" dirty="0"/>
                  </a:p>
                </c:rich>
              </c:tx>
              <c:showLegendKey val="0"/>
              <c:showVal val="0"/>
              <c:showCatName val="1"/>
              <c:showSerName val="0"/>
              <c:showPercent val="0"/>
              <c:showBubbleSize val="0"/>
            </c:dLbl>
            <c:dLbl>
              <c:idx val="11"/>
              <c:layout>
                <c:manualLayout>
                  <c:x val="-0.11981566820276497"/>
                  <c:y val="0"/>
                </c:manualLayout>
              </c:layout>
              <c:tx>
                <c:rich>
                  <a:bodyPr/>
                  <a:lstStyle/>
                  <a:p>
                    <a:r>
                      <a:rPr lang="en-US" dirty="0" smtClean="0"/>
                      <a:t>CFP / BCP / DRP</a:t>
                    </a:r>
                    <a:endParaRPr lang="en-US" dirty="0"/>
                  </a:p>
                </c:rich>
              </c:tx>
              <c:showLegendKey val="0"/>
              <c:showVal val="0"/>
              <c:showCatName val="1"/>
              <c:showSerName val="0"/>
              <c:showPercent val="0"/>
              <c:showBubbleSize val="0"/>
            </c:dLbl>
            <c:dLbl>
              <c:idx val="12"/>
              <c:layout>
                <c:manualLayout>
                  <c:x val="-0.12288786482334871"/>
                  <c:y val="-4.6486856481896661E-2"/>
                </c:manualLayout>
              </c:layout>
              <c:showLegendKey val="0"/>
              <c:showVal val="0"/>
              <c:showCatName val="1"/>
              <c:showSerName val="0"/>
              <c:showPercent val="0"/>
              <c:showBubbleSize val="0"/>
            </c:dLbl>
            <c:dLbl>
              <c:idx val="13"/>
              <c:layout>
                <c:manualLayout>
                  <c:x val="-0.11059907834101383"/>
                  <c:y val="-0.10072152237744275"/>
                </c:manualLayout>
              </c:layout>
              <c:showLegendKey val="0"/>
              <c:showVal val="0"/>
              <c:showCatName val="1"/>
              <c:showSerName val="0"/>
              <c:showPercent val="0"/>
              <c:showBubbleSize val="0"/>
            </c:dLbl>
            <c:dLbl>
              <c:idx val="14"/>
              <c:layout>
                <c:manualLayout>
                  <c:x val="-1.8433179723502304E-2"/>
                  <c:y val="-0.12009104591156639"/>
                </c:manualLayout>
              </c:layout>
              <c:showLegendKey val="0"/>
              <c:showVal val="0"/>
              <c:showCatName val="1"/>
              <c:showSerName val="0"/>
              <c:showPercent val="0"/>
              <c:showBubbleSize val="0"/>
            </c:dLbl>
            <c:txPr>
              <a:bodyPr/>
              <a:lstStyle/>
              <a:p>
                <a:pPr>
                  <a:defRPr sz="900" b="1"/>
                </a:pPr>
                <a:endParaRPr lang="ru-RU"/>
              </a:p>
            </c:txPr>
            <c:showLegendKey val="0"/>
            <c:showVal val="0"/>
            <c:showCatName val="1"/>
            <c:showSerName val="0"/>
            <c:showPercent val="0"/>
            <c:showBubbleSize val="0"/>
            <c:showLeaderLines val="1"/>
          </c:dLbls>
          <c:cat>
            <c:strRef>
              <c:f>Sheet1!$A$2:$A$8</c:f>
              <c:strCache>
                <c:ptCount val="7"/>
                <c:pt idx="0">
                  <c:v>Эффективная организационная структура</c:v>
                </c:pt>
                <c:pt idx="1">
                  <c:v>Внутренние процедуры управления рисками</c:v>
                </c:pt>
                <c:pt idx="2">
                  <c:v>Внутренние методы оценки рисков</c:v>
                </c:pt>
                <c:pt idx="3">
                  <c:v>Стресс-тестирование</c:v>
                </c:pt>
                <c:pt idx="4">
                  <c:v>Бюджеты рисков и система контроля лимитов</c:v>
                </c:pt>
                <c:pt idx="5">
                  <c:v>Планы действий</c:v>
                </c:pt>
                <c:pt idx="6">
                  <c:v>Ежемесячная отчетность</c:v>
                </c:pt>
              </c:strCache>
            </c:strRef>
          </c:cat>
          <c:val>
            <c:numRef>
              <c:f>Sheet1!$C$2:$C$8</c:f>
              <c:numCache>
                <c:formatCode>General</c:formatCode>
                <c:ptCount val="7"/>
                <c:pt idx="0">
                  <c:v>0.14285714285714285</c:v>
                </c:pt>
                <c:pt idx="1">
                  <c:v>0.14285714285714285</c:v>
                </c:pt>
                <c:pt idx="2">
                  <c:v>0.14285714285714285</c:v>
                </c:pt>
                <c:pt idx="3">
                  <c:v>0.14285714285714285</c:v>
                </c:pt>
                <c:pt idx="4">
                  <c:v>0.14285714285714285</c:v>
                </c:pt>
                <c:pt idx="5">
                  <c:v>0.14285714285714285</c:v>
                </c:pt>
                <c:pt idx="6">
                  <c:v>0.14285714285714285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600">
          <a:solidFill>
            <a:srgbClr val="404040"/>
          </a:solidFill>
        </a:defRPr>
      </a:pPr>
      <a:endParaRPr lang="ru-RU"/>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3" y="0"/>
            <a:ext cx="2880221" cy="487456"/>
          </a:xfrm>
          <a:prstGeom prst="rect">
            <a:avLst/>
          </a:prstGeom>
          <a:noFill/>
          <a:ln w="9525">
            <a:noFill/>
            <a:miter lim="800000"/>
            <a:headEnd/>
            <a:tailEnd/>
          </a:ln>
        </p:spPr>
        <p:txBody>
          <a:bodyPr vert="horz" wrap="square" lIns="90385" tIns="45194" rIns="90385" bIns="45194" numCol="1" anchor="t" anchorCtr="0" compatLnSpc="1">
            <a:prstTxWarp prst="textNoShape">
              <a:avLst/>
            </a:prstTxWarp>
          </a:bodyPr>
          <a:lstStyle>
            <a:lvl1pPr defTabSz="902724">
              <a:defRPr sz="1200" b="0" dirty="0">
                <a:latin typeface="Times New Roman" pitchFamily="18" charset="0"/>
                <a:ea typeface="+mn-ea"/>
                <a:cs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765057" y="0"/>
            <a:ext cx="2880221" cy="487456"/>
          </a:xfrm>
          <a:prstGeom prst="rect">
            <a:avLst/>
          </a:prstGeom>
          <a:noFill/>
          <a:ln w="9525">
            <a:noFill/>
            <a:miter lim="800000"/>
            <a:headEnd/>
            <a:tailEnd/>
          </a:ln>
        </p:spPr>
        <p:txBody>
          <a:bodyPr vert="horz" wrap="square" lIns="90385" tIns="45194" rIns="90385" bIns="45194" numCol="1" anchor="t" anchorCtr="0" compatLnSpc="1">
            <a:prstTxWarp prst="textNoShape">
              <a:avLst/>
            </a:prstTxWarp>
          </a:bodyPr>
          <a:lstStyle>
            <a:lvl1pPr algn="r" defTabSz="902724">
              <a:defRPr sz="1200" b="0" dirty="0">
                <a:latin typeface="Times New Roman" pitchFamily="18" charset="0"/>
                <a:ea typeface="+mn-ea"/>
                <a:cs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3" y="9288371"/>
            <a:ext cx="2880221" cy="487456"/>
          </a:xfrm>
          <a:prstGeom prst="rect">
            <a:avLst/>
          </a:prstGeom>
          <a:noFill/>
          <a:ln w="9525">
            <a:noFill/>
            <a:miter lim="800000"/>
            <a:headEnd/>
            <a:tailEnd/>
          </a:ln>
        </p:spPr>
        <p:txBody>
          <a:bodyPr vert="horz" wrap="square" lIns="90385" tIns="45194" rIns="90385" bIns="45194" numCol="1" anchor="b" anchorCtr="0" compatLnSpc="1">
            <a:prstTxWarp prst="textNoShape">
              <a:avLst/>
            </a:prstTxWarp>
          </a:bodyPr>
          <a:lstStyle>
            <a:lvl1pPr defTabSz="902724">
              <a:defRPr sz="1200" b="0" dirty="0">
                <a:latin typeface="Times New Roman" pitchFamily="18" charset="0"/>
                <a:ea typeface="+mn-ea"/>
                <a:cs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765057" y="9288371"/>
            <a:ext cx="2880221" cy="487456"/>
          </a:xfrm>
          <a:prstGeom prst="rect">
            <a:avLst/>
          </a:prstGeom>
          <a:noFill/>
          <a:ln w="9525">
            <a:noFill/>
            <a:miter lim="800000"/>
            <a:headEnd/>
            <a:tailEnd/>
          </a:ln>
        </p:spPr>
        <p:txBody>
          <a:bodyPr vert="horz" wrap="square" lIns="90385" tIns="45194" rIns="90385" bIns="45194" numCol="1" anchor="b" anchorCtr="0" compatLnSpc="1">
            <a:prstTxWarp prst="textNoShape">
              <a:avLst/>
            </a:prstTxWarp>
          </a:bodyPr>
          <a:lstStyle>
            <a:lvl1pPr algn="r" defTabSz="902724">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dirty="0"/>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0"/>
            <a:ext cx="2880221" cy="487456"/>
          </a:xfrm>
          <a:prstGeom prst="rect">
            <a:avLst/>
          </a:prstGeom>
          <a:noFill/>
          <a:ln w="9525">
            <a:noFill/>
            <a:miter lim="800000"/>
            <a:headEnd/>
            <a:tailEnd/>
          </a:ln>
        </p:spPr>
        <p:txBody>
          <a:bodyPr vert="horz" wrap="square" lIns="90385" tIns="45194" rIns="90385" bIns="45194" numCol="1" anchor="t" anchorCtr="0" compatLnSpc="1">
            <a:prstTxWarp prst="textNoShape">
              <a:avLst/>
            </a:prstTxWarp>
          </a:bodyPr>
          <a:lstStyle>
            <a:lvl1pPr defTabSz="902724">
              <a:defRPr sz="1200" b="0" dirty="0">
                <a:latin typeface="Times New Roman" pitchFamily="18" charset="0"/>
                <a:ea typeface="+mn-ea"/>
                <a:cs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765057" y="0"/>
            <a:ext cx="2880221" cy="487456"/>
          </a:xfrm>
          <a:prstGeom prst="rect">
            <a:avLst/>
          </a:prstGeom>
          <a:noFill/>
          <a:ln w="9525">
            <a:noFill/>
            <a:miter lim="800000"/>
            <a:headEnd/>
            <a:tailEnd/>
          </a:ln>
        </p:spPr>
        <p:txBody>
          <a:bodyPr vert="horz" wrap="square" lIns="90385" tIns="45194" rIns="90385" bIns="45194" numCol="1" anchor="t" anchorCtr="0" compatLnSpc="1">
            <a:prstTxWarp prst="textNoShape">
              <a:avLst/>
            </a:prstTxWarp>
          </a:bodyPr>
          <a:lstStyle>
            <a:lvl1pPr algn="r" defTabSz="902724">
              <a:defRPr sz="1200" b="0" dirty="0">
                <a:latin typeface="Times New Roman" pitchFamily="18" charset="0"/>
                <a:ea typeface="+mn-ea"/>
                <a:cs typeface="Times New Roman" pitchFamily="18" charset="0"/>
              </a:defRPr>
            </a:lvl1pPr>
          </a:lstStyle>
          <a:p>
            <a:pPr>
              <a:defRPr/>
            </a:pPr>
            <a:endParaRPr lang="en-US"/>
          </a:p>
        </p:txBody>
      </p:sp>
      <p:sp>
        <p:nvSpPr>
          <p:cNvPr id="5125" name="Rectangle 5"/>
          <p:cNvSpPr>
            <a:spLocks noGrp="1" noChangeArrowheads="1"/>
          </p:cNvSpPr>
          <p:nvPr>
            <p:ph type="body" sz="quarter" idx="3"/>
          </p:nvPr>
        </p:nvSpPr>
        <p:spPr bwMode="auto">
          <a:xfrm>
            <a:off x="884834" y="4644187"/>
            <a:ext cx="4875610" cy="4398788"/>
          </a:xfrm>
          <a:prstGeom prst="rect">
            <a:avLst/>
          </a:prstGeom>
          <a:noFill/>
          <a:ln w="9525">
            <a:noFill/>
            <a:miter lim="800000"/>
            <a:headEnd/>
            <a:tailEnd/>
          </a:ln>
        </p:spPr>
        <p:txBody>
          <a:bodyPr vert="horz" wrap="square" lIns="90385" tIns="45194" rIns="90385" bIns="451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3" y="9288371"/>
            <a:ext cx="2880221" cy="487456"/>
          </a:xfrm>
          <a:prstGeom prst="rect">
            <a:avLst/>
          </a:prstGeom>
          <a:noFill/>
          <a:ln w="9525">
            <a:noFill/>
            <a:miter lim="800000"/>
            <a:headEnd/>
            <a:tailEnd/>
          </a:ln>
        </p:spPr>
        <p:txBody>
          <a:bodyPr vert="horz" wrap="square" lIns="90385" tIns="45194" rIns="90385" bIns="45194" numCol="1" anchor="b" anchorCtr="0" compatLnSpc="1">
            <a:prstTxWarp prst="textNoShape">
              <a:avLst/>
            </a:prstTxWarp>
          </a:bodyPr>
          <a:lstStyle>
            <a:lvl1pPr defTabSz="902724">
              <a:defRPr sz="1200" b="0" dirty="0">
                <a:latin typeface="Times New Roman" pitchFamily="18" charset="0"/>
                <a:ea typeface="+mn-ea"/>
                <a:cs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765057" y="9288371"/>
            <a:ext cx="2880221" cy="487456"/>
          </a:xfrm>
          <a:prstGeom prst="rect">
            <a:avLst/>
          </a:prstGeom>
          <a:noFill/>
          <a:ln w="9525">
            <a:noFill/>
            <a:miter lim="800000"/>
            <a:headEnd/>
            <a:tailEnd/>
          </a:ln>
        </p:spPr>
        <p:txBody>
          <a:bodyPr vert="horz" wrap="square" lIns="90385" tIns="45194" rIns="90385" bIns="45194" numCol="1" anchor="b" anchorCtr="0" compatLnSpc="1">
            <a:prstTxWarp prst="textNoShape">
              <a:avLst/>
            </a:prstTxWarp>
          </a:bodyPr>
          <a:lstStyle>
            <a:lvl1pPr algn="r" defTabSz="902724">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dirty="0"/>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79475" y="735013"/>
            <a:ext cx="4886325" cy="3665537"/>
          </a:xfrm>
          <a:prstGeom prst="rect">
            <a:avLst/>
          </a:prstGeom>
          <a:noFill/>
          <a:ln w="12700">
            <a:solidFill>
              <a:prstClr val="black"/>
            </a:solidFill>
          </a:ln>
        </p:spPr>
      </p:sp>
      <p:sp>
        <p:nvSpPr>
          <p:cNvPr id="3" name="Заметки 2"/>
          <p:cNvSpPr>
            <a:spLocks noGrp="1"/>
          </p:cNvSpPr>
          <p:nvPr>
            <p:ph type="body" idx="1"/>
          </p:nvPr>
        </p:nvSpPr>
        <p:spPr/>
        <p:txBody>
          <a:bodyPr/>
          <a:lstStyle/>
          <a:p>
            <a:r>
              <a:rPr lang="ru-RU" dirty="0" smtClean="0"/>
              <a:t>Итак, как мы уже говорили, эффективная</a:t>
            </a:r>
            <a:r>
              <a:rPr lang="ru-RU" baseline="0" dirty="0" smtClean="0"/>
              <a:t> правильно организованная </a:t>
            </a:r>
            <a:r>
              <a:rPr lang="ru-RU" dirty="0" smtClean="0"/>
              <a:t>функция управления рисками является неотъемлемым</a:t>
            </a:r>
            <a:r>
              <a:rPr lang="ru-RU" baseline="0" dirty="0" smtClean="0"/>
              <a:t> слагаемым успешной реализации стратегии Банка. </a:t>
            </a:r>
          </a:p>
          <a:p>
            <a:endParaRPr lang="ru-RU" baseline="0" smtClean="0"/>
          </a:p>
          <a:p>
            <a:r>
              <a:rPr lang="ru-RU" baseline="0" smtClean="0"/>
              <a:t>В </a:t>
            </a:r>
            <a:r>
              <a:rPr lang="ru-RU" baseline="0" dirty="0" smtClean="0"/>
              <a:t>данной презентации и пойдет речь о лучшей практике и нашем опыте построения системы управления рисками в том числе в российских банках.</a:t>
            </a:r>
            <a:endParaRPr lang="ru-RU" dirty="0"/>
          </a:p>
        </p:txBody>
      </p:sp>
      <p:sp>
        <p:nvSpPr>
          <p:cNvPr id="4" name="Номер слайда 3"/>
          <p:cNvSpPr>
            <a:spLocks noGrp="1"/>
          </p:cNvSpPr>
          <p:nvPr>
            <p:ph type="sldNum" sz="quarter" idx="10"/>
          </p:nvPr>
        </p:nvSpPr>
        <p:spPr/>
        <p:txBody>
          <a:bodyPr/>
          <a:lstStyle/>
          <a:p>
            <a:pPr>
              <a:defRPr/>
            </a:pPr>
            <a:fld id="{12BE3D54-731B-1B47-B5E8-D6CF9E4FCA81}" type="slidenum">
              <a:rPr lang="en-US" smtClean="0"/>
              <a:pPr>
                <a:defRPr/>
              </a:pPr>
              <a:t>1</a:t>
            </a:fld>
            <a:endParaRPr lang="en-US" dirty="0"/>
          </a:p>
        </p:txBody>
      </p:sp>
    </p:spTree>
    <p:extLst>
      <p:ext uri="{BB962C8B-B14F-4D97-AF65-F5344CB8AC3E}">
        <p14:creationId xmlns:p14="http://schemas.microsoft.com/office/powerpoint/2010/main" val="94973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В своей консультационной практике нам нередко приходилось сталкиваться с тем, что руководство банка полагает, что роль</a:t>
            </a:r>
            <a:r>
              <a:rPr lang="ru-RU" baseline="0" dirty="0" smtClean="0"/>
              <a:t> риск-менеджмента сводится исключительно к тому, чтобы защищать банк от претензий со стороны регулятора, потому что выводы о слабой системе риск-менеджмента, которые </a:t>
            </a:r>
            <a:r>
              <a:rPr lang="ru-RU" baseline="0" dirty="0" smtClean="0"/>
              <a:t>появятся </a:t>
            </a:r>
            <a:r>
              <a:rPr lang="ru-RU" baseline="0" dirty="0" smtClean="0"/>
              <a:t>в отчете по итогам плановой или внеплановой проверки банка, </a:t>
            </a:r>
            <a:r>
              <a:rPr lang="ru-RU" baseline="0" dirty="0" smtClean="0"/>
              <a:t>могут </a:t>
            </a:r>
            <a:r>
              <a:rPr lang="ru-RU" baseline="0" dirty="0" smtClean="0"/>
              <a:t>иметь негативный эффект для организации.</a:t>
            </a:r>
          </a:p>
          <a:p>
            <a:endParaRPr lang="ru-RU" baseline="0" dirty="0" smtClean="0"/>
          </a:p>
          <a:p>
            <a:r>
              <a:rPr lang="ru-RU" baseline="0" dirty="0" smtClean="0"/>
              <a:t>На самом деле, риск-менеджмент как дисциплина или как явление возникло не как способ увеличить регулятивный пресс на банки, а в силу необходимости иметь точку зрения, не всегда альтернативную, но обязательно независимую от бизнеса, подкрепленную математическими расчетами и историческими аналогиями. </a:t>
            </a:r>
          </a:p>
          <a:p>
            <a:endParaRPr lang="ru-RU" baseline="0" dirty="0" smtClean="0"/>
          </a:p>
          <a:p>
            <a:r>
              <a:rPr lang="ru-RU" baseline="0" dirty="0" smtClean="0"/>
              <a:t>Поэтому на этом слайде мы собрали большое количество причин и примеров того, как повысить КПД службы риск-менеджмента в банках и задействовать их в процессе реализации банковской стратегии.</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10</a:t>
            </a:fld>
            <a:endParaRPr lang="en-US" dirty="0"/>
          </a:p>
        </p:txBody>
      </p:sp>
    </p:spTree>
    <p:extLst>
      <p:ext uri="{BB962C8B-B14F-4D97-AF65-F5344CB8AC3E}">
        <p14:creationId xmlns:p14="http://schemas.microsoft.com/office/powerpoint/2010/main" val="161016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Наша консультационная практика и опыт работы</a:t>
            </a:r>
            <a:r>
              <a:rPr lang="ru-RU" baseline="0" dirty="0" smtClean="0"/>
              <a:t> с банками в том числе в России </a:t>
            </a:r>
            <a:r>
              <a:rPr lang="ru-RU" dirty="0" smtClean="0"/>
              <a:t>дала нам много информации об основных недостатках в их системе риск-менеджмента.</a:t>
            </a:r>
            <a:r>
              <a:rPr lang="ru-RU" baseline="0" dirty="0" smtClean="0"/>
              <a:t> </a:t>
            </a:r>
          </a:p>
          <a:p>
            <a:endParaRPr lang="ru-RU" baseline="0" dirty="0" smtClean="0"/>
          </a:p>
          <a:p>
            <a:r>
              <a:rPr lang="ru-RU" baseline="0" dirty="0" smtClean="0"/>
              <a:t>Если изложить их коротко, то мы видим слабую </a:t>
            </a:r>
            <a:r>
              <a:rPr lang="ru-RU" baseline="0" dirty="0" err="1" smtClean="0"/>
              <a:t>встроенность</a:t>
            </a:r>
            <a:r>
              <a:rPr lang="ru-RU" baseline="0" dirty="0" smtClean="0"/>
              <a:t> риск-менеджмента в процессы принятия решений в банках, несмотря на формальную независимость, риск-менеджмент часто попадает под сильное влияние или покровительство бизнеса, который имеет больше желания заработать, чем желания не потерять деньги. </a:t>
            </a:r>
          </a:p>
          <a:p>
            <a:endParaRPr lang="ru-RU" baseline="0" dirty="0" smtClean="0"/>
          </a:p>
          <a:p>
            <a:r>
              <a:rPr lang="ru-RU" baseline="0" dirty="0" smtClean="0"/>
              <a:t>Есть огромный кадровый дефицит и прежде всего это ощущается в отношении позиции Директора по рискам, который должен играть первую роль в том, чтобы уравновесить бизнес. Мы видим мало прогнозов, риски занимаются </a:t>
            </a:r>
            <a:r>
              <a:rPr lang="ru-RU" baseline="0" dirty="0" err="1" smtClean="0"/>
              <a:t>контроллингом</a:t>
            </a:r>
            <a:r>
              <a:rPr lang="ru-RU" baseline="0" dirty="0" smtClean="0"/>
              <a:t>, фиксируя одни и те же нарушения вместе со службой внутреннего контроля и аудита. </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11</a:t>
            </a:fld>
            <a:endParaRPr lang="en-US" dirty="0"/>
          </a:p>
        </p:txBody>
      </p:sp>
    </p:spTree>
    <p:extLst>
      <p:ext uri="{BB962C8B-B14F-4D97-AF65-F5344CB8AC3E}">
        <p14:creationId xmlns:p14="http://schemas.microsoft.com/office/powerpoint/2010/main" val="155849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baseline="0" dirty="0" smtClean="0"/>
              <a:t>Каждый риск управляется разными людьми изолировано друг от друга на разных принципах, хотя существует высокая взаимозависимость между рисками. В результате руководство банков лишено одной целостной картины </a:t>
            </a:r>
            <a:r>
              <a:rPr lang="en-US" baseline="0" dirty="0" smtClean="0"/>
              <a:t>(big picture) </a:t>
            </a:r>
            <a:r>
              <a:rPr lang="ru-RU" baseline="0" dirty="0" smtClean="0"/>
              <a:t>о рисках, и внимание руководство искусственно фокусируется на тех рисках, которые мы умеем оценивать и контролировать, а действительно важные риски остаются без должного внимания по правилу Парето. </a:t>
            </a:r>
          </a:p>
          <a:p>
            <a:endParaRPr lang="ru-RU" baseline="0" dirty="0" smtClean="0"/>
          </a:p>
          <a:p>
            <a:r>
              <a:rPr lang="ru-RU" baseline="0" dirty="0" smtClean="0"/>
              <a:t>Для руководителей многих банков является большим откровением тезис, что систему управления банком и риск-менеджментом в частности надо постоянно развивать, на эти цели надо планировать тратить деньги ежегодно, точно так же как, например, планируются рекламные бюджеты и сметы управленческих расходов. Система риск-менеджмента должна эволюционировать вместе с бизнесом, помогая принимать рациональные и своевременные управленческие решения. </a:t>
            </a:r>
          </a:p>
          <a:p>
            <a:endParaRPr lang="ru-RU" baseline="0" dirty="0" smtClean="0"/>
          </a:p>
          <a:p>
            <a:r>
              <a:rPr lang="ru-RU" baseline="0" dirty="0" smtClean="0"/>
              <a:t>К сожалению, многое зависит и от самих рисков, во многих банках они ведут себя пассивно, занимают выжидательную позицию, как говорится, «не лезут в бой», а ждут сигналов от руководства, которые не приходят годами до момента очередного кризиса, когда-то спектр возможных защитных мер уже довольно ограничен.</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12</a:t>
            </a:fld>
            <a:endParaRPr lang="en-US" dirty="0"/>
          </a:p>
        </p:txBody>
      </p:sp>
    </p:spTree>
    <p:extLst>
      <p:ext uri="{BB962C8B-B14F-4D97-AF65-F5344CB8AC3E}">
        <p14:creationId xmlns:p14="http://schemas.microsoft.com/office/powerpoint/2010/main" val="3408176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Если перейти к практической стороне дела, то для эффективного участия в реализации стратегии банка службы риск-менеджмента должны иметь следующий</a:t>
            </a:r>
            <a:r>
              <a:rPr lang="ru-RU" baseline="0" dirty="0" smtClean="0"/>
              <a:t> набор инструментов, с помощью которых они влияют на решения, принимаемые как на уровне Совета директоров, так и на уровне Правления банка. </a:t>
            </a:r>
          </a:p>
          <a:p>
            <a:endParaRPr lang="ru-RU" baseline="0" dirty="0" smtClean="0"/>
          </a:p>
          <a:p>
            <a:r>
              <a:rPr lang="ru-RU" baseline="0" dirty="0" smtClean="0"/>
              <a:t>Но перед тем, как определить для себя круг задач и составить план развития риск-менеджмента необходимо провести диагностику качества управления рисками как своими силами (в формате самооценки) или при участии консалтинговых компаний, специализирующихся в этой области. </a:t>
            </a:r>
          </a:p>
          <a:p>
            <a:endParaRPr lang="ru-RU" baseline="0" dirty="0" smtClean="0"/>
          </a:p>
          <a:p>
            <a:r>
              <a:rPr lang="ru-RU" baseline="0" dirty="0" smtClean="0"/>
              <a:t>Диагностика позволить четко определить слабые места и степень отставания от лучшей практики, составить план развития системы риск-менеджмента, который следует утвердить на Правлении, рассмотреть на Совете банка, и начать внедрять лучшие практики управления рисками, тем самым преодолевая отставание от конкурентов или получая перед ними конкурентные преимущества.</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13</a:t>
            </a:fld>
            <a:endParaRPr lang="en-US" dirty="0"/>
          </a:p>
        </p:txBody>
      </p:sp>
    </p:spTree>
    <p:extLst>
      <p:ext uri="{BB962C8B-B14F-4D97-AF65-F5344CB8AC3E}">
        <p14:creationId xmlns:p14="http://schemas.microsoft.com/office/powerpoint/2010/main" val="3250177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В современных экономических</a:t>
            </a:r>
            <a:r>
              <a:rPr lang="ru-RU" baseline="0" dirty="0" smtClean="0"/>
              <a:t> условиях перечень актуальных задач, которые должны быть оперативно решены при участии риск-менеджмента, по нашему мнению, должен включать такие вопросы, как: </a:t>
            </a:r>
          </a:p>
          <a:p>
            <a:endParaRPr lang="ru-RU" baseline="0" dirty="0" smtClean="0"/>
          </a:p>
          <a:p>
            <a:r>
              <a:rPr lang="ru-RU" baseline="0" dirty="0" smtClean="0"/>
              <a:t>анализ розничного портфеля, </a:t>
            </a:r>
            <a:r>
              <a:rPr lang="ru-RU" baseline="0" dirty="0" err="1" smtClean="0"/>
              <a:t>валидация</a:t>
            </a:r>
            <a:r>
              <a:rPr lang="ru-RU" baseline="0" dirty="0" smtClean="0"/>
              <a:t> </a:t>
            </a:r>
            <a:r>
              <a:rPr lang="ru-RU" baseline="0" dirty="0" err="1" smtClean="0"/>
              <a:t>скоринг</a:t>
            </a:r>
            <a:r>
              <a:rPr lang="ru-RU" baseline="0" dirty="0" smtClean="0"/>
              <a:t>-моделей, оптимизация процесса резервирования, настройка системы раннего предупреждения, расчет запаса ликвидности, формирования антикризисного плана как по ликвидности, так и на уровне всего банка, повышение информативности внутренней отчетности о рисках, оптимизация кредитного процесса. </a:t>
            </a:r>
          </a:p>
          <a:p>
            <a:endParaRPr lang="ru-RU" baseline="0" dirty="0" smtClean="0"/>
          </a:p>
          <a:p>
            <a:r>
              <a:rPr lang="ru-RU" baseline="0" dirty="0" smtClean="0"/>
              <a:t>Мы уверены, что риск-менеджмент ваших банков уже ведет работу по этим направлениям, однако в условиях кризиса возможно требуется внешняя помощь, чтобы банк с большей вероятностью прошел кризисную для себя ситуацию и встал на твердую дорогу, которая помогла бы ему реализовать стратегические замыслы его акционеров.</a:t>
            </a:r>
          </a:p>
          <a:p>
            <a:endParaRPr lang="ru-RU" baseline="0" dirty="0" smtClean="0"/>
          </a:p>
          <a:p>
            <a:endParaRPr lang="ru-RU" baseline="0" dirty="0" smtClean="0"/>
          </a:p>
          <a:p>
            <a:r>
              <a:rPr lang="ru-RU" baseline="0" dirty="0" smtClean="0"/>
              <a:t>Спасибо за внимание. Я буду рад ответить на ваши вопросы после окончания нашего семинара.</a:t>
            </a:r>
            <a:endParaRPr lang="ru-RU" dirty="0" smtClean="0"/>
          </a:p>
          <a:p>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14</a:t>
            </a:fld>
            <a:endParaRPr lang="en-US" dirty="0"/>
          </a:p>
        </p:txBody>
      </p:sp>
    </p:spTree>
    <p:extLst>
      <p:ext uri="{BB962C8B-B14F-4D97-AF65-F5344CB8AC3E}">
        <p14:creationId xmlns:p14="http://schemas.microsoft.com/office/powerpoint/2010/main" val="107026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Прежде</a:t>
            </a:r>
            <a:r>
              <a:rPr lang="ru-RU" baseline="0" dirty="0" smtClean="0"/>
              <a:t> чем начать разговор о риск-аппетите, системе риск-менеджмента и о том, что следует ожидать от риск-менеджмента в текущих экономических условиях, я хочу повторить известную истину, что все мы в той или иной степени сталкиваемся с рисками и принимаем те или иные решения, чтобы избежать риска, его контролировать или им пренебречь. </a:t>
            </a:r>
          </a:p>
          <a:p>
            <a:endParaRPr lang="ru-RU" baseline="0" dirty="0" smtClean="0"/>
          </a:p>
          <a:p>
            <a:r>
              <a:rPr lang="ru-RU" baseline="0" dirty="0" smtClean="0"/>
              <a:t>Те из нас, кто водит автомобиль, скорее всего помнят свою первую самостоятельную поездку, которая когда-то казалась экстремальным приключением. Со временем ощущение опасности притупляется и человек все более агрессивно ведет себя на дороге до первой аварии, которая может произойти за доли секунды и стать последней для него. </a:t>
            </a:r>
          </a:p>
          <a:p>
            <a:endParaRPr lang="ru-RU" baseline="0" dirty="0" smtClean="0"/>
          </a:p>
          <a:p>
            <a:r>
              <a:rPr lang="ru-RU" baseline="0" dirty="0" smtClean="0"/>
              <a:t>Точно также происходит и в бизнесе: самонадеянность, ошибка, неосторожность или случайность могут разрушить успех и благополучие даже крупной компании!</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2</a:t>
            </a:fld>
            <a:endParaRPr lang="en-US" dirty="0"/>
          </a:p>
        </p:txBody>
      </p:sp>
    </p:spTree>
    <p:extLst>
      <p:ext uri="{BB962C8B-B14F-4D97-AF65-F5344CB8AC3E}">
        <p14:creationId xmlns:p14="http://schemas.microsoft.com/office/powerpoint/2010/main" val="260820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Мне нравится изречение </a:t>
            </a:r>
            <a:r>
              <a:rPr lang="ru-RU" dirty="0" err="1" smtClean="0"/>
              <a:t>Уорена</a:t>
            </a:r>
            <a:r>
              <a:rPr lang="ru-RU" dirty="0" smtClean="0"/>
              <a:t> </a:t>
            </a:r>
            <a:r>
              <a:rPr lang="ru-RU" dirty="0" err="1" smtClean="0"/>
              <a:t>Баффетта</a:t>
            </a:r>
            <a:r>
              <a:rPr lang="ru-RU" dirty="0" smtClean="0"/>
              <a:t>,</a:t>
            </a:r>
            <a:r>
              <a:rPr lang="ru-RU" baseline="0" dirty="0" smtClean="0"/>
              <a:t> которые сказал, что «Риски возникают от непонимания, что ты делаешь». Несмотря на то, что люди или компании часто осознанно идут на риск, по своей сути, это очень верное наблюдение, потому как после того, как решение принято, риски материализовались и люди увидели последствия, все без исключения согласились бы вернуться назад, чтобы принять другое, более комфортное для себя решение. </a:t>
            </a:r>
          </a:p>
          <a:p>
            <a:endParaRPr lang="ru-RU" baseline="0" dirty="0" smtClean="0"/>
          </a:p>
          <a:p>
            <a:r>
              <a:rPr lang="ru-RU" baseline="0" dirty="0" smtClean="0"/>
              <a:t>Как в обычной жизни, так и в жизни компании, риски неотъемлемая часть ведения бизнеса, потому как в бизнесе практически не бывает ситуации, когда одинаково выигрывают все и ты в том числе, свободный бизнес – это всегда конкуренция, когда, чтобы заработать прибыль, ты должен согласиться на определенные затраты сейчас и возможные потери в будущем, а чтобы получить больше прибыли ты должен принять больший уровень риска.</a:t>
            </a:r>
          </a:p>
          <a:p>
            <a:endParaRPr lang="ru-RU" baseline="0" dirty="0" smtClean="0"/>
          </a:p>
          <a:p>
            <a:r>
              <a:rPr lang="ru-RU" baseline="0" dirty="0" smtClean="0"/>
              <a:t>Традиционно, ожидания доходности превалируют над ощущением комфортного или предельного уровня риска. Риски, если и просчитываются бизнесом, то, как правило, недооцениваются. Однако, разумный бизнес должен заблаговременно оценивать риски, задаваясь вопросом: «Сколько риска я хочу взять на себя</a:t>
            </a:r>
            <a:r>
              <a:rPr lang="en-US" baseline="0" dirty="0" smtClean="0"/>
              <a:t>?</a:t>
            </a:r>
            <a:r>
              <a:rPr lang="ru-RU" baseline="0" dirty="0" smtClean="0"/>
              <a:t>» или «Сколько я могу и готов потерять, чтобы попробовать заработать такую-то прибыль</a:t>
            </a:r>
            <a:r>
              <a:rPr lang="en-US" baseline="0" dirty="0" smtClean="0"/>
              <a:t>?</a:t>
            </a:r>
            <a:r>
              <a:rPr lang="ru-RU" baseline="0" dirty="0" smtClean="0"/>
              <a:t>»</a:t>
            </a:r>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3</a:t>
            </a:fld>
            <a:endParaRPr lang="en-US" dirty="0"/>
          </a:p>
        </p:txBody>
      </p:sp>
    </p:spTree>
    <p:extLst>
      <p:ext uri="{BB962C8B-B14F-4D97-AF65-F5344CB8AC3E}">
        <p14:creationId xmlns:p14="http://schemas.microsoft.com/office/powerpoint/2010/main" val="260820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В практике крупных и успешных банков характеристики</a:t>
            </a:r>
            <a:r>
              <a:rPr lang="ru-RU" baseline="0" dirty="0" smtClean="0"/>
              <a:t> и параметры рисков формулируются в виде риск-стратегии, которая встраивается в общий процесс стратегического планирования банка. </a:t>
            </a:r>
          </a:p>
          <a:p>
            <a:endParaRPr lang="ru-RU" baseline="0" dirty="0" smtClean="0"/>
          </a:p>
          <a:p>
            <a:r>
              <a:rPr lang="ru-RU" baseline="0" dirty="0" smtClean="0"/>
              <a:t>Риск-стратегия дает входные параметры о текущем объеме накопленных рисков и имеющихся запасах капитала на принятие новых рисков, предлагает механизмы защиты от рисков и предъявляет требования к привлечению нового капитала, чтобы сохранить или повысить устойчивость банка в современных или ожидаемых рыночных условиях.</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4</a:t>
            </a:fld>
            <a:endParaRPr lang="en-US" dirty="0"/>
          </a:p>
        </p:txBody>
      </p:sp>
    </p:spTree>
    <p:extLst>
      <p:ext uri="{BB962C8B-B14F-4D97-AF65-F5344CB8AC3E}">
        <p14:creationId xmlns:p14="http://schemas.microsoft.com/office/powerpoint/2010/main" val="248993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Одним</a:t>
            </a:r>
            <a:r>
              <a:rPr lang="ru-RU" baseline="0" dirty="0" smtClean="0"/>
              <a:t> из центральных элементов риск-стратегии банка является значение риск-аппетита, которое количественным образом выражает уровень приемлемого или неприемлемого уровня рисков с точки зрения акционеров банка. Этот уровень естественно не может превышать возможности капитала банка, а также должен быть увязан со стратегией банка и целью получения определенного уровня рентабельности на акционерный капитал. </a:t>
            </a:r>
          </a:p>
          <a:p>
            <a:endParaRPr lang="ru-RU" baseline="0" dirty="0" smtClean="0"/>
          </a:p>
          <a:p>
            <a:r>
              <a:rPr lang="ru-RU" baseline="0" dirty="0" smtClean="0"/>
              <a:t>Риск-аппетит можно представить математически через отношение экономического или риск-капитала к совокупному капиталу банка. При этом экономический капитал представляет собой некоторую вероятностную оценку неожиданных и части незарезервированных ожидаемых потерь от реализации рисков в привязке к уровню целевого кредитного рейтинга банка.</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5</a:t>
            </a:fld>
            <a:endParaRPr lang="en-US" dirty="0"/>
          </a:p>
        </p:txBody>
      </p:sp>
    </p:spTree>
    <p:extLst>
      <p:ext uri="{BB962C8B-B14F-4D97-AF65-F5344CB8AC3E}">
        <p14:creationId xmlns:p14="http://schemas.microsoft.com/office/powerpoint/2010/main" val="260820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Кроме экономического</a:t>
            </a:r>
            <a:r>
              <a:rPr lang="ru-RU" baseline="0" dirty="0" smtClean="0"/>
              <a:t> капитала и целевого кредитного рейтинга, в практике банков используются и другие критерии для установления риск-аппетита. </a:t>
            </a:r>
          </a:p>
          <a:p>
            <a:endParaRPr lang="ru-RU" baseline="0" dirty="0" smtClean="0"/>
          </a:p>
          <a:p>
            <a:r>
              <a:rPr lang="ru-RU" baseline="0" dirty="0" smtClean="0"/>
              <a:t>Согласно исследованию наших коллег из консалтинговой компании Эрнст энд Янг, многие банки выражают риск-аппетит через показатели достаточности капитала, рентабельности, резервов, темпов роста бизнеса, принимая во внимание стратегические цели компании, параметры бизнес-плана, рыночные условия.</a:t>
            </a:r>
          </a:p>
          <a:p>
            <a:endParaRPr lang="ru-RU" baseline="0" dirty="0" smtClean="0"/>
          </a:p>
          <a:p>
            <a:r>
              <a:rPr lang="ru-RU" baseline="0" dirty="0" smtClean="0"/>
              <a:t>Обычно результаты работы по определению риск-аппетита Банка оформляются в виде заявления акционеров о риск-аппетите, который ежегодно утверждается на Совете банка и транслируется на нижестоящие уровни управления банка, а также может способствовать укреплению деловой репутации банка в глазах инвесторов, рейтинговых агентств, органов банковского надзора.</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6</a:t>
            </a:fld>
            <a:endParaRPr lang="en-US" dirty="0"/>
          </a:p>
        </p:txBody>
      </p:sp>
    </p:spTree>
    <p:extLst>
      <p:ext uri="{BB962C8B-B14F-4D97-AF65-F5344CB8AC3E}">
        <p14:creationId xmlns:p14="http://schemas.microsoft.com/office/powerpoint/2010/main" val="147303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В дополнение или вместо риск-аппетита в риск-стратегии банки используют такой инструмент как целевой профиль риска, который представляет собой фиксированный набор показателей риска и их пороговых значений, увязанных со стратегией</a:t>
            </a:r>
            <a:r>
              <a:rPr lang="ru-RU" baseline="0" dirty="0" smtClean="0"/>
              <a:t> банка. </a:t>
            </a:r>
          </a:p>
          <a:p>
            <a:endParaRPr lang="ru-RU" baseline="0" dirty="0" smtClean="0"/>
          </a:p>
          <a:p>
            <a:r>
              <a:rPr lang="ru-RU" baseline="0" dirty="0" smtClean="0"/>
              <a:t>Показатели профиля риска </a:t>
            </a:r>
            <a:r>
              <a:rPr lang="ru-RU" dirty="0" smtClean="0"/>
              <a:t>охватывают как области риска,</a:t>
            </a:r>
            <a:r>
              <a:rPr lang="ru-RU" baseline="0" dirty="0" smtClean="0"/>
              <a:t> которые можно количественно измерить, но и некоторые другие области, как, например, правовой риск, риски деловой репутации, </a:t>
            </a:r>
            <a:r>
              <a:rPr lang="en-US" baseline="0" dirty="0" smtClean="0"/>
              <a:t>compliance risk</a:t>
            </a:r>
            <a:r>
              <a:rPr lang="ru-RU" baseline="0" dirty="0" smtClean="0"/>
              <a:t>, риски нарушения законодательства об отмывании денег, которые для нормального функционирования банка не менее важны, но где целесообразно применять качественные оценки.</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7</a:t>
            </a:fld>
            <a:endParaRPr lang="en-US" dirty="0"/>
          </a:p>
        </p:txBody>
      </p:sp>
    </p:spTree>
    <p:extLst>
      <p:ext uri="{BB962C8B-B14F-4D97-AF65-F5344CB8AC3E}">
        <p14:creationId xmlns:p14="http://schemas.microsoft.com/office/powerpoint/2010/main" val="417174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Таким образом, в процессе реализации стратегии банка риск-менеджмент</a:t>
            </a:r>
            <a:r>
              <a:rPr lang="ru-RU" baseline="0" dirty="0" smtClean="0"/>
              <a:t> контролирует соблюдение (</a:t>
            </a:r>
            <a:r>
              <a:rPr lang="ru-RU" baseline="0" dirty="0" err="1" smtClean="0"/>
              <a:t>непревышение</a:t>
            </a:r>
            <a:r>
              <a:rPr lang="ru-RU" baseline="0" dirty="0" smtClean="0"/>
              <a:t>) риск-аппетита Банка посредством так называемых бюджетов риска, выделяемых на покрытие того или иного вида потерь. </a:t>
            </a:r>
          </a:p>
          <a:p>
            <a:endParaRPr lang="ru-RU" baseline="0" dirty="0" smtClean="0"/>
          </a:p>
          <a:p>
            <a:r>
              <a:rPr lang="ru-RU" baseline="0" dirty="0" smtClean="0"/>
              <a:t>А профиль риска используется в качестве ориентиров (маяков) оптимального / предельного уровня рисков организации и эскалации ответственности в случае выхода за пределы комфортного уровня и прохождения пороговых значений того или иного показателя.</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8</a:t>
            </a:fld>
            <a:endParaRPr lang="en-US" dirty="0"/>
          </a:p>
        </p:txBody>
      </p:sp>
    </p:spTree>
    <p:extLst>
      <p:ext uri="{BB962C8B-B14F-4D97-AF65-F5344CB8AC3E}">
        <p14:creationId xmlns:p14="http://schemas.microsoft.com/office/powerpoint/2010/main" val="117087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3425"/>
            <a:ext cx="4889500" cy="36671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Риск-стратегия и параметры риск-аппетита могут быть воплощены в деятельности банка</a:t>
            </a:r>
            <a:r>
              <a:rPr lang="ru-RU" baseline="0" dirty="0" smtClean="0"/>
              <a:t> только при наличии системы интегрированного управления рисками организации. </a:t>
            </a:r>
          </a:p>
          <a:p>
            <a:endParaRPr lang="ru-RU" baseline="0" dirty="0" smtClean="0"/>
          </a:p>
          <a:p>
            <a:r>
              <a:rPr lang="ru-RU" baseline="0" dirty="0" smtClean="0"/>
              <a:t>Такая система включает внутреннюю нормативную базу по управлению рисками, процессы и процедуры, по которым осуществляется управление рисками в банке, а также инфраструктуру, в которой задействованы риск-менеджеры и специалисты по рискам с соответствующими правами, полномочиями и обязанностями, которые встроены в </a:t>
            </a:r>
            <a:r>
              <a:rPr lang="ru-RU" baseline="0" dirty="0" smtClean="0"/>
              <a:t>непротиворечивую лишенную конфликтов интересов организационную </a:t>
            </a:r>
            <a:r>
              <a:rPr lang="ru-RU" baseline="0" dirty="0" smtClean="0"/>
              <a:t>структуру банка, а их деятельность поддерживается средства автоматизации по хранению и обработке данных, необходимых для работы риск-менеджмента. </a:t>
            </a:r>
          </a:p>
          <a:p>
            <a:endParaRPr lang="ru-RU" baseline="0" dirty="0" smtClean="0"/>
          </a:p>
          <a:p>
            <a:r>
              <a:rPr lang="ru-RU" baseline="0" dirty="0" smtClean="0"/>
              <a:t>Вся эта система должна быть встроена в повседневный процесс управления банком посредством подготовки заключений по рискам, участия в работе комитетов, установления лимитов, расчета премии за риск, оценки свободного запаса капитала на покрытие рисков, расчета вознаграждения с учетом риска, а также программ корпоративного обучения и повышения осведомленности о рисках как у рядовых сотрудников, так и среди руководства банка.</a:t>
            </a:r>
            <a:endParaRPr lang="ru-RU"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9</a:t>
            </a:fld>
            <a:endParaRPr lang="en-US" dirty="0"/>
          </a:p>
        </p:txBody>
      </p:sp>
    </p:spTree>
    <p:extLst>
      <p:ext uri="{BB962C8B-B14F-4D97-AF65-F5344CB8AC3E}">
        <p14:creationId xmlns:p14="http://schemas.microsoft.com/office/powerpoint/2010/main" val="726549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6713538" y="4318000"/>
            <a:ext cx="2430462" cy="173038"/>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A39F0954-39A9-4F28-941C-C7A740E4E088}" type="datetime4">
              <a:rPr lang="en-US" smtClean="0"/>
              <a:t>March 19, 2015</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74" name="Picture 7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82730" y="4887622"/>
            <a:ext cx="4055920" cy="794252"/>
          </a:xfrm>
          <a:prstGeom prst="rect">
            <a:avLst/>
          </a:prstGeom>
        </p:spPr>
      </p:pic>
    </p:spTree>
    <p:extLst>
      <p:ext uri="{BB962C8B-B14F-4D97-AF65-F5344CB8AC3E}">
        <p14:creationId xmlns:p14="http://schemas.microsoft.com/office/powerpoint/2010/main" val="2677964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smtClean="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smtClean="0"/>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369160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114685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256802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20674" y="346364"/>
            <a:ext cx="3180188" cy="2594209"/>
          </a:xfrm>
        </p:spPr>
        <p:txBody>
          <a:bodyPr anchor="b">
            <a:noAutofit/>
          </a:bodyPr>
          <a:lstStyle>
            <a:lvl1pPr>
              <a:defRPr sz="2500" b="0" i="0" cap="all">
                <a:solidFill>
                  <a:schemeClr val="tx1"/>
                </a:solidFill>
                <a:latin typeface="+mn-lt"/>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DDD29035-45A9-364E-A48B-68C037033346}"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7" name="Text Placeholder 6"/>
          <p:cNvSpPr>
            <a:spLocks noGrp="1"/>
          </p:cNvSpPr>
          <p:nvPr>
            <p:ph type="body" sz="quarter" idx="12"/>
          </p:nvPr>
        </p:nvSpPr>
        <p:spPr>
          <a:xfrm>
            <a:off x="320674" y="3009900"/>
            <a:ext cx="3180187" cy="3019991"/>
          </a:xfrm>
        </p:spPr>
        <p:txBody>
          <a:bodyPr>
            <a:noAutofit/>
          </a:bodyPr>
          <a:lstStyle/>
          <a:p>
            <a:pPr lvl="0"/>
            <a:r>
              <a:rPr lang="en-US" dirty="0" smtClean="0"/>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smtClean="0"/>
              <a:t>Click to edit Master title style</a:t>
            </a:r>
            <a:endParaRPr lang="en-US" dirty="0"/>
          </a:p>
        </p:txBody>
      </p:sp>
      <p:sp>
        <p:nvSpPr>
          <p:cNvPr id="131" name="Footer Placeholder 6"/>
          <p:cNvSpPr>
            <a:spLocks noGrp="1"/>
          </p:cNvSpPr>
          <p:nvPr>
            <p:ph type="ftr" sz="quarter" idx="119"/>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132" name="Slide Number Placeholder 7"/>
          <p:cNvSpPr>
            <a:spLocks noGrp="1"/>
          </p:cNvSpPr>
          <p:nvPr>
            <p:ph type="sldNum" sz="quarter" idx="120"/>
          </p:nvPr>
        </p:nvSpPr>
        <p:spPr/>
        <p:txBody>
          <a:bodyPr/>
          <a:lstStyle>
            <a:lvl1pPr>
              <a:defRPr/>
            </a:lvl1pPr>
          </a:lstStyle>
          <a:p>
            <a:pPr>
              <a:defRPr/>
            </a:pPr>
            <a:fld id="{179F60F7-8917-EE43-A244-F35A121B45A0}" type="slidenum">
              <a:rPr lang="en-US"/>
              <a:pPr>
                <a:defRPr/>
              </a:pPr>
              <a:t>‹#›</a:t>
            </a:fld>
            <a:endParaRPr lang="en-US" dirty="0"/>
          </a:p>
        </p:txBody>
      </p:sp>
      <p:sp>
        <p:nvSpPr>
          <p:cNvPr id="133"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4"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5"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6"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7"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38"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39"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40"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1"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2"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3"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4"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45"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46"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7"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8"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9"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0"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1"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52"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3"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54"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5"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6"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7"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58"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9"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0"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1"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2"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63"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64"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65"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6"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7"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8"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169"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240"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241"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242"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smtClean="0"/>
              <a:t>Click icon to add clip art</a:t>
            </a:r>
            <a:endParaRPr lang="en-US" noProof="0" dirty="0"/>
          </a:p>
        </p:txBody>
      </p:sp>
      <p:sp>
        <p:nvSpPr>
          <p:cNvPr id="243"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44"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45"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46"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47"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8"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9"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0"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51"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2"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3"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4"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5"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6"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57"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8"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9"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0"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1"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2"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63"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64"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65"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6"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7"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8"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smtClean="0"/>
              <a:t>Drag picture to placeholder or click icon to add</a:t>
            </a:r>
            <a:endParaRPr lang="en-US" noProof="0" dirty="0"/>
          </a:p>
        </p:txBody>
      </p:sp>
      <p:sp>
        <p:nvSpPr>
          <p:cNvPr id="269"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70"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71"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72"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60725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smtClean="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0">
                <a:solidFill>
                  <a:schemeClr val="tx2">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12200"/>
            <a:ext cx="8410104" cy="708526"/>
          </a:xfrm>
        </p:spPr>
        <p:txBody>
          <a:bodyPr/>
          <a:lstStyle>
            <a:lvl1pPr>
              <a:defRPr sz="2200" b="0" i="0" cap="none" baseline="0">
                <a:solidFill>
                  <a:schemeClr val="tx1"/>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ru-RU" dirty="0" smtClean="0"/>
              <a:t>МФК Программа консультативной поддержки банков Восточной Европы и Центральной Азии</a:t>
            </a:r>
            <a:endParaRPr lang="en-US" dirty="0"/>
          </a:p>
        </p:txBody>
      </p:sp>
      <p:sp>
        <p:nvSpPr>
          <p:cNvPr id="7" name="Rectangle 9"/>
          <p:cNvSpPr>
            <a:spLocks noChangeArrowheads="1"/>
          </p:cNvSpPr>
          <p:nvPr userDrawn="1"/>
        </p:nvSpPr>
        <p:spPr bwMode="auto">
          <a:xfrm>
            <a:off x="0" y="842963"/>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Tree>
    <p:extLst>
      <p:ext uri="{BB962C8B-B14F-4D97-AF65-F5344CB8AC3E}">
        <p14:creationId xmlns:p14="http://schemas.microsoft.com/office/powerpoint/2010/main" val="1945451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Rectangle 6"/>
          <p:cNvSpPr>
            <a:spLocks noGrp="1" noChangeArrowheads="1"/>
          </p:cNvSpPr>
          <p:nvPr>
            <p:ph type="sldNum" sz="quarter" idx="20"/>
          </p:nvPr>
        </p:nvSpPr>
        <p:spPr>
          <a:ln/>
        </p:spPr>
        <p:txBody>
          <a:bodyPr/>
          <a:lstStyle>
            <a:lvl1pPr>
              <a:defRPr/>
            </a:lvl1pPr>
          </a:lstStyle>
          <a:p>
            <a:pPr>
              <a:defRPr/>
            </a:pPr>
            <a:fld id="{57728D51-BD3E-174E-B488-A5EAABD4F8A8}"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96006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4587364B-2312-6248-BA19-90678FAA3C7A}"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1724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63"/>
          <p:cNvSpPr>
            <a:spLocks noChangeArrowheads="1"/>
          </p:cNvSpPr>
          <p:nvPr/>
        </p:nvSpPr>
        <p:spPr bwMode="auto">
          <a:xfrm>
            <a:off x="6713538" y="4310063"/>
            <a:ext cx="2430462" cy="1809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64" name="Rectangle 64"/>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b="0" i="0" smtClean="0">
                <a:solidFill>
                  <a:schemeClr val="tx1"/>
                </a:solidFill>
                <a:latin typeface="Arial"/>
                <a:cs typeface="Arial"/>
              </a:defRPr>
            </a:lvl1pPr>
          </a:lstStyle>
          <a:p>
            <a:pPr>
              <a:defRPr/>
            </a:pPr>
            <a:fld id="{673B6865-E2F7-4BD4-9FE8-CBF4702E277F}" type="datetime4">
              <a:rPr lang="en-US" smtClean="0"/>
              <a:t>March 19, 2015</a:t>
            </a:fld>
            <a:endParaRPr lang="en-US" dirty="0"/>
          </a:p>
        </p:txBody>
      </p:sp>
      <p:sp>
        <p:nvSpPr>
          <p:cNvPr id="66" name="Footer Placeholder 1"/>
          <p:cNvSpPr>
            <a:spLocks noGrp="1"/>
          </p:cNvSpPr>
          <p:nvPr>
            <p:ph type="ftr" sz="quarter" idx="16"/>
          </p:nvPr>
        </p:nvSpPr>
        <p:spPr>
          <a:xfrm>
            <a:off x="1439863" y="6416675"/>
            <a:ext cx="7064375" cy="301625"/>
          </a:xfrm>
        </p:spPr>
        <p:txBody>
          <a:bodyPr rIns="0" anchor="t" anchorCtr="0"/>
          <a:lstStyle>
            <a:lvl1pPr>
              <a:defRPr b="0" dirty="0" smtClean="0"/>
            </a:lvl1pPr>
          </a:lstStyle>
          <a:p>
            <a:pPr>
              <a:defRPr/>
            </a:pPr>
            <a:r>
              <a:rPr lang="ru-RU" smtClean="0"/>
              <a:t>МФК Программа консультативной поддержки банков Восточной Европы и Центральной Азии</a:t>
            </a:r>
            <a:endParaRPr lang="en-US"/>
          </a:p>
        </p:txBody>
      </p:sp>
      <p:sp>
        <p:nvSpPr>
          <p:cNvPr id="67"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68"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382730" y="4741069"/>
            <a:ext cx="4364071" cy="77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F6CE06BE-E92A-D642-AA9B-E0D617204BB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228868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66160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3"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10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9"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6853240" y="6350973"/>
            <a:ext cx="1963732"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8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pic>
        <p:nvPicPr>
          <p:cNvPr id="69"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6853240" y="6350973"/>
            <a:ext cx="1963732"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56007A43-44D2-4371-98B2-59F24A8D69A3}" type="datetime4">
              <a:rPr lang="en-US" smtClean="0"/>
              <a:t>March 19, 2015</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pic>
        <p:nvPicPr>
          <p:cNvPr id="74"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382730" y="4741069"/>
            <a:ext cx="4364071" cy="77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6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12200"/>
            <a:ext cx="8410104" cy="708526"/>
          </a:xfrm>
        </p:spPr>
        <p:txBody>
          <a:bodyPr/>
          <a:lstStyle>
            <a:lvl1pPr>
              <a:defRPr sz="2200" b="0" i="0" cap="none" baseline="0">
                <a:solidFill>
                  <a:schemeClr val="tx1"/>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xfrm>
            <a:off x="357188" y="6350000"/>
            <a:ext cx="552450" cy="358775"/>
          </a:xfrm>
          <a:prstGeom prst="rect">
            <a:avLst/>
          </a:prstGeom>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7" name="Rectangle 9"/>
          <p:cNvSpPr>
            <a:spLocks noChangeArrowheads="1"/>
          </p:cNvSpPr>
          <p:nvPr userDrawn="1"/>
        </p:nvSpPr>
        <p:spPr bwMode="auto">
          <a:xfrm>
            <a:off x="0" y="842963"/>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Tree>
    <p:extLst>
      <p:ext uri="{BB962C8B-B14F-4D97-AF65-F5344CB8AC3E}">
        <p14:creationId xmlns:p14="http://schemas.microsoft.com/office/powerpoint/2010/main" val="419780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339127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76448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spTree>
    <p:extLst>
      <p:ext uri="{BB962C8B-B14F-4D97-AF65-F5344CB8AC3E}">
        <p14:creationId xmlns:p14="http://schemas.microsoft.com/office/powerpoint/2010/main" val="404870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25682"/>
            <a:ext cx="301089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83000" y="314476"/>
            <a:ext cx="5207000"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113952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Tree>
    <p:extLst>
      <p:ext uri="{BB962C8B-B14F-4D97-AF65-F5344CB8AC3E}">
        <p14:creationId xmlns:p14="http://schemas.microsoft.com/office/powerpoint/2010/main" val="937102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7.jpeg"/><Relationship Id="rId5" Type="http://schemas.openxmlformats.org/officeDocument/2006/relationships/theme" Target="../theme/theme9.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ctr">
            <a:normAutofit/>
          </a:bodyPr>
          <a:lstStyle>
            <a:lvl1pPr algn="r">
              <a:defRPr sz="1000" b="0" smtClean="0">
                <a:solidFill>
                  <a:schemeClr val="tx1">
                    <a:tint val="75000"/>
                  </a:schemeClr>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fld id="{BD31B3F9-017D-4E20-8E64-640FD07070BC}" type="datetime4">
              <a:rPr lang="en-US" smtClean="0"/>
              <a:t>March 19, 2015</a:t>
            </a:fld>
            <a:endParaRPr lang="en-US" dirty="0"/>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52" r:id="rId4"/>
  </p:sldLayoutIdLst>
  <p:timing>
    <p:tnLst>
      <p:par>
        <p:cTn id="1" dur="indefinite" restart="never" nodeType="tmRoot"/>
      </p:par>
    </p:tnLst>
  </p:timing>
  <p:hf hdr="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24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dirty="0"/>
          </a:p>
        </p:txBody>
      </p:sp>
      <p:sp>
        <p:nvSpPr>
          <p:cNvPr id="1024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Lst>
  <p:timing>
    <p:tnLst>
      <p:par>
        <p:cTn id="1" dur="indefinite" restart="never" nodeType="tmRoot"/>
      </p:par>
    </p:tnLst>
  </p:timing>
  <p:hf hdr="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dirty="0" smtClean="0"/>
              <a:t>МФК Программа консультативной поддержки банков</a:t>
            </a:r>
            <a:endParaRPr lang="en-US" dirty="0"/>
          </a:p>
        </p:txBody>
      </p:sp>
      <p:pic>
        <p:nvPicPr>
          <p:cNvPr id="2057"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4" r:id="rId1"/>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3076"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dirty="0"/>
          </a:p>
        </p:txBody>
      </p:sp>
      <p:sp>
        <p:nvSpPr>
          <p:cNvPr id="3080"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5" r:id="rId1"/>
    <p:sldLayoutId id="2147485346"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409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512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6147"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717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7" r:id="rId1"/>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8195"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921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ru-RU" smtClean="0"/>
              <a:t>МФК Программа консультативной поддержки банков Восточной Европы и Центральной Азии</a:t>
            </a:r>
            <a:endParaRPr lang="en-US" dirty="0"/>
          </a:p>
        </p:txBody>
      </p:sp>
      <p:pic>
        <p:nvPicPr>
          <p:cNvPr id="10" name="Picture 10"/>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timing>
    <p:tnLst>
      <p:par>
        <p:cTn id="1" dur="indefinite" restart="never" nodeType="tmRoot"/>
      </p:par>
    </p:tnLst>
  </p:timing>
  <p:hf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1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РИСК-АППЕТИТ и СИСТЕМА УПРАВЛЕНИЯ РИСКАМИ</a:t>
            </a:r>
            <a:endParaRPr lang="ru-RU" dirty="0"/>
          </a:p>
        </p:txBody>
      </p:sp>
      <p:sp>
        <p:nvSpPr>
          <p:cNvPr id="3" name="Текст 2"/>
          <p:cNvSpPr>
            <a:spLocks noGrp="1"/>
          </p:cNvSpPr>
          <p:nvPr>
            <p:ph type="body" sz="quarter" idx="13"/>
          </p:nvPr>
        </p:nvSpPr>
        <p:spPr>
          <a:xfrm>
            <a:off x="1525172" y="3186443"/>
            <a:ext cx="6959257" cy="875885"/>
          </a:xfrm>
        </p:spPr>
        <p:txBody>
          <a:bodyPr>
            <a:normAutofit/>
          </a:bodyPr>
          <a:lstStyle/>
          <a:p>
            <a:endParaRPr lang="en-US" dirty="0" smtClean="0"/>
          </a:p>
          <a:p>
            <a:r>
              <a:rPr lang="ru-RU" dirty="0" smtClean="0"/>
              <a:t>ЛУЧШАЯ ПРАКТИКА И ОПЫТ ВНЕДРЕНИЯ</a:t>
            </a:r>
            <a:endParaRPr lang="ru-RU" dirty="0"/>
          </a:p>
        </p:txBody>
      </p:sp>
      <p:sp>
        <p:nvSpPr>
          <p:cNvPr id="4" name="Дата 3"/>
          <p:cNvSpPr>
            <a:spLocks noGrp="1"/>
          </p:cNvSpPr>
          <p:nvPr>
            <p:ph type="dt" sz="half" idx="15"/>
          </p:nvPr>
        </p:nvSpPr>
        <p:spPr/>
        <p:txBody>
          <a:bodyPr/>
          <a:lstStyle/>
          <a:p>
            <a:pPr>
              <a:defRPr/>
            </a:pPr>
            <a:r>
              <a:rPr lang="ru-RU" b="1" dirty="0" smtClean="0"/>
              <a:t>Март 19, 2015</a:t>
            </a:r>
            <a:endParaRPr lang="en-US" b="1" dirty="0"/>
          </a:p>
        </p:txBody>
      </p:sp>
      <p:sp>
        <p:nvSpPr>
          <p:cNvPr id="7" name="Текст 5"/>
          <p:cNvSpPr txBox="1">
            <a:spLocks/>
          </p:cNvSpPr>
          <p:nvPr/>
        </p:nvSpPr>
        <p:spPr bwMode="auto">
          <a:xfrm>
            <a:off x="4848225" y="4905376"/>
            <a:ext cx="3655018" cy="11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rtl="0" eaLnBrk="1" fontAlgn="base" hangingPunct="1">
              <a:lnSpc>
                <a:spcPct val="100000"/>
              </a:lnSpc>
              <a:spcBef>
                <a:spcPct val="20000"/>
              </a:spcBef>
              <a:spcAft>
                <a:spcPct val="0"/>
              </a:spcAft>
              <a:buClr>
                <a:srgbClr val="00783C"/>
              </a:buClr>
              <a:defRPr sz="1400" b="0" i="0" baseline="0">
                <a:solidFill>
                  <a:schemeClr val="tx1"/>
                </a:solidFill>
                <a:latin typeface="+mn-lt"/>
                <a:ea typeface="ＭＳ Ｐゴシック" charset="0"/>
                <a:cs typeface="Arial"/>
              </a:defRPr>
            </a:lvl1pPr>
            <a:lvl2pPr algn="r" rtl="0" eaLnBrk="1" fontAlgn="base" hangingPunct="1">
              <a:spcBef>
                <a:spcPct val="20000"/>
              </a:spcBef>
              <a:spcAft>
                <a:spcPct val="0"/>
              </a:spcAft>
              <a:buClr>
                <a:srgbClr val="00783C"/>
              </a:buClr>
              <a:buFont typeface="Wingdings" charset="0"/>
              <a:defRPr sz="1400" b="0" i="0">
                <a:solidFill>
                  <a:schemeClr val="tx1"/>
                </a:solidFill>
                <a:latin typeface="+mn-lt"/>
                <a:ea typeface="ＭＳ Ｐゴシック" charset="0"/>
                <a:cs typeface="Andes ExtraLight"/>
              </a:defRPr>
            </a:lvl2pPr>
            <a:lvl3pPr marL="4763" algn="l" rtl="0" eaLnBrk="1" fontAlgn="base" hangingPunct="1">
              <a:spcBef>
                <a:spcPct val="20000"/>
              </a:spcBef>
              <a:spcAft>
                <a:spcPct val="0"/>
              </a:spcAft>
              <a:buClr>
                <a:srgbClr val="00783C"/>
              </a:buClr>
              <a:defRPr b="0" i="0">
                <a:solidFill>
                  <a:schemeClr val="tx1"/>
                </a:solidFill>
                <a:latin typeface="Andes ExtraLight"/>
                <a:ea typeface="ＭＳ Ｐゴシック" charset="0"/>
                <a:cs typeface="Andes ExtraLight"/>
              </a:defRPr>
            </a:lvl3pPr>
            <a:lvl4pPr algn="l" rtl="0" eaLnBrk="1" fontAlgn="base" hangingPunct="1">
              <a:spcBef>
                <a:spcPct val="20000"/>
              </a:spcBef>
              <a:spcAft>
                <a:spcPct val="0"/>
              </a:spcAft>
              <a:buClr>
                <a:srgbClr val="00783C"/>
              </a:buClr>
              <a:defRPr b="0" i="0">
                <a:solidFill>
                  <a:schemeClr val="tx1"/>
                </a:solidFill>
                <a:latin typeface="Andes ExtraLight"/>
                <a:ea typeface="ＭＳ Ｐゴシック" charset="0"/>
                <a:cs typeface="Andes ExtraLight"/>
              </a:defRPr>
            </a:lvl4pPr>
            <a:lvl5pPr algn="l" rtl="0" eaLnBrk="1" fontAlgn="base" hangingPunct="1">
              <a:spcBef>
                <a:spcPct val="20000"/>
              </a:spcBef>
              <a:spcAft>
                <a:spcPct val="0"/>
              </a:spcAft>
              <a:buClr>
                <a:srgbClr val="00783C"/>
              </a:buClr>
              <a:defRPr b="0" i="0">
                <a:solidFill>
                  <a:schemeClr val="tx1"/>
                </a:solidFill>
                <a:latin typeface="Andes ExtraLight"/>
                <a:ea typeface="ＭＳ Ｐゴシック" charset="0"/>
                <a:cs typeface="Andes ExtraLight"/>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a:spcAft>
                <a:spcPts val="1800"/>
              </a:spcAft>
            </a:pPr>
            <a:r>
              <a:rPr lang="ru-RU" sz="1600" smtClean="0">
                <a:latin typeface="Arial" charset="0"/>
                <a:cs typeface="Arial" charset="0"/>
              </a:rPr>
              <a:t>Материалы доклада на семинаре «Разработка стратегии устойчивого роста банковского сектора в Российской Федерации»</a:t>
            </a:r>
            <a:endParaRPr lang="en-US" sz="1600" dirty="0">
              <a:latin typeface="Arial" charset="0"/>
              <a:cs typeface="Arial" charset="0"/>
            </a:endParaRPr>
          </a:p>
        </p:txBody>
      </p:sp>
    </p:spTree>
    <p:extLst>
      <p:ext uri="{BB962C8B-B14F-4D97-AF65-F5344CB8AC3E}">
        <p14:creationId xmlns:p14="http://schemas.microsoft.com/office/powerpoint/2010/main" val="1919962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Как банки могут извлечь пользу из риск-менеджмента</a:t>
            </a:r>
            <a:endParaRPr lang="en-US" dirty="0"/>
          </a:p>
        </p:txBody>
      </p:sp>
      <p:sp>
        <p:nvSpPr>
          <p:cNvPr id="7" name="Шестиугольник 6"/>
          <p:cNvSpPr/>
          <p:nvPr/>
        </p:nvSpPr>
        <p:spPr bwMode="auto">
          <a:xfrm>
            <a:off x="1533526" y="1511300"/>
            <a:ext cx="1375943" cy="1266798"/>
          </a:xfrm>
          <a:prstGeom prst="hexagon">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1100" b="0" dirty="0" smtClean="0">
                <a:latin typeface="+mn-lt"/>
              </a:rPr>
              <a:t>Принимать больше рисков под лучшим контролем</a:t>
            </a:r>
            <a:endParaRPr kumimoji="0" lang="ru-RU" sz="1100" b="0" i="0" u="none" strike="noStrike" cap="none" normalizeH="0" baseline="0" dirty="0" smtClean="0">
              <a:ln>
                <a:noFill/>
              </a:ln>
              <a:solidFill>
                <a:schemeClr val="tx1"/>
              </a:solidFill>
              <a:effectLst/>
              <a:latin typeface="+mn-lt"/>
            </a:endParaRPr>
          </a:p>
        </p:txBody>
      </p:sp>
      <p:sp>
        <p:nvSpPr>
          <p:cNvPr id="8" name="Шестиугольник 7"/>
          <p:cNvSpPr/>
          <p:nvPr/>
        </p:nvSpPr>
        <p:spPr bwMode="auto">
          <a:xfrm>
            <a:off x="2656538" y="2176502"/>
            <a:ext cx="1375943" cy="1266798"/>
          </a:xfrm>
          <a:prstGeom prst="hexagon">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100" b="0" i="0" u="none" strike="noStrike" cap="none" normalizeH="0" baseline="0" dirty="0" smtClean="0">
                <a:ln>
                  <a:noFill/>
                </a:ln>
                <a:solidFill>
                  <a:schemeClr val="tx1"/>
                </a:solidFill>
                <a:effectLst/>
                <a:latin typeface="+mn-lt"/>
              </a:rPr>
              <a:t>Повысить эффективность и увеличить долю рынка</a:t>
            </a:r>
          </a:p>
        </p:txBody>
      </p:sp>
      <p:sp>
        <p:nvSpPr>
          <p:cNvPr id="9" name="Шестиугольник 8"/>
          <p:cNvSpPr/>
          <p:nvPr/>
        </p:nvSpPr>
        <p:spPr bwMode="auto">
          <a:xfrm>
            <a:off x="1533526" y="2836402"/>
            <a:ext cx="1375943" cy="1266798"/>
          </a:xfrm>
          <a:prstGeom prst="hexagon">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100" b="0" i="0" u="none" strike="noStrike" cap="none" normalizeH="0" baseline="0" dirty="0" smtClean="0">
                <a:ln>
                  <a:noFill/>
                </a:ln>
                <a:solidFill>
                  <a:schemeClr val="tx1"/>
                </a:solidFill>
                <a:effectLst/>
                <a:latin typeface="+mn-lt"/>
              </a:rPr>
              <a:t>Установить новые</a:t>
            </a:r>
            <a:r>
              <a:rPr kumimoji="0" lang="en-US" sz="1100" b="0" i="0" u="none" strike="noStrike" cap="none" normalizeH="0" baseline="0" dirty="0" smtClean="0">
                <a:ln>
                  <a:noFill/>
                </a:ln>
                <a:solidFill>
                  <a:schemeClr val="tx1"/>
                </a:solidFill>
                <a:effectLst/>
                <a:latin typeface="+mn-lt"/>
              </a:rPr>
              <a:t> /</a:t>
            </a:r>
            <a:r>
              <a:rPr kumimoji="0" lang="en-US" sz="1100" b="0" i="0" u="none" strike="noStrike" cap="none" normalizeH="0" dirty="0" smtClean="0">
                <a:ln>
                  <a:noFill/>
                </a:ln>
                <a:solidFill>
                  <a:schemeClr val="tx1"/>
                </a:solidFill>
                <a:effectLst/>
                <a:latin typeface="+mn-lt"/>
              </a:rPr>
              <a:t> </a:t>
            </a:r>
            <a:r>
              <a:rPr kumimoji="0" lang="ru-RU" sz="1100" b="0" i="0" u="none" strike="noStrike" cap="none" normalizeH="0" baseline="0" dirty="0" smtClean="0">
                <a:ln>
                  <a:noFill/>
                </a:ln>
                <a:solidFill>
                  <a:schemeClr val="tx1"/>
                </a:solidFill>
                <a:effectLst/>
                <a:latin typeface="+mn-lt"/>
              </a:rPr>
              <a:t>увеличить открытые лимиты на Банк</a:t>
            </a:r>
          </a:p>
        </p:txBody>
      </p:sp>
      <p:sp>
        <p:nvSpPr>
          <p:cNvPr id="10" name="Шестиугольник 9"/>
          <p:cNvSpPr/>
          <p:nvPr/>
        </p:nvSpPr>
        <p:spPr bwMode="auto">
          <a:xfrm>
            <a:off x="2656538" y="3504254"/>
            <a:ext cx="1375943" cy="1266798"/>
          </a:xfrm>
          <a:prstGeom prst="hexagon">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100" b="0" i="0" u="none" strike="noStrike" cap="none" normalizeH="0" baseline="0" dirty="0" smtClean="0">
                <a:ln>
                  <a:noFill/>
                </a:ln>
                <a:solidFill>
                  <a:schemeClr val="tx1"/>
                </a:solidFill>
                <a:effectLst/>
                <a:latin typeface="+mn-lt"/>
              </a:rPr>
              <a:t>Привлечь новые займы и</a:t>
            </a:r>
            <a:r>
              <a:rPr kumimoji="0" lang="ru-RU" sz="1100" b="0" i="0" u="none" strike="noStrike" cap="none" normalizeH="0" dirty="0" smtClean="0">
                <a:ln>
                  <a:noFill/>
                </a:ln>
                <a:solidFill>
                  <a:schemeClr val="tx1"/>
                </a:solidFill>
                <a:effectLst/>
                <a:latin typeface="+mn-lt"/>
              </a:rPr>
              <a:t> капитал</a:t>
            </a:r>
            <a:endParaRPr kumimoji="0" lang="ru-RU" sz="1100" b="0" i="0" u="none" strike="noStrike" cap="none" normalizeH="0" baseline="0" dirty="0" smtClean="0">
              <a:ln>
                <a:noFill/>
              </a:ln>
              <a:solidFill>
                <a:schemeClr val="tx1"/>
              </a:solidFill>
              <a:effectLst/>
              <a:latin typeface="+mn-lt"/>
            </a:endParaRPr>
          </a:p>
        </p:txBody>
      </p:sp>
      <p:sp>
        <p:nvSpPr>
          <p:cNvPr id="11" name="Шестиугольник 10"/>
          <p:cNvSpPr/>
          <p:nvPr/>
        </p:nvSpPr>
        <p:spPr bwMode="auto">
          <a:xfrm>
            <a:off x="3769433" y="2847003"/>
            <a:ext cx="1375943" cy="1266798"/>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100" b="0" i="0" u="none" strike="noStrike" cap="none" normalizeH="0" baseline="0" dirty="0" smtClean="0">
                <a:ln>
                  <a:noFill/>
                </a:ln>
                <a:solidFill>
                  <a:schemeClr val="bg1"/>
                </a:solidFill>
                <a:effectLst/>
                <a:latin typeface="+mn-lt"/>
              </a:rPr>
              <a:t>Получить</a:t>
            </a:r>
            <a:r>
              <a:rPr kumimoji="0" lang="ru-RU" sz="1100" b="0" i="0" u="none" strike="noStrike" cap="none" normalizeH="0" dirty="0" smtClean="0">
                <a:ln>
                  <a:noFill/>
                </a:ln>
                <a:solidFill>
                  <a:schemeClr val="bg1"/>
                </a:solidFill>
                <a:effectLst/>
                <a:latin typeface="+mn-lt"/>
              </a:rPr>
              <a:t> более высокий рейтинг</a:t>
            </a:r>
            <a:r>
              <a:rPr kumimoji="0" lang="en-US" sz="1100" b="0" i="0" u="none" strike="noStrike" cap="none" normalizeH="0" baseline="0" dirty="0" smtClean="0">
                <a:ln>
                  <a:noFill/>
                </a:ln>
                <a:solidFill>
                  <a:schemeClr val="bg1"/>
                </a:solidFill>
                <a:effectLst/>
                <a:latin typeface="+mn-lt"/>
              </a:rPr>
              <a:t> / </a:t>
            </a:r>
            <a:r>
              <a:rPr kumimoji="0" lang="ru-RU" sz="1100" b="0" i="0" u="none" strike="noStrike" cap="none" normalizeH="0" baseline="0" dirty="0" smtClean="0">
                <a:ln>
                  <a:noFill/>
                </a:ln>
                <a:solidFill>
                  <a:schemeClr val="bg1"/>
                </a:solidFill>
                <a:effectLst/>
                <a:latin typeface="+mn-lt"/>
              </a:rPr>
              <a:t>снизить </a:t>
            </a:r>
            <a:r>
              <a:rPr kumimoji="0" lang="en-US" sz="1100" b="0" i="0" u="none" strike="noStrike" cap="none" normalizeH="0" baseline="0" dirty="0" smtClean="0">
                <a:ln>
                  <a:noFill/>
                </a:ln>
                <a:solidFill>
                  <a:schemeClr val="bg1"/>
                </a:solidFill>
                <a:effectLst/>
                <a:latin typeface="+mn-lt"/>
              </a:rPr>
              <a:t>COD</a:t>
            </a:r>
            <a:endParaRPr kumimoji="0" lang="ru-RU" sz="1100" b="0" i="0" u="none" strike="noStrike" cap="none" normalizeH="0" baseline="0" dirty="0" smtClean="0">
              <a:ln>
                <a:noFill/>
              </a:ln>
              <a:solidFill>
                <a:schemeClr val="bg1"/>
              </a:solidFill>
              <a:effectLst/>
              <a:latin typeface="+mn-lt"/>
            </a:endParaRPr>
          </a:p>
        </p:txBody>
      </p:sp>
      <p:sp>
        <p:nvSpPr>
          <p:cNvPr id="12" name="Шестиугольник 11"/>
          <p:cNvSpPr/>
          <p:nvPr/>
        </p:nvSpPr>
        <p:spPr bwMode="auto">
          <a:xfrm>
            <a:off x="4892445" y="2192402"/>
            <a:ext cx="1375943" cy="1266798"/>
          </a:xfrm>
          <a:prstGeom prst="hexagon">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100" b="0" i="0" u="none" strike="noStrike" cap="none" normalizeH="0" baseline="0" dirty="0" smtClean="0">
                <a:ln>
                  <a:noFill/>
                </a:ln>
                <a:solidFill>
                  <a:schemeClr val="tx1"/>
                </a:solidFill>
                <a:effectLst/>
                <a:latin typeface="+mn-lt"/>
              </a:rPr>
              <a:t>Предотвратить</a:t>
            </a:r>
            <a:r>
              <a:rPr kumimoji="0" lang="en-US" sz="1100" b="0" i="0" u="none" strike="noStrike" cap="none" normalizeH="0" baseline="0" dirty="0" smtClean="0">
                <a:ln>
                  <a:noFill/>
                </a:ln>
                <a:solidFill>
                  <a:schemeClr val="tx1"/>
                </a:solidFill>
                <a:effectLst/>
                <a:latin typeface="+mn-lt"/>
              </a:rPr>
              <a:t> &amp; </a:t>
            </a:r>
            <a:r>
              <a:rPr kumimoji="0" lang="ru-RU" sz="1100" b="0" i="0" u="none" strike="noStrike" cap="none" normalizeH="0" baseline="0" dirty="0" smtClean="0">
                <a:ln>
                  <a:noFill/>
                </a:ln>
                <a:solidFill>
                  <a:schemeClr val="tx1"/>
                </a:solidFill>
                <a:effectLst/>
                <a:latin typeface="+mn-lt"/>
              </a:rPr>
              <a:t>минимизировать потери</a:t>
            </a:r>
          </a:p>
        </p:txBody>
      </p:sp>
      <p:sp>
        <p:nvSpPr>
          <p:cNvPr id="13" name="Шестиугольник 12"/>
          <p:cNvSpPr/>
          <p:nvPr/>
        </p:nvSpPr>
        <p:spPr bwMode="auto">
          <a:xfrm>
            <a:off x="4892445" y="3520154"/>
            <a:ext cx="1375943" cy="1266798"/>
          </a:xfrm>
          <a:prstGeom prst="hexagon">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u-RU" sz="1100" b="0" dirty="0" smtClean="0">
                <a:latin typeface="+mn-lt"/>
              </a:rPr>
              <a:t>Занять позиции в новых рыночных сегментах</a:t>
            </a:r>
            <a:endParaRPr lang="en-US" sz="1100" b="0" dirty="0">
              <a:latin typeface="+mn-lt"/>
            </a:endParaRPr>
          </a:p>
        </p:txBody>
      </p:sp>
      <p:sp>
        <p:nvSpPr>
          <p:cNvPr id="14" name="Шестиугольник 13"/>
          <p:cNvSpPr/>
          <p:nvPr/>
        </p:nvSpPr>
        <p:spPr bwMode="auto">
          <a:xfrm>
            <a:off x="6015457" y="2847003"/>
            <a:ext cx="1375943" cy="1266798"/>
          </a:xfrm>
          <a:prstGeom prst="hexagon">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50000"/>
              </a:spcBef>
            </a:pPr>
            <a:r>
              <a:rPr lang="ru-RU" sz="1100" b="0" dirty="0" smtClean="0">
                <a:latin typeface="+mn-lt"/>
              </a:rPr>
              <a:t>Быть на хорошем счету у Центрального банка</a:t>
            </a:r>
            <a:endParaRPr kumimoji="0" lang="ru-RU" sz="1100" b="0" i="0" u="none" strike="noStrike" cap="none" normalizeH="0" baseline="0" dirty="0" smtClean="0">
              <a:ln>
                <a:noFill/>
              </a:ln>
              <a:effectLst/>
              <a:latin typeface="+mn-lt"/>
            </a:endParaRPr>
          </a:p>
        </p:txBody>
      </p:sp>
      <p:sp>
        <p:nvSpPr>
          <p:cNvPr id="15" name="Шестиугольник 14"/>
          <p:cNvSpPr/>
          <p:nvPr/>
        </p:nvSpPr>
        <p:spPr bwMode="auto">
          <a:xfrm>
            <a:off x="6015457" y="1521901"/>
            <a:ext cx="1375943" cy="1266798"/>
          </a:xfrm>
          <a:prstGeom prst="hexagon">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100" b="0" i="0" u="none" strike="noStrike" cap="none" normalizeH="0" baseline="0" dirty="0" smtClean="0">
                <a:ln>
                  <a:noFill/>
                </a:ln>
                <a:solidFill>
                  <a:schemeClr val="tx1"/>
                </a:solidFill>
                <a:effectLst/>
                <a:latin typeface="+mn-lt"/>
              </a:rPr>
              <a:t>Выполнить</a:t>
            </a:r>
            <a:r>
              <a:rPr kumimoji="0" lang="ru-RU" sz="1100" b="0" i="0" u="none" strike="noStrike" cap="none" normalizeH="0" dirty="0" smtClean="0">
                <a:ln>
                  <a:noFill/>
                </a:ln>
                <a:solidFill>
                  <a:schemeClr val="tx1"/>
                </a:solidFill>
                <a:effectLst/>
                <a:latin typeface="+mn-lt"/>
              </a:rPr>
              <a:t> стратегические цели</a:t>
            </a:r>
            <a:r>
              <a:rPr kumimoji="0" lang="en-US" sz="1100" b="0" i="0" u="none" strike="noStrike" cap="none" normalizeH="0" dirty="0" smtClean="0">
                <a:ln>
                  <a:noFill/>
                </a:ln>
                <a:solidFill>
                  <a:schemeClr val="tx1"/>
                </a:solidFill>
                <a:effectLst/>
                <a:latin typeface="+mn-lt"/>
              </a:rPr>
              <a:t> / </a:t>
            </a:r>
            <a:r>
              <a:rPr kumimoji="0" lang="ru-RU" sz="1100" b="0" i="0" u="none" strike="noStrike" cap="none" normalizeH="0" dirty="0" smtClean="0">
                <a:ln>
                  <a:noFill/>
                </a:ln>
                <a:solidFill>
                  <a:schemeClr val="tx1"/>
                </a:solidFill>
                <a:effectLst/>
                <a:latin typeface="+mn-lt"/>
              </a:rPr>
              <a:t>увеличить</a:t>
            </a:r>
            <a:r>
              <a:rPr kumimoji="0" lang="en-US" sz="1100" b="0" i="0" u="none" strike="noStrike" cap="none" normalizeH="0" dirty="0" smtClean="0">
                <a:ln>
                  <a:noFill/>
                </a:ln>
                <a:solidFill>
                  <a:schemeClr val="tx1"/>
                </a:solidFill>
                <a:effectLst/>
                <a:latin typeface="+mn-lt"/>
              </a:rPr>
              <a:t> SVA</a:t>
            </a:r>
            <a:endParaRPr kumimoji="0" lang="ru-RU" sz="1100" b="0" i="0" u="none" strike="noStrike" cap="none" normalizeH="0" baseline="0" dirty="0" smtClean="0">
              <a:ln>
                <a:noFill/>
              </a:ln>
              <a:solidFill>
                <a:schemeClr val="tx1"/>
              </a:solidFill>
              <a:effectLst/>
              <a:latin typeface="+mn-lt"/>
            </a:endParaRPr>
          </a:p>
        </p:txBody>
      </p:sp>
      <p:sp>
        <p:nvSpPr>
          <p:cNvPr id="20" name="Шестиугольник 19"/>
          <p:cNvSpPr/>
          <p:nvPr/>
        </p:nvSpPr>
        <p:spPr bwMode="auto">
          <a:xfrm>
            <a:off x="3769432" y="4178953"/>
            <a:ext cx="1375943" cy="1266798"/>
          </a:xfrm>
          <a:prstGeom prst="hexagon">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100" b="0" i="0" u="none" strike="noStrike" cap="none" normalizeH="0" baseline="0" dirty="0" smtClean="0">
                <a:ln>
                  <a:noFill/>
                </a:ln>
                <a:effectLst/>
                <a:latin typeface="+mn-lt"/>
              </a:rPr>
              <a:t>Устранить риск ключевого персонала</a:t>
            </a:r>
          </a:p>
        </p:txBody>
      </p:sp>
      <p:sp>
        <p:nvSpPr>
          <p:cNvPr id="21" name="Шестиугольник 20"/>
          <p:cNvSpPr/>
          <p:nvPr/>
        </p:nvSpPr>
        <p:spPr bwMode="auto">
          <a:xfrm>
            <a:off x="1393826" y="4458353"/>
            <a:ext cx="1375943" cy="1266798"/>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100" b="0" i="0" u="none" strike="noStrike" cap="none" normalizeH="0" baseline="0" dirty="0" smtClean="0">
                <a:ln>
                  <a:noFill/>
                </a:ln>
                <a:solidFill>
                  <a:schemeClr val="bg1"/>
                </a:solidFill>
                <a:effectLst/>
                <a:latin typeface="+mn-lt"/>
              </a:rPr>
              <a:t>Укрепить деловую репутацию</a:t>
            </a:r>
            <a:r>
              <a:rPr kumimoji="0" lang="ru-RU" sz="1100" b="0" i="0" u="none" strike="noStrike" cap="none" normalizeH="0" dirty="0" smtClean="0">
                <a:ln>
                  <a:noFill/>
                </a:ln>
                <a:solidFill>
                  <a:schemeClr val="bg1"/>
                </a:solidFill>
                <a:effectLst/>
                <a:latin typeface="+mn-lt"/>
              </a:rPr>
              <a:t> Банка</a:t>
            </a:r>
            <a:endParaRPr kumimoji="0" lang="ru-RU" sz="1100" b="0" i="0" u="none" strike="noStrike" cap="none" normalizeH="0" baseline="0" dirty="0" smtClean="0">
              <a:ln>
                <a:noFill/>
              </a:ln>
              <a:solidFill>
                <a:schemeClr val="bg1"/>
              </a:solidFill>
              <a:effectLst/>
              <a:latin typeface="+mn-lt"/>
            </a:endParaRPr>
          </a:p>
        </p:txBody>
      </p:sp>
      <p:sp>
        <p:nvSpPr>
          <p:cNvPr id="22" name="Шестиугольник 21"/>
          <p:cNvSpPr/>
          <p:nvPr/>
        </p:nvSpPr>
        <p:spPr bwMode="auto">
          <a:xfrm>
            <a:off x="7391400" y="2176502"/>
            <a:ext cx="1375943" cy="1266798"/>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100" b="0" i="0" u="none" strike="noStrike" cap="none" normalizeH="0" baseline="0" dirty="0" smtClean="0">
                <a:ln>
                  <a:noFill/>
                </a:ln>
                <a:solidFill>
                  <a:schemeClr val="bg1"/>
                </a:solidFill>
                <a:effectLst/>
                <a:latin typeface="+mn-lt"/>
              </a:rPr>
              <a:t>Внести вклад в </a:t>
            </a:r>
            <a:r>
              <a:rPr kumimoji="0" lang="ru-RU" sz="1100" b="0" i="0" u="none" strike="noStrike" cap="none" normalizeH="0" baseline="0" dirty="0" err="1" smtClean="0">
                <a:ln>
                  <a:noFill/>
                </a:ln>
                <a:solidFill>
                  <a:schemeClr val="bg1"/>
                </a:solidFill>
                <a:effectLst/>
                <a:latin typeface="+mn-lt"/>
              </a:rPr>
              <a:t>устойчи</a:t>
            </a:r>
            <a:r>
              <a:rPr kumimoji="0" lang="ru-RU" sz="1100" b="0" i="0" u="none" strike="noStrike" cap="none" normalizeH="0" baseline="0" dirty="0" smtClean="0">
                <a:ln>
                  <a:noFill/>
                </a:ln>
                <a:solidFill>
                  <a:schemeClr val="bg1"/>
                </a:solidFill>
                <a:effectLst/>
                <a:latin typeface="+mn-lt"/>
              </a:rPr>
              <a:t>-вый</a:t>
            </a:r>
            <a:r>
              <a:rPr kumimoji="0" lang="ru-RU" sz="1100" b="0" i="0" u="none" strike="noStrike" cap="none" normalizeH="0" dirty="0" smtClean="0">
                <a:ln>
                  <a:noFill/>
                </a:ln>
                <a:solidFill>
                  <a:schemeClr val="bg1"/>
                </a:solidFill>
                <a:effectLst/>
                <a:latin typeface="+mn-lt"/>
              </a:rPr>
              <a:t> рост </a:t>
            </a:r>
            <a:r>
              <a:rPr kumimoji="0" lang="ru-RU" sz="1100" b="0" i="0" u="none" strike="noStrike" cap="none" normalizeH="0" dirty="0" err="1" smtClean="0">
                <a:ln>
                  <a:noFill/>
                </a:ln>
                <a:solidFill>
                  <a:schemeClr val="bg1"/>
                </a:solidFill>
                <a:effectLst/>
                <a:latin typeface="+mn-lt"/>
              </a:rPr>
              <a:t>показате</a:t>
            </a:r>
            <a:r>
              <a:rPr kumimoji="0" lang="ru-RU" sz="1100" b="0" i="0" u="none" strike="noStrike" cap="none" normalizeH="0" dirty="0" smtClean="0">
                <a:ln>
                  <a:noFill/>
                </a:ln>
                <a:solidFill>
                  <a:schemeClr val="bg1"/>
                </a:solidFill>
                <a:effectLst/>
                <a:latin typeface="+mn-lt"/>
              </a:rPr>
              <a:t>-лей Банка</a:t>
            </a:r>
            <a:endParaRPr kumimoji="0" lang="ru-RU" sz="1100" b="0" i="0" u="none" strike="noStrike" cap="none" normalizeH="0" baseline="0" dirty="0" smtClean="0">
              <a:ln>
                <a:noFill/>
              </a:ln>
              <a:solidFill>
                <a:schemeClr val="bg1"/>
              </a:solidFill>
              <a:effectLst/>
              <a:latin typeface="+mn-lt"/>
            </a:endParaRPr>
          </a:p>
        </p:txBody>
      </p:sp>
      <p:sp>
        <p:nvSpPr>
          <p:cNvPr id="23" name="Прямоугольник 22"/>
          <p:cNvSpPr/>
          <p:nvPr/>
        </p:nvSpPr>
        <p:spPr bwMode="auto">
          <a:xfrm>
            <a:off x="7391399" y="4178952"/>
            <a:ext cx="1375944" cy="9127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smtClean="0">
                <a:latin typeface="+mn-lt"/>
                <a:cs typeface="Times New Roman" pitchFamily="18" charset="0"/>
              </a:rPr>
              <a:t>CRO </a:t>
            </a:r>
            <a:r>
              <a:rPr lang="ru-RU" sz="1000" b="0" dirty="0" smtClean="0">
                <a:latin typeface="+mn-lt"/>
                <a:cs typeface="Times New Roman" pitchFamily="18" charset="0"/>
              </a:rPr>
              <a:t>участвует в Комитете по рискам при Совете и влияет на решения по стратегии Банка</a:t>
            </a:r>
            <a:endParaRPr kumimoji="0" lang="ru-RU" sz="1000" b="0" i="0" u="none" strike="noStrike" cap="none" normalizeH="0" baseline="0" dirty="0" smtClean="0">
              <a:ln>
                <a:noFill/>
              </a:ln>
              <a:effectLst/>
              <a:latin typeface="+mn-lt"/>
              <a:cs typeface="Times New Roman" pitchFamily="18" charset="0"/>
            </a:endParaRPr>
          </a:p>
        </p:txBody>
      </p:sp>
      <p:cxnSp>
        <p:nvCxnSpPr>
          <p:cNvPr id="24" name="Прямая со стрелкой 23"/>
          <p:cNvCxnSpPr>
            <a:stCxn id="23" idx="0"/>
          </p:cNvCxnSpPr>
          <p:nvPr/>
        </p:nvCxnSpPr>
        <p:spPr bwMode="auto">
          <a:xfrm flipV="1">
            <a:off x="8079371" y="3504254"/>
            <a:ext cx="0" cy="674698"/>
          </a:xfrm>
          <a:prstGeom prst="straightConnector1">
            <a:avLst/>
          </a:prstGeom>
          <a:noFill/>
          <a:ln w="9525" cap="flat" cmpd="sng" algn="ctr">
            <a:solidFill>
              <a:schemeClr val="tx1"/>
            </a:solidFill>
            <a:prstDash val="sysDot"/>
            <a:round/>
            <a:headEnd type="none" w="med" len="med"/>
            <a:tailEnd type="triangle" w="sm" len="med"/>
          </a:ln>
          <a:effectLst/>
        </p:spPr>
      </p:cxnSp>
      <p:sp>
        <p:nvSpPr>
          <p:cNvPr id="27" name="Прямоугольник 26"/>
          <p:cNvSpPr/>
          <p:nvPr/>
        </p:nvSpPr>
        <p:spPr bwMode="auto">
          <a:xfrm>
            <a:off x="6523457" y="5091752"/>
            <a:ext cx="1375944" cy="104996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pPr>
            <a:r>
              <a:rPr lang="ru-RU" sz="1000" b="0" dirty="0" smtClean="0">
                <a:latin typeface="+mn-lt"/>
                <a:cs typeface="Times New Roman" pitchFamily="18" charset="0"/>
              </a:rPr>
              <a:t>РМ</a:t>
            </a:r>
            <a:r>
              <a:rPr lang="en-US" sz="1000" b="0" dirty="0" smtClean="0">
                <a:latin typeface="+mn-lt"/>
                <a:cs typeface="Times New Roman" pitchFamily="18" charset="0"/>
              </a:rPr>
              <a:t> </a:t>
            </a:r>
            <a:r>
              <a:rPr lang="ru-RU" sz="1000" b="0" dirty="0" smtClean="0">
                <a:latin typeface="+mn-lt"/>
                <a:cs typeface="Times New Roman" pitchFamily="18" charset="0"/>
              </a:rPr>
              <a:t>участвует в официальном обследовании и сообщает о результатах в области РМ</a:t>
            </a:r>
            <a:endParaRPr kumimoji="0" lang="ru-RU" sz="1000" b="0" i="0" u="none" strike="noStrike" cap="none" normalizeH="0" baseline="0" dirty="0" smtClean="0">
              <a:ln>
                <a:noFill/>
              </a:ln>
              <a:effectLst/>
              <a:latin typeface="+mn-lt"/>
              <a:cs typeface="Times New Roman" pitchFamily="18" charset="0"/>
            </a:endParaRPr>
          </a:p>
        </p:txBody>
      </p:sp>
      <p:cxnSp>
        <p:nvCxnSpPr>
          <p:cNvPr id="28" name="Прямая со стрелкой 27"/>
          <p:cNvCxnSpPr>
            <a:stCxn id="27" idx="0"/>
          </p:cNvCxnSpPr>
          <p:nvPr/>
        </p:nvCxnSpPr>
        <p:spPr bwMode="auto">
          <a:xfrm flipH="1" flipV="1">
            <a:off x="6794501" y="4153554"/>
            <a:ext cx="416928" cy="938198"/>
          </a:xfrm>
          <a:prstGeom prst="straightConnector1">
            <a:avLst/>
          </a:prstGeom>
          <a:noFill/>
          <a:ln w="9525" cap="flat" cmpd="sng" algn="ctr">
            <a:solidFill>
              <a:schemeClr val="tx1"/>
            </a:solidFill>
            <a:prstDash val="sysDot"/>
            <a:round/>
            <a:headEnd type="none" w="med" len="med"/>
            <a:tailEnd type="triangle" w="sm" len="med"/>
          </a:ln>
          <a:effectLst/>
        </p:spPr>
      </p:cxnSp>
      <p:sp>
        <p:nvSpPr>
          <p:cNvPr id="30" name="Прямоугольник 29"/>
          <p:cNvSpPr/>
          <p:nvPr/>
        </p:nvSpPr>
        <p:spPr bwMode="auto">
          <a:xfrm>
            <a:off x="4892445" y="5213203"/>
            <a:ext cx="1375944" cy="7926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pPr>
            <a:r>
              <a:rPr lang="ru-RU" sz="1000" b="0" dirty="0" smtClean="0">
                <a:latin typeface="+mn-lt"/>
                <a:cs typeface="Times New Roman" pitchFamily="18" charset="0"/>
              </a:rPr>
              <a:t>РМ оценивает новые продукты / услуги и дает совет </a:t>
            </a:r>
            <a:r>
              <a:rPr lang="en-US" sz="1000" b="0" dirty="0" smtClean="0">
                <a:latin typeface="+mn-lt"/>
                <a:cs typeface="Times New Roman" pitchFamily="18" charset="0"/>
              </a:rPr>
              <a:t>‘go - </a:t>
            </a:r>
            <a:r>
              <a:rPr lang="en-US" sz="1000" b="0" dirty="0">
                <a:latin typeface="+mn-lt"/>
                <a:cs typeface="Times New Roman" pitchFamily="18" charset="0"/>
              </a:rPr>
              <a:t>no go’</a:t>
            </a:r>
            <a:endParaRPr lang="ru-RU" sz="1000" b="0" dirty="0">
              <a:latin typeface="+mn-lt"/>
              <a:cs typeface="Times New Roman" pitchFamily="18" charset="0"/>
            </a:endParaRPr>
          </a:p>
          <a:p>
            <a:pPr marR="0" algn="ctr" defTabSz="914400" rtl="0" eaLnBrk="1" fontAlgn="base" latinLnBrk="0" hangingPunct="1">
              <a:lnSpc>
                <a:spcPct val="100000"/>
              </a:lnSpc>
              <a:spcBef>
                <a:spcPct val="50000"/>
              </a:spcBef>
              <a:spcAft>
                <a:spcPct val="0"/>
              </a:spcAft>
              <a:buClrTx/>
              <a:buSzTx/>
              <a:tabLst/>
            </a:pPr>
            <a:endParaRPr kumimoji="0" lang="ru-RU" sz="1000" b="0" i="0" u="none" strike="noStrike" cap="none" normalizeH="0" baseline="0" dirty="0" smtClean="0">
              <a:ln>
                <a:noFill/>
              </a:ln>
              <a:effectLst/>
              <a:latin typeface="+mn-lt"/>
              <a:cs typeface="Times New Roman" pitchFamily="18" charset="0"/>
            </a:endParaRPr>
          </a:p>
        </p:txBody>
      </p:sp>
      <p:cxnSp>
        <p:nvCxnSpPr>
          <p:cNvPr id="31" name="Прямая со стрелкой 30"/>
          <p:cNvCxnSpPr/>
          <p:nvPr/>
        </p:nvCxnSpPr>
        <p:spPr bwMode="auto">
          <a:xfrm flipV="1">
            <a:off x="5580416" y="4875854"/>
            <a:ext cx="0" cy="337349"/>
          </a:xfrm>
          <a:prstGeom prst="straightConnector1">
            <a:avLst/>
          </a:prstGeom>
          <a:noFill/>
          <a:ln w="9525" cap="flat" cmpd="sng" algn="ctr">
            <a:solidFill>
              <a:schemeClr val="tx1"/>
            </a:solidFill>
            <a:prstDash val="sysDot"/>
            <a:round/>
            <a:headEnd type="none" w="med" len="med"/>
            <a:tailEnd type="triangle" w="sm" len="med"/>
          </a:ln>
          <a:effectLst/>
        </p:spPr>
      </p:cxnSp>
      <p:sp>
        <p:nvSpPr>
          <p:cNvPr id="33" name="Прямоугольник 32"/>
          <p:cNvSpPr/>
          <p:nvPr/>
        </p:nvSpPr>
        <p:spPr bwMode="auto">
          <a:xfrm>
            <a:off x="2656538" y="5213203"/>
            <a:ext cx="1375944" cy="7926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Хорошая оценка РМ в рамках </a:t>
            </a:r>
            <a:r>
              <a:rPr lang="en-US" sz="1000" b="0" dirty="0" smtClean="0">
                <a:latin typeface="+mn-lt"/>
                <a:cs typeface="Times New Roman" pitchFamily="18" charset="0"/>
              </a:rPr>
              <a:t>DD </a:t>
            </a:r>
            <a:r>
              <a:rPr lang="ru-RU" sz="1000" b="0" dirty="0" smtClean="0">
                <a:latin typeface="+mn-lt"/>
                <a:cs typeface="Times New Roman" pitchFamily="18" charset="0"/>
              </a:rPr>
              <a:t>может сделать инвестиции возможными</a:t>
            </a:r>
            <a:endParaRPr kumimoji="0" lang="ru-RU" sz="1000" b="0" i="0" u="none" strike="noStrike" cap="none" normalizeH="0" baseline="0" dirty="0" smtClean="0">
              <a:ln>
                <a:noFill/>
              </a:ln>
              <a:effectLst/>
              <a:latin typeface="+mn-lt"/>
              <a:cs typeface="Times New Roman" pitchFamily="18" charset="0"/>
            </a:endParaRPr>
          </a:p>
        </p:txBody>
      </p:sp>
      <p:cxnSp>
        <p:nvCxnSpPr>
          <p:cNvPr id="34" name="Прямая со стрелкой 33"/>
          <p:cNvCxnSpPr/>
          <p:nvPr/>
        </p:nvCxnSpPr>
        <p:spPr bwMode="auto">
          <a:xfrm flipV="1">
            <a:off x="3344509" y="4875854"/>
            <a:ext cx="0" cy="337349"/>
          </a:xfrm>
          <a:prstGeom prst="straightConnector1">
            <a:avLst/>
          </a:prstGeom>
          <a:noFill/>
          <a:ln w="9525" cap="flat" cmpd="sng" algn="ctr">
            <a:solidFill>
              <a:schemeClr val="tx1"/>
            </a:solidFill>
            <a:prstDash val="sysDot"/>
            <a:round/>
            <a:headEnd type="none" w="med" len="med"/>
            <a:tailEnd type="triangle" w="sm" len="med"/>
          </a:ln>
          <a:effectLst/>
        </p:spPr>
      </p:cxnSp>
      <p:sp>
        <p:nvSpPr>
          <p:cNvPr id="35" name="Прямоугольник 34"/>
          <p:cNvSpPr/>
          <p:nvPr/>
        </p:nvSpPr>
        <p:spPr bwMode="auto">
          <a:xfrm>
            <a:off x="2523942" y="6053740"/>
            <a:ext cx="3866919" cy="39632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smtClean="0">
                <a:latin typeface="+mn-lt"/>
                <a:cs typeface="Times New Roman" pitchFamily="18" charset="0"/>
              </a:rPr>
              <a:t>CRO </a:t>
            </a:r>
            <a:r>
              <a:rPr lang="ru-RU" sz="1000" b="0" dirty="0" smtClean="0">
                <a:latin typeface="+mn-lt"/>
                <a:cs typeface="Times New Roman" pitchFamily="18" charset="0"/>
              </a:rPr>
              <a:t>может урезонить сильных бизнес-личностей и заставить готовить «кадровый резерв»</a:t>
            </a:r>
            <a:endParaRPr kumimoji="0" lang="ru-RU" sz="1000" b="0" i="0" u="none" strike="noStrike" cap="none" normalizeH="0" baseline="0" dirty="0" smtClean="0">
              <a:ln>
                <a:noFill/>
              </a:ln>
              <a:effectLst/>
              <a:latin typeface="+mn-lt"/>
              <a:cs typeface="Times New Roman" pitchFamily="18" charset="0"/>
            </a:endParaRPr>
          </a:p>
        </p:txBody>
      </p:sp>
      <p:cxnSp>
        <p:nvCxnSpPr>
          <p:cNvPr id="36" name="Прямая со стрелкой 35"/>
          <p:cNvCxnSpPr>
            <a:stCxn id="35" idx="0"/>
          </p:cNvCxnSpPr>
          <p:nvPr/>
        </p:nvCxnSpPr>
        <p:spPr bwMode="auto">
          <a:xfrm flipV="1">
            <a:off x="4457402" y="5564802"/>
            <a:ext cx="0" cy="488938"/>
          </a:xfrm>
          <a:prstGeom prst="straightConnector1">
            <a:avLst/>
          </a:prstGeom>
          <a:noFill/>
          <a:ln w="9525" cap="flat" cmpd="sng" algn="ctr">
            <a:solidFill>
              <a:schemeClr val="tx1"/>
            </a:solidFill>
            <a:prstDash val="sysDot"/>
            <a:round/>
            <a:headEnd type="none" w="med" len="med"/>
            <a:tailEnd type="triangle" w="sm" len="med"/>
          </a:ln>
          <a:effectLst/>
        </p:spPr>
      </p:cxnSp>
      <p:sp>
        <p:nvSpPr>
          <p:cNvPr id="37" name="Прямоугольник 36"/>
          <p:cNvSpPr/>
          <p:nvPr/>
        </p:nvSpPr>
        <p:spPr bwMode="auto">
          <a:xfrm>
            <a:off x="157582" y="5564801"/>
            <a:ext cx="1375944" cy="7926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Банк раскрывает информацию об уровне и </a:t>
            </a:r>
            <a:r>
              <a:rPr lang="ru-RU" sz="1000" b="0" dirty="0" err="1" smtClean="0">
                <a:latin typeface="+mn-lt"/>
                <a:cs typeface="Times New Roman" pitchFamily="18" charset="0"/>
              </a:rPr>
              <a:t>достиже-ниях</a:t>
            </a:r>
            <a:r>
              <a:rPr lang="ru-RU" sz="1000" b="0" dirty="0" smtClean="0">
                <a:latin typeface="+mn-lt"/>
                <a:cs typeface="Times New Roman" pitchFamily="18" charset="0"/>
              </a:rPr>
              <a:t> в области РМ в годовых отчетах</a:t>
            </a:r>
            <a:endParaRPr kumimoji="0" lang="ru-RU" sz="1000" b="0" i="0" u="none" strike="noStrike" cap="none" normalizeH="0" baseline="0" dirty="0" smtClean="0">
              <a:ln>
                <a:noFill/>
              </a:ln>
              <a:effectLst/>
              <a:latin typeface="+mn-lt"/>
              <a:cs typeface="Times New Roman" pitchFamily="18" charset="0"/>
            </a:endParaRPr>
          </a:p>
        </p:txBody>
      </p:sp>
      <p:cxnSp>
        <p:nvCxnSpPr>
          <p:cNvPr id="38" name="Прямая со стрелкой 37"/>
          <p:cNvCxnSpPr/>
          <p:nvPr/>
        </p:nvCxnSpPr>
        <p:spPr bwMode="auto">
          <a:xfrm flipV="1">
            <a:off x="1219200" y="5445750"/>
            <a:ext cx="199232" cy="119052"/>
          </a:xfrm>
          <a:prstGeom prst="straightConnector1">
            <a:avLst/>
          </a:prstGeom>
          <a:noFill/>
          <a:ln w="9525" cap="flat" cmpd="sng" algn="ctr">
            <a:solidFill>
              <a:schemeClr val="tx1"/>
            </a:solidFill>
            <a:prstDash val="sysDot"/>
            <a:round/>
            <a:headEnd type="none" w="med" len="med"/>
            <a:tailEnd type="triangle" w="sm" len="med"/>
          </a:ln>
          <a:effectLst/>
        </p:spPr>
      </p:cxnSp>
      <p:sp>
        <p:nvSpPr>
          <p:cNvPr id="44"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10</a:t>
            </a:fld>
            <a:endParaRPr lang="en-US" sz="1100" b="0" dirty="0">
              <a:solidFill>
                <a:srgbClr val="7F7F7F"/>
              </a:solidFill>
              <a:latin typeface="+mn-lt"/>
            </a:endParaRPr>
          </a:p>
        </p:txBody>
      </p:sp>
      <p:sp>
        <p:nvSpPr>
          <p:cNvPr id="45" name="Прямоугольник 44"/>
          <p:cNvSpPr/>
          <p:nvPr/>
        </p:nvSpPr>
        <p:spPr bwMode="auto">
          <a:xfrm>
            <a:off x="157582" y="3951200"/>
            <a:ext cx="1375944" cy="136830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РМ</a:t>
            </a:r>
            <a:r>
              <a:rPr lang="en-US" sz="1000" b="0" dirty="0" smtClean="0">
                <a:latin typeface="+mn-lt"/>
                <a:cs typeface="Times New Roman" pitchFamily="18" charset="0"/>
              </a:rPr>
              <a:t> </a:t>
            </a:r>
            <a:r>
              <a:rPr lang="ru-RU" sz="1000" b="0" dirty="0" smtClean="0">
                <a:latin typeface="+mn-lt"/>
                <a:cs typeface="Times New Roman" pitchFamily="18" charset="0"/>
              </a:rPr>
              <a:t>рассчитывает  лимиты контра-</a:t>
            </a:r>
            <a:r>
              <a:rPr lang="ru-RU" sz="1000" b="0" dirty="0" err="1" smtClean="0">
                <a:latin typeface="+mn-lt"/>
                <a:cs typeface="Times New Roman" pitchFamily="18" charset="0"/>
              </a:rPr>
              <a:t>гентов</a:t>
            </a:r>
            <a:r>
              <a:rPr lang="ru-RU" sz="1000" b="0" dirty="0" smtClean="0">
                <a:latin typeface="+mn-lt"/>
                <a:cs typeface="Times New Roman" pitchFamily="18" charset="0"/>
              </a:rPr>
              <a:t> и способ-</a:t>
            </a:r>
            <a:r>
              <a:rPr lang="ru-RU" sz="1000" b="0" dirty="0" err="1" smtClean="0">
                <a:latin typeface="+mn-lt"/>
                <a:cs typeface="Times New Roman" pitchFamily="18" charset="0"/>
              </a:rPr>
              <a:t>ствует</a:t>
            </a:r>
            <a:r>
              <a:rPr lang="ru-RU" sz="1000" b="0" dirty="0" smtClean="0">
                <a:latin typeface="+mn-lt"/>
                <a:cs typeface="Times New Roman" pitchFamily="18" charset="0"/>
              </a:rPr>
              <a:t> развитию </a:t>
            </a:r>
            <a:r>
              <a:rPr lang="ru-RU" sz="1000" b="0" dirty="0" err="1" smtClean="0">
                <a:latin typeface="+mn-lt"/>
                <a:cs typeface="Times New Roman" pitchFamily="18" charset="0"/>
              </a:rPr>
              <a:t>корсети</a:t>
            </a:r>
            <a:endParaRPr kumimoji="0" lang="ru-RU" sz="1000" b="0" i="0" u="none" strike="noStrike" cap="none" normalizeH="0" baseline="0" dirty="0" smtClean="0">
              <a:ln>
                <a:noFill/>
              </a:ln>
              <a:effectLst/>
              <a:latin typeface="+mn-lt"/>
              <a:cs typeface="Times New Roman" pitchFamily="18" charset="0"/>
            </a:endParaRPr>
          </a:p>
        </p:txBody>
      </p:sp>
      <p:cxnSp>
        <p:nvCxnSpPr>
          <p:cNvPr id="46" name="Прямая со стрелкой 45"/>
          <p:cNvCxnSpPr/>
          <p:nvPr/>
        </p:nvCxnSpPr>
        <p:spPr bwMode="auto">
          <a:xfrm flipV="1">
            <a:off x="1331913" y="3746224"/>
            <a:ext cx="223839" cy="168674"/>
          </a:xfrm>
          <a:prstGeom prst="straightConnector1">
            <a:avLst/>
          </a:prstGeom>
          <a:noFill/>
          <a:ln w="9525" cap="flat" cmpd="sng" algn="ctr">
            <a:solidFill>
              <a:schemeClr val="tx1"/>
            </a:solidFill>
            <a:prstDash val="sysDot"/>
            <a:round/>
            <a:headEnd type="none" w="med" len="med"/>
            <a:tailEnd type="triangle" w="sm" len="med"/>
          </a:ln>
          <a:effectLst/>
        </p:spPr>
      </p:cxnSp>
      <p:sp>
        <p:nvSpPr>
          <p:cNvPr id="54" name="Прямоугольник 53"/>
          <p:cNvSpPr/>
          <p:nvPr/>
        </p:nvSpPr>
        <p:spPr bwMode="auto">
          <a:xfrm>
            <a:off x="157582" y="2681990"/>
            <a:ext cx="1375944" cy="136830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РМ</a:t>
            </a:r>
            <a:r>
              <a:rPr lang="en-US" sz="1000" b="0" dirty="0" smtClean="0">
                <a:latin typeface="+mn-lt"/>
                <a:cs typeface="Times New Roman" pitchFamily="18" charset="0"/>
              </a:rPr>
              <a:t> </a:t>
            </a:r>
            <a:r>
              <a:rPr lang="ru-RU" sz="1000" b="0" dirty="0" smtClean="0">
                <a:latin typeface="+mn-lt"/>
                <a:cs typeface="Times New Roman" pitchFamily="18" charset="0"/>
              </a:rPr>
              <a:t>предлагает лимиты, </a:t>
            </a:r>
            <a:r>
              <a:rPr lang="ru-RU" sz="1000" b="0" dirty="0" err="1" smtClean="0">
                <a:latin typeface="+mn-lt"/>
                <a:cs typeface="Times New Roman" pitchFamily="18" charset="0"/>
              </a:rPr>
              <a:t>согласо</a:t>
            </a:r>
            <a:r>
              <a:rPr lang="ru-RU" sz="1000" b="0" dirty="0" smtClean="0">
                <a:latin typeface="+mn-lt"/>
                <a:cs typeface="Times New Roman" pitchFamily="18" charset="0"/>
              </a:rPr>
              <a:t>-ванные с </a:t>
            </a:r>
            <a:r>
              <a:rPr lang="ru-RU" sz="1000" b="0" dirty="0" err="1" smtClean="0">
                <a:latin typeface="+mn-lt"/>
                <a:cs typeface="Times New Roman" pitchFamily="18" charset="0"/>
              </a:rPr>
              <a:t>финан-совым</a:t>
            </a:r>
            <a:r>
              <a:rPr lang="ru-RU" sz="1000" b="0" dirty="0" smtClean="0">
                <a:latin typeface="+mn-lt"/>
                <a:cs typeface="Times New Roman" pitchFamily="18" charset="0"/>
              </a:rPr>
              <a:t> планом и риск-аппетитом</a:t>
            </a:r>
            <a:endParaRPr kumimoji="0" lang="ru-RU" sz="1000" b="0" i="0" u="none" strike="noStrike" cap="none" normalizeH="0" baseline="0" dirty="0" smtClean="0">
              <a:ln>
                <a:noFill/>
              </a:ln>
              <a:effectLst/>
              <a:latin typeface="+mn-lt"/>
              <a:cs typeface="Times New Roman" pitchFamily="18" charset="0"/>
            </a:endParaRPr>
          </a:p>
        </p:txBody>
      </p:sp>
      <p:cxnSp>
        <p:nvCxnSpPr>
          <p:cNvPr id="55" name="Прямая со стрелкой 54"/>
          <p:cNvCxnSpPr/>
          <p:nvPr/>
        </p:nvCxnSpPr>
        <p:spPr bwMode="auto">
          <a:xfrm flipV="1">
            <a:off x="1378745" y="2494020"/>
            <a:ext cx="223839" cy="168674"/>
          </a:xfrm>
          <a:prstGeom prst="straightConnector1">
            <a:avLst/>
          </a:prstGeom>
          <a:noFill/>
          <a:ln w="9525" cap="flat" cmpd="sng" algn="ctr">
            <a:solidFill>
              <a:schemeClr val="tx1"/>
            </a:solidFill>
            <a:prstDash val="sysDot"/>
            <a:round/>
            <a:headEnd type="none" w="med" len="med"/>
            <a:tailEnd type="triangle" w="sm" len="med"/>
          </a:ln>
          <a:effectLst/>
        </p:spPr>
      </p:cxnSp>
      <p:sp>
        <p:nvSpPr>
          <p:cNvPr id="56" name="Прямоугольник 55"/>
          <p:cNvSpPr/>
          <p:nvPr/>
        </p:nvSpPr>
        <p:spPr bwMode="auto">
          <a:xfrm>
            <a:off x="4017314" y="1044074"/>
            <a:ext cx="875130" cy="1270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Качество РМ –элемент модели расчета кредитного рейтинга Банка</a:t>
            </a:r>
            <a:endParaRPr kumimoji="0" lang="ru-RU" sz="1000" b="0" i="0" u="none" strike="noStrike" cap="none" normalizeH="0" baseline="0" dirty="0" smtClean="0">
              <a:ln>
                <a:noFill/>
              </a:ln>
              <a:effectLst/>
              <a:latin typeface="+mn-lt"/>
              <a:cs typeface="Times New Roman" pitchFamily="18" charset="0"/>
            </a:endParaRPr>
          </a:p>
        </p:txBody>
      </p:sp>
      <p:cxnSp>
        <p:nvCxnSpPr>
          <p:cNvPr id="57" name="Прямая со стрелкой 56"/>
          <p:cNvCxnSpPr/>
          <p:nvPr/>
        </p:nvCxnSpPr>
        <p:spPr bwMode="auto">
          <a:xfrm flipH="1">
            <a:off x="4457398" y="2345520"/>
            <a:ext cx="3" cy="396326"/>
          </a:xfrm>
          <a:prstGeom prst="straightConnector1">
            <a:avLst/>
          </a:prstGeom>
          <a:noFill/>
          <a:ln w="9525" cap="flat" cmpd="sng" algn="ctr">
            <a:solidFill>
              <a:schemeClr val="tx1"/>
            </a:solidFill>
            <a:prstDash val="sysDot"/>
            <a:round/>
            <a:headEnd type="none" w="med" len="med"/>
            <a:tailEnd type="triangle" w="sm" len="med"/>
          </a:ln>
          <a:effectLst/>
        </p:spPr>
      </p:cxnSp>
      <p:sp>
        <p:nvSpPr>
          <p:cNvPr id="59" name="Прямоугольник 58"/>
          <p:cNvSpPr/>
          <p:nvPr/>
        </p:nvSpPr>
        <p:spPr bwMode="auto">
          <a:xfrm>
            <a:off x="4892445" y="1044073"/>
            <a:ext cx="1375944" cy="95565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РМ оценивает риски</a:t>
            </a:r>
            <a:r>
              <a:rPr lang="en-US" sz="1000" b="0" dirty="0" smtClean="0">
                <a:latin typeface="+mn-lt"/>
                <a:cs typeface="Times New Roman" pitchFamily="18" charset="0"/>
              </a:rPr>
              <a:t>, </a:t>
            </a:r>
            <a:r>
              <a:rPr lang="ru-RU" sz="1000" b="0" dirty="0" smtClean="0">
                <a:latin typeface="+mn-lt"/>
                <a:cs typeface="Times New Roman" pitchFamily="18" charset="0"/>
              </a:rPr>
              <a:t>проводит стресс-тесты и разрабатывает планы действий</a:t>
            </a:r>
            <a:endParaRPr kumimoji="0" lang="ru-RU" sz="1000" b="0" i="0" u="none" strike="noStrike" cap="none" normalizeH="0" baseline="0" dirty="0" smtClean="0">
              <a:ln>
                <a:noFill/>
              </a:ln>
              <a:effectLst/>
              <a:latin typeface="+mn-lt"/>
              <a:cs typeface="Times New Roman" pitchFamily="18" charset="0"/>
            </a:endParaRPr>
          </a:p>
        </p:txBody>
      </p:sp>
      <p:cxnSp>
        <p:nvCxnSpPr>
          <p:cNvPr id="60" name="Прямая со стрелкой 59"/>
          <p:cNvCxnSpPr/>
          <p:nvPr/>
        </p:nvCxnSpPr>
        <p:spPr bwMode="auto">
          <a:xfrm>
            <a:off x="5580417" y="1866900"/>
            <a:ext cx="0" cy="239699"/>
          </a:xfrm>
          <a:prstGeom prst="straightConnector1">
            <a:avLst/>
          </a:prstGeom>
          <a:noFill/>
          <a:ln w="9525" cap="flat" cmpd="sng" algn="ctr">
            <a:solidFill>
              <a:schemeClr val="tx1"/>
            </a:solidFill>
            <a:prstDash val="sysDot"/>
            <a:round/>
            <a:headEnd type="none" w="med" len="med"/>
            <a:tailEnd type="triangle" w="sm" len="med"/>
          </a:ln>
          <a:effectLst/>
        </p:spPr>
      </p:cxnSp>
      <p:sp>
        <p:nvSpPr>
          <p:cNvPr id="63" name="Прямоугольник 62"/>
          <p:cNvSpPr/>
          <p:nvPr/>
        </p:nvSpPr>
        <p:spPr bwMode="auto">
          <a:xfrm>
            <a:off x="2648990" y="1044074"/>
            <a:ext cx="1375944" cy="95565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РМ анализирует риски основных бизнес-процессов и дает предложения по оптимизации</a:t>
            </a:r>
            <a:endParaRPr kumimoji="0" lang="ru-RU" sz="1000" b="0" i="0" u="none" strike="noStrike" cap="none" normalizeH="0" baseline="0" dirty="0" smtClean="0">
              <a:ln>
                <a:noFill/>
              </a:ln>
              <a:effectLst/>
              <a:latin typeface="+mn-lt"/>
              <a:cs typeface="Times New Roman" pitchFamily="18" charset="0"/>
            </a:endParaRPr>
          </a:p>
        </p:txBody>
      </p:sp>
      <p:cxnSp>
        <p:nvCxnSpPr>
          <p:cNvPr id="64" name="Прямая со стрелкой 63"/>
          <p:cNvCxnSpPr/>
          <p:nvPr/>
        </p:nvCxnSpPr>
        <p:spPr bwMode="auto">
          <a:xfrm>
            <a:off x="3336962" y="1866900"/>
            <a:ext cx="7548" cy="193081"/>
          </a:xfrm>
          <a:prstGeom prst="straightConnector1">
            <a:avLst/>
          </a:prstGeom>
          <a:noFill/>
          <a:ln w="9525" cap="flat" cmpd="sng" algn="ctr">
            <a:solidFill>
              <a:schemeClr val="tx1"/>
            </a:solidFill>
            <a:prstDash val="sysDot"/>
            <a:round/>
            <a:headEnd type="none" w="med" len="med"/>
            <a:tailEnd type="triangle" w="sm" len="med"/>
          </a:ln>
          <a:effectLst/>
        </p:spPr>
      </p:cxnSp>
      <p:sp>
        <p:nvSpPr>
          <p:cNvPr id="65" name="Прямоугольник 64"/>
          <p:cNvSpPr/>
          <p:nvPr/>
        </p:nvSpPr>
        <p:spPr bwMode="auto">
          <a:xfrm>
            <a:off x="7480300" y="1087120"/>
            <a:ext cx="1663700" cy="9508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1000" b="0" dirty="0" smtClean="0">
                <a:latin typeface="+mn-lt"/>
                <a:cs typeface="Times New Roman" pitchFamily="18" charset="0"/>
              </a:rPr>
              <a:t>Руководство осведомлено о рисках с помощью панели риск-отчетности и принимает своевременные решения</a:t>
            </a:r>
            <a:endParaRPr kumimoji="0" lang="ru-RU" sz="1000" b="0" i="0" u="none" strike="noStrike" cap="none" normalizeH="0" baseline="0" dirty="0" smtClean="0">
              <a:ln>
                <a:noFill/>
              </a:ln>
              <a:effectLst/>
              <a:latin typeface="+mn-lt"/>
              <a:cs typeface="Times New Roman" pitchFamily="18" charset="0"/>
            </a:endParaRPr>
          </a:p>
        </p:txBody>
      </p:sp>
      <p:cxnSp>
        <p:nvCxnSpPr>
          <p:cNvPr id="66" name="Прямая со стрелкой 65"/>
          <p:cNvCxnSpPr/>
          <p:nvPr/>
        </p:nvCxnSpPr>
        <p:spPr bwMode="auto">
          <a:xfrm flipH="1">
            <a:off x="7300330" y="1679315"/>
            <a:ext cx="179970" cy="157412"/>
          </a:xfrm>
          <a:prstGeom prst="straightConnector1">
            <a:avLst/>
          </a:prstGeom>
          <a:noFill/>
          <a:ln w="9525" cap="flat" cmpd="sng" algn="ctr">
            <a:solidFill>
              <a:schemeClr val="tx1"/>
            </a:solidFill>
            <a:prstDash val="sysDot"/>
            <a:round/>
            <a:headEnd type="none" w="med" len="med"/>
            <a:tailEnd type="triangle" w="sm" len="med"/>
          </a:ln>
          <a:effectLst/>
        </p:spPr>
      </p:cxnSp>
      <p:sp>
        <p:nvSpPr>
          <p:cNvPr id="70" name="Овал 69"/>
          <p:cNvSpPr>
            <a:spLocks noChangeAspect="1"/>
          </p:cNvSpPr>
          <p:nvPr/>
        </p:nvSpPr>
        <p:spPr bwMode="auto">
          <a:xfrm>
            <a:off x="1051427" y="2382393"/>
            <a:ext cx="223254" cy="223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en-US" sz="1000" b="0" i="0" u="none" strike="noStrike" cap="none" normalizeH="0" baseline="0" dirty="0" smtClean="0">
                <a:ln>
                  <a:noFill/>
                </a:ln>
                <a:solidFill>
                  <a:schemeClr val="bg1"/>
                </a:solidFill>
                <a:effectLst/>
                <a:latin typeface="+mn-lt"/>
                <a:cs typeface="Times New Roman" pitchFamily="18" charset="0"/>
              </a:rPr>
              <a:t>1</a:t>
            </a:r>
            <a:endParaRPr kumimoji="0" lang="ru-RU" sz="1000" b="0" i="0" u="none" strike="noStrike" cap="none" normalizeH="0" baseline="0" dirty="0" smtClean="0">
              <a:ln>
                <a:noFill/>
              </a:ln>
              <a:solidFill>
                <a:schemeClr val="bg1"/>
              </a:solidFill>
              <a:effectLst/>
              <a:latin typeface="+mn-lt"/>
              <a:cs typeface="Times New Roman" pitchFamily="18" charset="0"/>
            </a:endParaRPr>
          </a:p>
        </p:txBody>
      </p:sp>
      <p:sp>
        <p:nvSpPr>
          <p:cNvPr id="71" name="Овал 70"/>
          <p:cNvSpPr>
            <a:spLocks noChangeAspect="1"/>
          </p:cNvSpPr>
          <p:nvPr/>
        </p:nvSpPr>
        <p:spPr bwMode="auto">
          <a:xfrm>
            <a:off x="1051427" y="3672697"/>
            <a:ext cx="223254" cy="223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smtClean="0">
                <a:solidFill>
                  <a:schemeClr val="bg1"/>
                </a:solidFill>
                <a:latin typeface="+mn-lt"/>
                <a:cs typeface="Times New Roman" pitchFamily="18" charset="0"/>
              </a:rPr>
              <a:t>6</a:t>
            </a:r>
            <a:endParaRPr kumimoji="0" lang="ru-RU" sz="1000" b="0" i="0" u="none" strike="noStrike" cap="none" normalizeH="0" baseline="0" dirty="0" smtClean="0">
              <a:ln>
                <a:noFill/>
              </a:ln>
              <a:solidFill>
                <a:schemeClr val="bg1"/>
              </a:solidFill>
              <a:effectLst/>
              <a:latin typeface="+mn-lt"/>
              <a:cs typeface="Times New Roman" pitchFamily="18" charset="0"/>
            </a:endParaRPr>
          </a:p>
        </p:txBody>
      </p:sp>
      <p:sp>
        <p:nvSpPr>
          <p:cNvPr id="72" name="Овал 71"/>
          <p:cNvSpPr>
            <a:spLocks noChangeAspect="1"/>
          </p:cNvSpPr>
          <p:nvPr/>
        </p:nvSpPr>
        <p:spPr bwMode="auto">
          <a:xfrm>
            <a:off x="2909469" y="1875122"/>
            <a:ext cx="223254" cy="223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a:solidFill>
                  <a:schemeClr val="bg1"/>
                </a:solidFill>
                <a:latin typeface="+mn-lt"/>
                <a:cs typeface="Times New Roman" pitchFamily="18" charset="0"/>
              </a:rPr>
              <a:t>2</a:t>
            </a:r>
            <a:endParaRPr kumimoji="0" lang="ru-RU" sz="1000" b="0" i="0" u="none" strike="noStrike" cap="none" normalizeH="0" baseline="0" dirty="0" smtClean="0">
              <a:ln>
                <a:noFill/>
              </a:ln>
              <a:solidFill>
                <a:schemeClr val="bg1"/>
              </a:solidFill>
              <a:effectLst/>
              <a:latin typeface="+mn-lt"/>
              <a:cs typeface="Times New Roman" pitchFamily="18" charset="0"/>
            </a:endParaRPr>
          </a:p>
        </p:txBody>
      </p:sp>
      <p:sp>
        <p:nvSpPr>
          <p:cNvPr id="73" name="Овал 72"/>
          <p:cNvSpPr>
            <a:spLocks noChangeAspect="1"/>
          </p:cNvSpPr>
          <p:nvPr/>
        </p:nvSpPr>
        <p:spPr bwMode="auto">
          <a:xfrm>
            <a:off x="4032482" y="2312955"/>
            <a:ext cx="223254" cy="223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a:solidFill>
                  <a:schemeClr val="bg1"/>
                </a:solidFill>
                <a:latin typeface="+mn-lt"/>
                <a:cs typeface="Times New Roman" pitchFamily="18" charset="0"/>
              </a:rPr>
              <a:t>3</a:t>
            </a:r>
            <a:endParaRPr kumimoji="0" lang="ru-RU" sz="1000" b="0" i="0" u="none" strike="noStrike" cap="none" normalizeH="0" baseline="0" dirty="0" smtClean="0">
              <a:ln>
                <a:noFill/>
              </a:ln>
              <a:solidFill>
                <a:schemeClr val="bg1"/>
              </a:solidFill>
              <a:effectLst/>
              <a:latin typeface="+mn-lt"/>
              <a:cs typeface="Times New Roman" pitchFamily="18" charset="0"/>
            </a:endParaRPr>
          </a:p>
        </p:txBody>
      </p:sp>
      <p:sp>
        <p:nvSpPr>
          <p:cNvPr id="74" name="Овал 73"/>
          <p:cNvSpPr>
            <a:spLocks noChangeAspect="1"/>
          </p:cNvSpPr>
          <p:nvPr/>
        </p:nvSpPr>
        <p:spPr bwMode="auto">
          <a:xfrm>
            <a:off x="5145376" y="1883345"/>
            <a:ext cx="223254" cy="223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a:solidFill>
                  <a:schemeClr val="bg1"/>
                </a:solidFill>
                <a:latin typeface="+mn-lt"/>
                <a:cs typeface="Times New Roman" pitchFamily="18" charset="0"/>
              </a:rPr>
              <a:t>4</a:t>
            </a:r>
            <a:endParaRPr kumimoji="0" lang="ru-RU" sz="1000" b="0" i="0" u="none" strike="noStrike" cap="none" normalizeH="0" baseline="0" dirty="0" smtClean="0">
              <a:ln>
                <a:noFill/>
              </a:ln>
              <a:solidFill>
                <a:schemeClr val="bg1"/>
              </a:solidFill>
              <a:effectLst/>
              <a:latin typeface="+mn-lt"/>
              <a:cs typeface="Times New Roman" pitchFamily="18" charset="0"/>
            </a:endParaRPr>
          </a:p>
        </p:txBody>
      </p:sp>
      <p:sp>
        <p:nvSpPr>
          <p:cNvPr id="75" name="Овал 74"/>
          <p:cNvSpPr>
            <a:spLocks noChangeAspect="1"/>
          </p:cNvSpPr>
          <p:nvPr/>
        </p:nvSpPr>
        <p:spPr bwMode="auto">
          <a:xfrm>
            <a:off x="7168146" y="1456061"/>
            <a:ext cx="223254" cy="223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a:solidFill>
                  <a:schemeClr val="bg1"/>
                </a:solidFill>
                <a:latin typeface="+mn-lt"/>
                <a:cs typeface="Times New Roman" pitchFamily="18" charset="0"/>
              </a:rPr>
              <a:t>5</a:t>
            </a:r>
            <a:endParaRPr kumimoji="0" lang="ru-RU" sz="1000" b="0" i="0" u="none" strike="noStrike" cap="none" normalizeH="0" baseline="0" dirty="0" smtClean="0">
              <a:ln>
                <a:noFill/>
              </a:ln>
              <a:solidFill>
                <a:schemeClr val="bg1"/>
              </a:solidFill>
              <a:effectLst/>
              <a:latin typeface="+mn-lt"/>
              <a:cs typeface="Times New Roman" pitchFamily="18" charset="0"/>
            </a:endParaRPr>
          </a:p>
        </p:txBody>
      </p:sp>
      <p:sp>
        <p:nvSpPr>
          <p:cNvPr id="76" name="Овал 75"/>
          <p:cNvSpPr>
            <a:spLocks noChangeAspect="1"/>
          </p:cNvSpPr>
          <p:nvPr/>
        </p:nvSpPr>
        <p:spPr bwMode="auto">
          <a:xfrm>
            <a:off x="2909469" y="4932901"/>
            <a:ext cx="223254" cy="223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smtClean="0">
                <a:solidFill>
                  <a:schemeClr val="bg1"/>
                </a:solidFill>
                <a:latin typeface="+mn-lt"/>
                <a:cs typeface="Times New Roman" pitchFamily="18" charset="0"/>
              </a:rPr>
              <a:t>7</a:t>
            </a:r>
            <a:endParaRPr kumimoji="0" lang="ru-RU" sz="1000" b="0" i="0" u="none" strike="noStrike" cap="none" normalizeH="0" baseline="0" dirty="0" smtClean="0">
              <a:ln>
                <a:noFill/>
              </a:ln>
              <a:solidFill>
                <a:schemeClr val="bg1"/>
              </a:solidFill>
              <a:effectLst/>
              <a:latin typeface="+mn-lt"/>
              <a:cs typeface="Times New Roman" pitchFamily="18" charset="0"/>
            </a:endParaRPr>
          </a:p>
        </p:txBody>
      </p:sp>
      <p:sp>
        <p:nvSpPr>
          <p:cNvPr id="77" name="Овал 76"/>
          <p:cNvSpPr>
            <a:spLocks noChangeAspect="1"/>
          </p:cNvSpPr>
          <p:nvPr/>
        </p:nvSpPr>
        <p:spPr bwMode="auto">
          <a:xfrm>
            <a:off x="4032482" y="5564802"/>
            <a:ext cx="223254" cy="223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smtClean="0">
                <a:solidFill>
                  <a:schemeClr val="bg1"/>
                </a:solidFill>
                <a:latin typeface="+mn-lt"/>
                <a:cs typeface="Times New Roman" pitchFamily="18" charset="0"/>
              </a:rPr>
              <a:t>8</a:t>
            </a:r>
            <a:endParaRPr kumimoji="0" lang="ru-RU" sz="1000" b="0" i="0" u="none" strike="noStrike" cap="none" normalizeH="0" baseline="0" dirty="0" smtClean="0">
              <a:ln>
                <a:noFill/>
              </a:ln>
              <a:solidFill>
                <a:schemeClr val="bg1"/>
              </a:solidFill>
              <a:effectLst/>
              <a:latin typeface="+mn-lt"/>
              <a:cs typeface="Times New Roman" pitchFamily="18" charset="0"/>
            </a:endParaRPr>
          </a:p>
        </p:txBody>
      </p:sp>
      <p:sp>
        <p:nvSpPr>
          <p:cNvPr id="78" name="Овал 77"/>
          <p:cNvSpPr>
            <a:spLocks noChangeAspect="1"/>
          </p:cNvSpPr>
          <p:nvPr/>
        </p:nvSpPr>
        <p:spPr bwMode="auto">
          <a:xfrm>
            <a:off x="5792203" y="4932353"/>
            <a:ext cx="223254" cy="223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1000" b="0" dirty="0" smtClean="0">
                <a:solidFill>
                  <a:schemeClr val="bg1"/>
                </a:solidFill>
                <a:latin typeface="+mn-lt"/>
                <a:cs typeface="Times New Roman" pitchFamily="18" charset="0"/>
              </a:rPr>
              <a:t>9</a:t>
            </a:r>
            <a:endParaRPr kumimoji="0" lang="ru-RU" sz="1000" b="0" i="0" u="none" strike="noStrike" cap="none" normalizeH="0" baseline="0" dirty="0" smtClean="0">
              <a:ln>
                <a:noFill/>
              </a:ln>
              <a:solidFill>
                <a:schemeClr val="bg1"/>
              </a:solidFill>
              <a:effectLst/>
              <a:latin typeface="+mn-lt"/>
              <a:cs typeface="Times New Roman" pitchFamily="18" charset="0"/>
            </a:endParaRPr>
          </a:p>
        </p:txBody>
      </p:sp>
      <p:sp>
        <p:nvSpPr>
          <p:cNvPr id="79" name="Овал 78"/>
          <p:cNvSpPr>
            <a:spLocks noChangeAspect="1"/>
          </p:cNvSpPr>
          <p:nvPr/>
        </p:nvSpPr>
        <p:spPr bwMode="auto">
          <a:xfrm>
            <a:off x="6462925" y="4426600"/>
            <a:ext cx="449254" cy="449254"/>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800" b="0" dirty="0" smtClean="0">
                <a:solidFill>
                  <a:schemeClr val="bg1"/>
                </a:solidFill>
                <a:latin typeface="+mn-lt"/>
                <a:cs typeface="Times New Roman" pitchFamily="18" charset="0"/>
              </a:rPr>
              <a:t>10</a:t>
            </a:r>
            <a:endParaRPr kumimoji="0" lang="ru-RU" sz="800" b="0" i="0" u="none" strike="noStrike" cap="none" normalizeH="0" baseline="0" dirty="0" smtClean="0">
              <a:ln>
                <a:noFill/>
              </a:ln>
              <a:solidFill>
                <a:schemeClr val="bg1"/>
              </a:solidFill>
              <a:effectLst/>
              <a:latin typeface="+mn-lt"/>
              <a:cs typeface="Times New Roman" pitchFamily="18" charset="0"/>
            </a:endParaRPr>
          </a:p>
        </p:txBody>
      </p:sp>
      <p:sp>
        <p:nvSpPr>
          <p:cNvPr id="80" name="Овал 79"/>
          <p:cNvSpPr>
            <a:spLocks noChangeAspect="1"/>
          </p:cNvSpPr>
          <p:nvPr/>
        </p:nvSpPr>
        <p:spPr bwMode="auto">
          <a:xfrm>
            <a:off x="7467600" y="3658397"/>
            <a:ext cx="431801" cy="431801"/>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800" b="0" dirty="0" smtClean="0">
                <a:solidFill>
                  <a:schemeClr val="bg1"/>
                </a:solidFill>
                <a:latin typeface="+mn-lt"/>
                <a:cs typeface="Times New Roman" pitchFamily="18" charset="0"/>
              </a:rPr>
              <a:t>11</a:t>
            </a:r>
            <a:endParaRPr kumimoji="0" lang="ru-RU" sz="800" b="0" i="0" u="none" strike="noStrike" cap="none" normalizeH="0" baseline="0" dirty="0" smtClean="0">
              <a:ln>
                <a:noFill/>
              </a:ln>
              <a:solidFill>
                <a:schemeClr val="bg1"/>
              </a:solidFill>
              <a:effectLst/>
              <a:latin typeface="+mn-lt"/>
              <a:cs typeface="Times New Roman" pitchFamily="18" charset="0"/>
            </a:endParaRPr>
          </a:p>
        </p:txBody>
      </p:sp>
      <p:sp>
        <p:nvSpPr>
          <p:cNvPr id="81" name="Овал 80"/>
          <p:cNvSpPr>
            <a:spLocks noChangeAspect="1"/>
          </p:cNvSpPr>
          <p:nvPr/>
        </p:nvSpPr>
        <p:spPr bwMode="auto">
          <a:xfrm>
            <a:off x="636803" y="5091751"/>
            <a:ext cx="436501" cy="436501"/>
          </a:xfrm>
          <a:prstGeom prst="ellipse">
            <a:avLst/>
          </a:prstGeom>
          <a:solidFill>
            <a:srgbClr val="012D7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800" b="0" dirty="0" smtClean="0">
                <a:solidFill>
                  <a:schemeClr val="bg1"/>
                </a:solidFill>
                <a:latin typeface="+mn-lt"/>
                <a:cs typeface="Times New Roman" pitchFamily="18" charset="0"/>
              </a:rPr>
              <a:t>12</a:t>
            </a:r>
            <a:endParaRPr kumimoji="0" lang="ru-RU" sz="800" b="0" i="0" u="none" strike="noStrike" cap="none" normalizeH="0" baseline="0" dirty="0" smtClean="0">
              <a:ln>
                <a:noFill/>
              </a:ln>
              <a:solidFill>
                <a:schemeClr val="bg1"/>
              </a:solidFill>
              <a:effectLst/>
              <a:latin typeface="+mn-lt"/>
              <a:cs typeface="Times New Roman" pitchFamily="18" charset="0"/>
            </a:endParaRPr>
          </a:p>
        </p:txBody>
      </p:sp>
      <p:pic>
        <p:nvPicPr>
          <p:cNvPr id="62" name="Picture 6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3326862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en-US" dirty="0" smtClean="0"/>
              <a:t>TOP-10 </a:t>
            </a:r>
            <a:r>
              <a:rPr lang="ru-RU" dirty="0" smtClean="0"/>
              <a:t>недостатков в области риск-менеджмента (1/2)</a:t>
            </a:r>
            <a:endParaRPr lang="en-US" dirty="0"/>
          </a:p>
        </p:txBody>
      </p:sp>
      <p:sp>
        <p:nvSpPr>
          <p:cNvPr id="8" name="Содержимое 2"/>
          <p:cNvSpPr txBox="1">
            <a:spLocks/>
          </p:cNvSpPr>
          <p:nvPr/>
        </p:nvSpPr>
        <p:spPr bwMode="auto">
          <a:xfrm>
            <a:off x="1861820" y="1358900"/>
            <a:ext cx="5186680" cy="876300"/>
          </a:xfrm>
          <a:prstGeom prst="rect">
            <a:avLst/>
          </a:prstGeom>
          <a:solidFill>
            <a:schemeClr val="bg1">
              <a:alpha val="20000"/>
            </a:schemeClr>
          </a:solidFill>
          <a:ln w="9525">
            <a:noFill/>
            <a:miter lim="800000"/>
            <a:headEnd/>
            <a:tailEnd/>
          </a:ln>
        </p:spPr>
        <p:txBody>
          <a:bodyPr anchor="t"/>
          <a:lstStyle/>
          <a:p>
            <a:pPr eaLnBrk="0" hangingPunct="0">
              <a:spcBef>
                <a:spcPts val="0"/>
              </a:spcBef>
              <a:spcAft>
                <a:spcPts val="0"/>
              </a:spcAft>
              <a:buClr>
                <a:srgbClr val="00783C"/>
              </a:buClr>
              <a:defRPr/>
            </a:pPr>
            <a:r>
              <a:rPr lang="ru-RU" b="0" i="1" kern="0" dirty="0" smtClean="0">
                <a:solidFill>
                  <a:srgbClr val="EA7125"/>
                </a:solidFill>
                <a:latin typeface="+mn-lt"/>
              </a:rPr>
              <a:t>Формальный подход к риск-менеджменту</a:t>
            </a:r>
            <a:r>
              <a:rPr lang="en-US" b="0" i="1" kern="0" dirty="0" smtClean="0">
                <a:solidFill>
                  <a:srgbClr val="EA7125"/>
                </a:solidFill>
                <a:latin typeface="+mn-lt"/>
              </a:rPr>
              <a:t>, </a:t>
            </a:r>
            <a:r>
              <a:rPr lang="ru-RU" b="0" i="1" kern="0" dirty="0" smtClean="0">
                <a:solidFill>
                  <a:srgbClr val="EA7125"/>
                </a:solidFill>
                <a:latin typeface="+mn-lt"/>
              </a:rPr>
              <a:t>деятельность риск-менеджмента слабо встроена в ежедневные процессы управления банком</a:t>
            </a:r>
          </a:p>
        </p:txBody>
      </p:sp>
      <p:sp>
        <p:nvSpPr>
          <p:cNvPr id="10" name="Содержимое 2"/>
          <p:cNvSpPr txBox="1">
            <a:spLocks/>
          </p:cNvSpPr>
          <p:nvPr/>
        </p:nvSpPr>
        <p:spPr bwMode="auto">
          <a:xfrm>
            <a:off x="1861820" y="2235200"/>
            <a:ext cx="5854700" cy="876300"/>
          </a:xfrm>
          <a:prstGeom prst="rect">
            <a:avLst/>
          </a:prstGeom>
          <a:solidFill>
            <a:schemeClr val="bg1">
              <a:alpha val="20000"/>
            </a:schemeClr>
          </a:solidFill>
          <a:ln w="9525">
            <a:noFill/>
            <a:miter lim="800000"/>
            <a:headEnd/>
            <a:tailEnd/>
          </a:ln>
        </p:spPr>
        <p:txBody>
          <a:bodyPr anchor="t"/>
          <a:lstStyle/>
          <a:p>
            <a:pPr marL="0" lvl="2" eaLnBrk="0" hangingPunct="0">
              <a:spcBef>
                <a:spcPts val="0"/>
              </a:spcBef>
              <a:spcAft>
                <a:spcPts val="0"/>
              </a:spcAft>
              <a:buClr>
                <a:srgbClr val="00783C"/>
              </a:buClr>
              <a:defRPr/>
            </a:pPr>
            <a:r>
              <a:rPr lang="ru-RU" sz="1800" b="0" i="1" kern="0" dirty="0" smtClean="0">
                <a:solidFill>
                  <a:srgbClr val="42557F"/>
                </a:solidFill>
                <a:latin typeface="+mn-lt"/>
              </a:rPr>
              <a:t>Совмещение функций по принятию и контролю рисков, приоритет решений в пользу доходности в ущерб рискам</a:t>
            </a:r>
            <a:endParaRPr lang="ru-RU" sz="1800" b="0" i="1" kern="0" dirty="0">
              <a:solidFill>
                <a:srgbClr val="42557F"/>
              </a:solidFill>
              <a:latin typeface="+mn-lt"/>
            </a:endParaRPr>
          </a:p>
        </p:txBody>
      </p:sp>
      <p:sp>
        <p:nvSpPr>
          <p:cNvPr id="11" name="Содержимое 2"/>
          <p:cNvSpPr txBox="1">
            <a:spLocks/>
          </p:cNvSpPr>
          <p:nvPr/>
        </p:nvSpPr>
        <p:spPr bwMode="auto">
          <a:xfrm>
            <a:off x="452120" y="135890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3200" b="0" i="1" kern="0" dirty="0" smtClean="0">
                <a:solidFill>
                  <a:srgbClr val="42557F"/>
                </a:solidFill>
                <a:latin typeface="+mn-lt"/>
              </a:rPr>
              <a:t>1</a:t>
            </a:r>
            <a:endParaRPr lang="ru-RU" sz="3200" b="0" i="1" kern="0" dirty="0" smtClean="0">
              <a:solidFill>
                <a:srgbClr val="42557F"/>
              </a:solidFill>
              <a:latin typeface="+mn-lt"/>
            </a:endParaRPr>
          </a:p>
        </p:txBody>
      </p:sp>
      <p:sp>
        <p:nvSpPr>
          <p:cNvPr id="12" name="Содержимое 2"/>
          <p:cNvSpPr txBox="1">
            <a:spLocks/>
          </p:cNvSpPr>
          <p:nvPr/>
        </p:nvSpPr>
        <p:spPr bwMode="auto">
          <a:xfrm>
            <a:off x="452120" y="223520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3600" b="0" i="1" kern="0" dirty="0" smtClean="0">
                <a:solidFill>
                  <a:srgbClr val="EA7125"/>
                </a:solidFill>
                <a:latin typeface="+mn-lt"/>
              </a:rPr>
              <a:t>2</a:t>
            </a:r>
            <a:endParaRPr lang="ru-RU" sz="3600" b="0" i="1" kern="0" dirty="0" smtClean="0">
              <a:solidFill>
                <a:srgbClr val="EA7125"/>
              </a:solidFill>
              <a:latin typeface="+mn-lt"/>
            </a:endParaRPr>
          </a:p>
        </p:txBody>
      </p:sp>
      <p:sp>
        <p:nvSpPr>
          <p:cNvPr id="13" name="Содержимое 2"/>
          <p:cNvSpPr txBox="1">
            <a:spLocks/>
          </p:cNvSpPr>
          <p:nvPr/>
        </p:nvSpPr>
        <p:spPr bwMode="auto">
          <a:xfrm>
            <a:off x="1861820" y="3263900"/>
            <a:ext cx="6390640" cy="876300"/>
          </a:xfrm>
          <a:prstGeom prst="rect">
            <a:avLst/>
          </a:prstGeom>
          <a:solidFill>
            <a:schemeClr val="bg1">
              <a:alpha val="20000"/>
            </a:schemeClr>
          </a:solidFill>
          <a:ln w="9525">
            <a:noFill/>
            <a:miter lim="800000"/>
            <a:headEnd/>
            <a:tailEnd/>
          </a:ln>
        </p:spPr>
        <p:txBody>
          <a:bodyPr anchor="t"/>
          <a:lstStyle/>
          <a:p>
            <a:pPr eaLnBrk="0" hangingPunct="0">
              <a:spcBef>
                <a:spcPts val="0"/>
              </a:spcBef>
              <a:spcAft>
                <a:spcPts val="0"/>
              </a:spcAft>
              <a:buClr>
                <a:srgbClr val="00783C"/>
              </a:buClr>
              <a:defRPr/>
            </a:pPr>
            <a:r>
              <a:rPr lang="ru-RU" sz="2000" b="0" i="1" kern="0" dirty="0" smtClean="0">
                <a:solidFill>
                  <a:srgbClr val="EA7125"/>
                </a:solidFill>
                <a:latin typeface="+mn-lt"/>
              </a:rPr>
              <a:t>Отсутствие сильного Директора по рискам с значимым функционалом и статусом в Правлении</a:t>
            </a:r>
            <a:endParaRPr lang="en-US" sz="2000" b="0" i="1" kern="0" dirty="0">
              <a:solidFill>
                <a:srgbClr val="EA7125"/>
              </a:solidFill>
              <a:latin typeface="+mn-lt"/>
            </a:endParaRPr>
          </a:p>
        </p:txBody>
      </p:sp>
      <p:sp>
        <p:nvSpPr>
          <p:cNvPr id="14" name="Содержимое 2"/>
          <p:cNvSpPr txBox="1">
            <a:spLocks/>
          </p:cNvSpPr>
          <p:nvPr/>
        </p:nvSpPr>
        <p:spPr bwMode="auto">
          <a:xfrm>
            <a:off x="1861820" y="4140200"/>
            <a:ext cx="6642100" cy="876300"/>
          </a:xfrm>
          <a:prstGeom prst="rect">
            <a:avLst/>
          </a:prstGeom>
          <a:solidFill>
            <a:schemeClr val="bg1">
              <a:alpha val="20000"/>
            </a:schemeClr>
          </a:solidFill>
          <a:ln w="9525">
            <a:noFill/>
            <a:miter lim="800000"/>
            <a:headEnd/>
            <a:tailEnd/>
          </a:ln>
        </p:spPr>
        <p:txBody>
          <a:bodyPr anchor="t"/>
          <a:lstStyle/>
          <a:p>
            <a:pPr marL="0" lvl="3" eaLnBrk="0" hangingPunct="0">
              <a:spcBef>
                <a:spcPts val="0"/>
              </a:spcBef>
              <a:spcAft>
                <a:spcPts val="0"/>
              </a:spcAft>
              <a:buClr>
                <a:srgbClr val="00783C"/>
              </a:buClr>
              <a:defRPr/>
            </a:pPr>
            <a:r>
              <a:rPr lang="ru-RU" sz="2200" b="0" i="1" kern="0" dirty="0" smtClean="0">
                <a:solidFill>
                  <a:srgbClr val="42557F"/>
                </a:solidFill>
                <a:latin typeface="+mn-lt"/>
              </a:rPr>
              <a:t>Нехватка технических ресурсов и недостаток компетенции риск-менеджмента, чтобы уравновесить бизнес</a:t>
            </a:r>
            <a:endParaRPr lang="ru-RU" sz="2200" b="0" i="1" kern="0" dirty="0">
              <a:solidFill>
                <a:srgbClr val="42557F"/>
              </a:solidFill>
              <a:latin typeface="+mn-lt"/>
            </a:endParaRPr>
          </a:p>
        </p:txBody>
      </p:sp>
      <p:sp>
        <p:nvSpPr>
          <p:cNvPr id="15" name="Содержимое 2"/>
          <p:cNvSpPr txBox="1">
            <a:spLocks/>
          </p:cNvSpPr>
          <p:nvPr/>
        </p:nvSpPr>
        <p:spPr bwMode="auto">
          <a:xfrm>
            <a:off x="452120" y="316230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4000" b="0" i="1" kern="0" dirty="0">
                <a:solidFill>
                  <a:srgbClr val="42557F"/>
                </a:solidFill>
                <a:latin typeface="+mn-lt"/>
              </a:rPr>
              <a:t>3</a:t>
            </a:r>
            <a:endParaRPr lang="ru-RU" sz="4000" b="0" i="1" kern="0" dirty="0" smtClean="0">
              <a:solidFill>
                <a:srgbClr val="42557F"/>
              </a:solidFill>
              <a:latin typeface="+mn-lt"/>
            </a:endParaRPr>
          </a:p>
        </p:txBody>
      </p:sp>
      <p:sp>
        <p:nvSpPr>
          <p:cNvPr id="16" name="Содержимое 2"/>
          <p:cNvSpPr txBox="1">
            <a:spLocks/>
          </p:cNvSpPr>
          <p:nvPr/>
        </p:nvSpPr>
        <p:spPr bwMode="auto">
          <a:xfrm>
            <a:off x="452120" y="414020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4400" b="0" i="1" kern="0" dirty="0">
                <a:solidFill>
                  <a:srgbClr val="EA7125"/>
                </a:solidFill>
                <a:latin typeface="+mn-lt"/>
              </a:rPr>
              <a:t>4</a:t>
            </a:r>
            <a:endParaRPr lang="ru-RU" sz="4400" b="0" i="1" kern="0" dirty="0" smtClean="0">
              <a:solidFill>
                <a:srgbClr val="EA7125"/>
              </a:solidFill>
              <a:latin typeface="+mn-lt"/>
            </a:endParaRPr>
          </a:p>
        </p:txBody>
      </p:sp>
      <p:sp>
        <p:nvSpPr>
          <p:cNvPr id="17" name="Содержимое 2"/>
          <p:cNvSpPr txBox="1">
            <a:spLocks/>
          </p:cNvSpPr>
          <p:nvPr/>
        </p:nvSpPr>
        <p:spPr bwMode="auto">
          <a:xfrm>
            <a:off x="1861820" y="5298440"/>
            <a:ext cx="7099300" cy="876300"/>
          </a:xfrm>
          <a:prstGeom prst="rect">
            <a:avLst/>
          </a:prstGeom>
          <a:solidFill>
            <a:schemeClr val="bg1">
              <a:alpha val="20000"/>
            </a:schemeClr>
          </a:solidFill>
          <a:ln w="9525">
            <a:noFill/>
            <a:miter lim="800000"/>
            <a:headEnd/>
            <a:tailEnd/>
          </a:ln>
        </p:spPr>
        <p:txBody>
          <a:bodyPr anchor="t"/>
          <a:lstStyle/>
          <a:p>
            <a:pPr marL="0" lvl="2" eaLnBrk="0" hangingPunct="0">
              <a:spcBef>
                <a:spcPts val="0"/>
              </a:spcBef>
              <a:spcAft>
                <a:spcPts val="0"/>
              </a:spcAft>
              <a:buClr>
                <a:srgbClr val="00783C"/>
              </a:buClr>
              <a:defRPr/>
            </a:pPr>
            <a:r>
              <a:rPr lang="ru-RU" sz="2400" b="0" i="1" kern="0" dirty="0" smtClean="0">
                <a:solidFill>
                  <a:srgbClr val="EA7125"/>
                </a:solidFill>
                <a:latin typeface="+mn-lt"/>
              </a:rPr>
              <a:t>Риск-контроль преобладает над прогнозом</a:t>
            </a:r>
            <a:r>
              <a:rPr lang="en-US" sz="2400" b="0" i="1" kern="0" dirty="0" smtClean="0">
                <a:solidFill>
                  <a:srgbClr val="EA7125"/>
                </a:solidFill>
                <a:latin typeface="+mn-lt"/>
              </a:rPr>
              <a:t>, </a:t>
            </a:r>
            <a:r>
              <a:rPr lang="ru-RU" sz="2400" b="0" i="1" kern="0" dirty="0" smtClean="0">
                <a:solidFill>
                  <a:srgbClr val="EA7125"/>
                </a:solidFill>
                <a:latin typeface="+mn-lt"/>
              </a:rPr>
              <a:t>   и даже риск-контроль может быть «в спячке»</a:t>
            </a:r>
            <a:endParaRPr lang="ru-RU" sz="2400" b="0" i="1" kern="0" dirty="0">
              <a:solidFill>
                <a:srgbClr val="EA7125"/>
              </a:solidFill>
              <a:latin typeface="+mn-lt"/>
            </a:endParaRPr>
          </a:p>
        </p:txBody>
      </p:sp>
      <p:sp>
        <p:nvSpPr>
          <p:cNvPr id="18" name="Содержимое 2"/>
          <p:cNvSpPr txBox="1">
            <a:spLocks/>
          </p:cNvSpPr>
          <p:nvPr/>
        </p:nvSpPr>
        <p:spPr bwMode="auto">
          <a:xfrm>
            <a:off x="452120" y="529844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4600" b="0" i="1" kern="0" dirty="0">
                <a:solidFill>
                  <a:srgbClr val="42557F"/>
                </a:solidFill>
                <a:latin typeface="+mn-lt"/>
              </a:rPr>
              <a:t>5</a:t>
            </a:r>
            <a:endParaRPr lang="ru-RU" sz="4600" b="0" i="1" kern="0" dirty="0" smtClean="0">
              <a:solidFill>
                <a:srgbClr val="42557F"/>
              </a:solidFill>
              <a:latin typeface="+mn-lt"/>
            </a:endParaRPr>
          </a:p>
        </p:txBody>
      </p:sp>
      <p:sp>
        <p:nvSpPr>
          <p:cNvPr id="20"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11</a:t>
            </a:fld>
            <a:endParaRPr lang="en-US" sz="1100" b="0" dirty="0">
              <a:solidFill>
                <a:srgbClr val="7F7F7F"/>
              </a:solidFill>
              <a:latin typeface="+mn-lt"/>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547490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en-US" dirty="0"/>
              <a:t>TOP-10 </a:t>
            </a:r>
            <a:r>
              <a:rPr lang="ru-RU" dirty="0"/>
              <a:t>недостатков в области риск-менеджмента </a:t>
            </a:r>
            <a:r>
              <a:rPr lang="ru-RU" dirty="0" smtClean="0"/>
              <a:t>(2/2</a:t>
            </a:r>
            <a:r>
              <a:rPr lang="ru-RU" dirty="0"/>
              <a:t>)</a:t>
            </a:r>
            <a:endParaRPr lang="en-US" dirty="0"/>
          </a:p>
        </p:txBody>
      </p:sp>
      <p:sp>
        <p:nvSpPr>
          <p:cNvPr id="8" name="Содержимое 2"/>
          <p:cNvSpPr txBox="1">
            <a:spLocks/>
          </p:cNvSpPr>
          <p:nvPr/>
        </p:nvSpPr>
        <p:spPr bwMode="auto">
          <a:xfrm>
            <a:off x="2044700" y="1297940"/>
            <a:ext cx="5867400" cy="876300"/>
          </a:xfrm>
          <a:prstGeom prst="rect">
            <a:avLst/>
          </a:prstGeom>
          <a:solidFill>
            <a:schemeClr val="bg1">
              <a:alpha val="20000"/>
            </a:schemeClr>
          </a:solidFill>
          <a:ln w="9525">
            <a:noFill/>
            <a:miter lim="800000"/>
            <a:headEnd/>
            <a:tailEnd/>
          </a:ln>
        </p:spPr>
        <p:txBody>
          <a:bodyPr anchor="t"/>
          <a:lstStyle/>
          <a:p>
            <a:pPr eaLnBrk="0" hangingPunct="0">
              <a:spcBef>
                <a:spcPts val="0"/>
              </a:spcBef>
              <a:spcAft>
                <a:spcPts val="0"/>
              </a:spcAft>
              <a:buClr>
                <a:srgbClr val="00783C"/>
              </a:buClr>
              <a:defRPr/>
            </a:pPr>
            <a:r>
              <a:rPr lang="ru-RU" b="0" i="1" kern="0" dirty="0" smtClean="0">
                <a:solidFill>
                  <a:srgbClr val="42557F"/>
                </a:solidFill>
                <a:latin typeface="+mn-lt"/>
              </a:rPr>
              <a:t>Преимущество отдается обязательным нормативам и стандартным подходам к оценке рисков, которые годятся только для «среднестатистического» банка</a:t>
            </a:r>
            <a:endParaRPr lang="ru-RU" b="0" i="1" kern="0" dirty="0">
              <a:solidFill>
                <a:srgbClr val="42557F"/>
              </a:solidFill>
              <a:latin typeface="+mn-lt"/>
            </a:endParaRPr>
          </a:p>
        </p:txBody>
      </p:sp>
      <p:sp>
        <p:nvSpPr>
          <p:cNvPr id="10" name="Содержимое 2"/>
          <p:cNvSpPr txBox="1">
            <a:spLocks/>
          </p:cNvSpPr>
          <p:nvPr/>
        </p:nvSpPr>
        <p:spPr bwMode="auto">
          <a:xfrm>
            <a:off x="2044700" y="2235200"/>
            <a:ext cx="5168900" cy="876300"/>
          </a:xfrm>
          <a:prstGeom prst="rect">
            <a:avLst/>
          </a:prstGeom>
          <a:solidFill>
            <a:schemeClr val="bg1">
              <a:alpha val="20000"/>
            </a:schemeClr>
          </a:solidFill>
          <a:ln w="9525">
            <a:noFill/>
            <a:miter lim="800000"/>
            <a:headEnd/>
            <a:tailEnd/>
          </a:ln>
        </p:spPr>
        <p:txBody>
          <a:bodyPr anchor="t"/>
          <a:lstStyle/>
          <a:p>
            <a:pPr eaLnBrk="0" hangingPunct="0">
              <a:spcBef>
                <a:spcPts val="0"/>
              </a:spcBef>
              <a:spcAft>
                <a:spcPts val="0"/>
              </a:spcAft>
              <a:buClr>
                <a:srgbClr val="00783C"/>
              </a:buClr>
              <a:defRPr/>
            </a:pPr>
            <a:r>
              <a:rPr lang="ru-RU" sz="1800" b="0" i="1" kern="0" dirty="0" smtClean="0">
                <a:solidFill>
                  <a:srgbClr val="EA7125"/>
                </a:solidFill>
                <a:latin typeface="+mn-lt"/>
              </a:rPr>
              <a:t>Правило Парето</a:t>
            </a:r>
            <a:r>
              <a:rPr lang="en-US" sz="1800" b="0" i="1" kern="0" dirty="0" smtClean="0">
                <a:solidFill>
                  <a:srgbClr val="EA7125"/>
                </a:solidFill>
                <a:latin typeface="+mn-lt"/>
              </a:rPr>
              <a:t>: </a:t>
            </a:r>
            <a:r>
              <a:rPr lang="ru-RU" sz="1800" b="0" i="1" kern="0" dirty="0" smtClean="0">
                <a:solidFill>
                  <a:srgbClr val="EA7125"/>
                </a:solidFill>
                <a:latin typeface="+mn-lt"/>
              </a:rPr>
              <a:t>20% рисков отнимают </a:t>
            </a:r>
            <a:r>
              <a:rPr lang="en-US" sz="1800" b="0" i="1" kern="0" dirty="0" smtClean="0">
                <a:solidFill>
                  <a:srgbClr val="EA7125"/>
                </a:solidFill>
                <a:latin typeface="+mn-lt"/>
              </a:rPr>
              <a:t>80</a:t>
            </a:r>
            <a:r>
              <a:rPr lang="en-US" sz="1800" b="0" i="1" kern="0" dirty="0">
                <a:solidFill>
                  <a:srgbClr val="EA7125"/>
                </a:solidFill>
                <a:latin typeface="+mn-lt"/>
              </a:rPr>
              <a:t>% </a:t>
            </a:r>
            <a:r>
              <a:rPr lang="ru-RU" sz="1800" b="0" i="1" kern="0" dirty="0" smtClean="0">
                <a:solidFill>
                  <a:srgbClr val="EA7125"/>
                </a:solidFill>
                <a:latin typeface="+mn-lt"/>
              </a:rPr>
              <a:t>усилий риск-менеджмента, а самые важные риски остаются без внимания</a:t>
            </a:r>
            <a:endParaRPr lang="en-US" sz="1800" b="0" i="1" kern="0" dirty="0">
              <a:solidFill>
                <a:srgbClr val="EA7125"/>
              </a:solidFill>
              <a:latin typeface="+mn-lt"/>
            </a:endParaRPr>
          </a:p>
        </p:txBody>
      </p:sp>
      <p:sp>
        <p:nvSpPr>
          <p:cNvPr id="11" name="Содержимое 2"/>
          <p:cNvSpPr txBox="1">
            <a:spLocks/>
          </p:cNvSpPr>
          <p:nvPr/>
        </p:nvSpPr>
        <p:spPr bwMode="auto">
          <a:xfrm>
            <a:off x="635000" y="129794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3200" b="0" i="1" kern="0" dirty="0">
                <a:solidFill>
                  <a:srgbClr val="EA7125"/>
                </a:solidFill>
                <a:latin typeface="+mn-lt"/>
              </a:rPr>
              <a:t>6</a:t>
            </a:r>
            <a:endParaRPr lang="ru-RU" sz="3200" b="0" i="1" kern="0" dirty="0" smtClean="0">
              <a:solidFill>
                <a:srgbClr val="EA7125"/>
              </a:solidFill>
              <a:latin typeface="+mn-lt"/>
            </a:endParaRPr>
          </a:p>
        </p:txBody>
      </p:sp>
      <p:sp>
        <p:nvSpPr>
          <p:cNvPr id="12" name="Содержимое 2"/>
          <p:cNvSpPr txBox="1">
            <a:spLocks/>
          </p:cNvSpPr>
          <p:nvPr/>
        </p:nvSpPr>
        <p:spPr bwMode="auto">
          <a:xfrm>
            <a:off x="635000" y="217424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3600" b="0" i="1" kern="0" dirty="0">
                <a:solidFill>
                  <a:srgbClr val="42557F"/>
                </a:solidFill>
                <a:latin typeface="+mn-lt"/>
              </a:rPr>
              <a:t>7</a:t>
            </a:r>
            <a:endParaRPr lang="ru-RU" sz="3600" b="0" i="1" kern="0" dirty="0" smtClean="0">
              <a:solidFill>
                <a:srgbClr val="42557F"/>
              </a:solidFill>
              <a:latin typeface="+mn-lt"/>
            </a:endParaRPr>
          </a:p>
        </p:txBody>
      </p:sp>
      <p:sp>
        <p:nvSpPr>
          <p:cNvPr id="13" name="Содержимое 2"/>
          <p:cNvSpPr txBox="1">
            <a:spLocks/>
          </p:cNvSpPr>
          <p:nvPr/>
        </p:nvSpPr>
        <p:spPr bwMode="auto">
          <a:xfrm>
            <a:off x="2044700" y="3284220"/>
            <a:ext cx="6426200" cy="876300"/>
          </a:xfrm>
          <a:prstGeom prst="rect">
            <a:avLst/>
          </a:prstGeom>
          <a:solidFill>
            <a:schemeClr val="bg1">
              <a:alpha val="20000"/>
            </a:schemeClr>
          </a:solidFill>
          <a:ln w="9525">
            <a:noFill/>
            <a:miter lim="800000"/>
            <a:headEnd/>
            <a:tailEnd/>
          </a:ln>
        </p:spPr>
        <p:txBody>
          <a:bodyPr anchor="t"/>
          <a:lstStyle/>
          <a:p>
            <a:pPr eaLnBrk="0" hangingPunct="0">
              <a:spcBef>
                <a:spcPts val="0"/>
              </a:spcBef>
              <a:spcAft>
                <a:spcPts val="0"/>
              </a:spcAft>
              <a:buClr>
                <a:srgbClr val="00783C"/>
              </a:buClr>
              <a:defRPr/>
            </a:pPr>
            <a:r>
              <a:rPr lang="ru-RU" sz="2000" b="0" i="1" kern="0" dirty="0" smtClean="0">
                <a:solidFill>
                  <a:srgbClr val="42557F"/>
                </a:solidFill>
                <a:latin typeface="+mn-lt"/>
              </a:rPr>
              <a:t>Каждый риск управляется отдельно, руководство не видит «целостной картины» рисков</a:t>
            </a:r>
            <a:endParaRPr lang="ru-RU" sz="2000" b="0" i="1" kern="0" dirty="0">
              <a:solidFill>
                <a:srgbClr val="42557F"/>
              </a:solidFill>
              <a:latin typeface="+mn-lt"/>
            </a:endParaRPr>
          </a:p>
        </p:txBody>
      </p:sp>
      <p:sp>
        <p:nvSpPr>
          <p:cNvPr id="14" name="Содержимое 2"/>
          <p:cNvSpPr txBox="1">
            <a:spLocks/>
          </p:cNvSpPr>
          <p:nvPr/>
        </p:nvSpPr>
        <p:spPr bwMode="auto">
          <a:xfrm>
            <a:off x="2044700" y="4170680"/>
            <a:ext cx="6426200" cy="876300"/>
          </a:xfrm>
          <a:prstGeom prst="rect">
            <a:avLst/>
          </a:prstGeom>
          <a:solidFill>
            <a:schemeClr val="bg1">
              <a:alpha val="20000"/>
            </a:schemeClr>
          </a:solidFill>
          <a:ln w="9525">
            <a:noFill/>
            <a:miter lim="800000"/>
            <a:headEnd/>
            <a:tailEnd/>
          </a:ln>
        </p:spPr>
        <p:txBody>
          <a:bodyPr anchor="t"/>
          <a:lstStyle/>
          <a:p>
            <a:pPr eaLnBrk="0" hangingPunct="0">
              <a:spcBef>
                <a:spcPts val="0"/>
              </a:spcBef>
              <a:spcAft>
                <a:spcPts val="0"/>
              </a:spcAft>
              <a:buClr>
                <a:srgbClr val="00783C"/>
              </a:buClr>
              <a:defRPr/>
            </a:pPr>
            <a:r>
              <a:rPr lang="ru-RU" sz="2200" b="0" i="1" kern="0" dirty="0" smtClean="0">
                <a:solidFill>
                  <a:srgbClr val="EA7125"/>
                </a:solidFill>
                <a:latin typeface="+mn-lt"/>
              </a:rPr>
              <a:t>Независимый риск-аудит не проводится</a:t>
            </a:r>
            <a:r>
              <a:rPr lang="en-US" sz="2200" b="0" i="1" kern="0" dirty="0" smtClean="0">
                <a:solidFill>
                  <a:srgbClr val="EA7125"/>
                </a:solidFill>
                <a:latin typeface="+mn-lt"/>
              </a:rPr>
              <a:t>, </a:t>
            </a:r>
            <a:r>
              <a:rPr lang="ru-RU" sz="2200" b="0" i="1" kern="0" dirty="0" smtClean="0">
                <a:solidFill>
                  <a:srgbClr val="EA7125"/>
                </a:solidFill>
                <a:latin typeface="+mn-lt"/>
              </a:rPr>
              <a:t>   нет планов развития риск-менеджмента</a:t>
            </a:r>
            <a:endParaRPr lang="en-US" sz="2200" b="0" i="1" kern="0" dirty="0">
              <a:solidFill>
                <a:srgbClr val="EA7125"/>
              </a:solidFill>
              <a:latin typeface="+mn-lt"/>
            </a:endParaRPr>
          </a:p>
        </p:txBody>
      </p:sp>
      <p:sp>
        <p:nvSpPr>
          <p:cNvPr id="15" name="Содержимое 2"/>
          <p:cNvSpPr txBox="1">
            <a:spLocks/>
          </p:cNvSpPr>
          <p:nvPr/>
        </p:nvSpPr>
        <p:spPr bwMode="auto">
          <a:xfrm>
            <a:off x="635000" y="328422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4000" b="0" i="1" kern="0" dirty="0" smtClean="0">
                <a:solidFill>
                  <a:srgbClr val="EA7125"/>
                </a:solidFill>
                <a:latin typeface="+mn-lt"/>
              </a:rPr>
              <a:t>8</a:t>
            </a:r>
            <a:endParaRPr lang="ru-RU" sz="4000" b="0" i="1" kern="0" dirty="0" smtClean="0">
              <a:solidFill>
                <a:srgbClr val="EA7125"/>
              </a:solidFill>
              <a:latin typeface="+mn-lt"/>
            </a:endParaRPr>
          </a:p>
        </p:txBody>
      </p:sp>
      <p:sp>
        <p:nvSpPr>
          <p:cNvPr id="16" name="Содержимое 2"/>
          <p:cNvSpPr txBox="1">
            <a:spLocks/>
          </p:cNvSpPr>
          <p:nvPr/>
        </p:nvSpPr>
        <p:spPr bwMode="auto">
          <a:xfrm>
            <a:off x="635000" y="417068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4400" b="0" i="1" kern="0" dirty="0" smtClean="0">
                <a:solidFill>
                  <a:srgbClr val="42557F"/>
                </a:solidFill>
                <a:latin typeface="+mn-lt"/>
              </a:rPr>
              <a:t>9</a:t>
            </a:r>
            <a:endParaRPr lang="ru-RU" sz="4400" b="0" i="1" kern="0" dirty="0" smtClean="0">
              <a:solidFill>
                <a:srgbClr val="42557F"/>
              </a:solidFill>
              <a:latin typeface="+mn-lt"/>
            </a:endParaRPr>
          </a:p>
        </p:txBody>
      </p:sp>
      <p:sp>
        <p:nvSpPr>
          <p:cNvPr id="17" name="Содержимое 2"/>
          <p:cNvSpPr txBox="1">
            <a:spLocks/>
          </p:cNvSpPr>
          <p:nvPr/>
        </p:nvSpPr>
        <p:spPr bwMode="auto">
          <a:xfrm>
            <a:off x="2044700" y="5138420"/>
            <a:ext cx="6769100" cy="876300"/>
          </a:xfrm>
          <a:prstGeom prst="rect">
            <a:avLst/>
          </a:prstGeom>
          <a:solidFill>
            <a:schemeClr val="bg1">
              <a:alpha val="20000"/>
            </a:schemeClr>
          </a:solidFill>
          <a:ln w="9525">
            <a:noFill/>
            <a:miter lim="800000"/>
            <a:headEnd/>
            <a:tailEnd/>
          </a:ln>
        </p:spPr>
        <p:txBody>
          <a:bodyPr anchor="t"/>
          <a:lstStyle/>
          <a:p>
            <a:pPr marL="0" lvl="2" eaLnBrk="0" hangingPunct="0">
              <a:spcBef>
                <a:spcPts val="0"/>
              </a:spcBef>
              <a:spcAft>
                <a:spcPts val="0"/>
              </a:spcAft>
              <a:buClr>
                <a:srgbClr val="00783C"/>
              </a:buClr>
              <a:defRPr/>
            </a:pPr>
            <a:r>
              <a:rPr lang="ru-RU" sz="2400" b="0" i="1" kern="0" dirty="0" smtClean="0">
                <a:solidFill>
                  <a:srgbClr val="42557F"/>
                </a:solidFill>
                <a:latin typeface="+mn-lt"/>
              </a:rPr>
              <a:t>Риски «не берут на себя риск» подать голос перед тем, как возникнет проблема, и ждут сигналов от руководства</a:t>
            </a:r>
            <a:endParaRPr lang="ru-RU" sz="2400" b="0" i="1" kern="0" dirty="0">
              <a:solidFill>
                <a:srgbClr val="42557F"/>
              </a:solidFill>
              <a:latin typeface="+mn-lt"/>
            </a:endParaRPr>
          </a:p>
        </p:txBody>
      </p:sp>
      <p:sp>
        <p:nvSpPr>
          <p:cNvPr id="18" name="Содержимое 2"/>
          <p:cNvSpPr txBox="1">
            <a:spLocks/>
          </p:cNvSpPr>
          <p:nvPr/>
        </p:nvSpPr>
        <p:spPr bwMode="auto">
          <a:xfrm>
            <a:off x="635000" y="5138420"/>
            <a:ext cx="1270000" cy="876300"/>
          </a:xfrm>
          <a:prstGeom prst="rect">
            <a:avLst/>
          </a:prstGeom>
          <a:solidFill>
            <a:schemeClr val="bg1">
              <a:alpha val="20000"/>
            </a:schemeClr>
          </a:solidFill>
          <a:ln w="9525">
            <a:noFill/>
            <a:miter lim="800000"/>
            <a:headEnd/>
            <a:tailEnd/>
          </a:ln>
        </p:spPr>
        <p:txBody>
          <a:bodyPr anchor="t"/>
          <a:lstStyle/>
          <a:p>
            <a:pPr algn="ctr" eaLnBrk="0" hangingPunct="0">
              <a:spcBef>
                <a:spcPts val="0"/>
              </a:spcBef>
              <a:spcAft>
                <a:spcPts val="0"/>
              </a:spcAft>
              <a:buClr>
                <a:srgbClr val="00783C"/>
              </a:buClr>
              <a:defRPr/>
            </a:pPr>
            <a:r>
              <a:rPr lang="en-US" sz="4600" b="0" i="1" kern="0" dirty="0" smtClean="0">
                <a:solidFill>
                  <a:srgbClr val="EA7125"/>
                </a:solidFill>
                <a:latin typeface="+mn-lt"/>
              </a:rPr>
              <a:t>10</a:t>
            </a:r>
            <a:endParaRPr lang="ru-RU" sz="4600" b="0" i="1" kern="0" dirty="0" smtClean="0">
              <a:solidFill>
                <a:srgbClr val="EA7125"/>
              </a:solidFill>
              <a:latin typeface="+mn-lt"/>
            </a:endParaRPr>
          </a:p>
        </p:txBody>
      </p:sp>
      <p:sp>
        <p:nvSpPr>
          <p:cNvPr id="20"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12</a:t>
            </a:fld>
            <a:endParaRPr lang="en-US" sz="1100" b="0" dirty="0">
              <a:solidFill>
                <a:srgbClr val="7F7F7F"/>
              </a:solidFill>
              <a:latin typeface="+mn-lt"/>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2093041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Элементы риск-менеджмента для реализации стратегии</a:t>
            </a:r>
            <a:endParaRPr lang="en-US" dirty="0"/>
          </a:p>
        </p:txBody>
      </p:sp>
      <p:sp>
        <p:nvSpPr>
          <p:cNvPr id="20"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13</a:t>
            </a:fld>
            <a:endParaRPr lang="en-US" sz="1100" b="0" dirty="0">
              <a:solidFill>
                <a:srgbClr val="7F7F7F"/>
              </a:solidFill>
              <a:latin typeface="+mn-lt"/>
            </a:endParaRPr>
          </a:p>
        </p:txBody>
      </p:sp>
      <p:graphicFrame>
        <p:nvGraphicFramePr>
          <p:cNvPr id="21" name="Chart Placeholder 4"/>
          <p:cNvGraphicFramePr>
            <a:graphicFrameLocks noGrp="1"/>
          </p:cNvGraphicFramePr>
          <p:nvPr>
            <p:ph type="chart" sz="quarter" idx="18"/>
            <p:extLst>
              <p:ext uri="{D42A27DB-BD31-4B8C-83A1-F6EECF244321}">
                <p14:modId xmlns:p14="http://schemas.microsoft.com/office/powerpoint/2010/main" val="4066317619"/>
              </p:ext>
            </p:extLst>
          </p:nvPr>
        </p:nvGraphicFramePr>
        <p:xfrm>
          <a:off x="556260" y="1446323"/>
          <a:ext cx="4139565" cy="314674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5"/>
          <p:cNvSpPr/>
          <p:nvPr/>
        </p:nvSpPr>
        <p:spPr bwMode="auto">
          <a:xfrm>
            <a:off x="1876425" y="2603633"/>
            <a:ext cx="1504950" cy="10096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mn-lt"/>
                <a:cs typeface="Times New Roman" pitchFamily="18" charset="0"/>
              </a:rPr>
              <a:t>Инструменты   на уровне Совета директоров</a:t>
            </a:r>
          </a:p>
        </p:txBody>
      </p:sp>
      <p:graphicFrame>
        <p:nvGraphicFramePr>
          <p:cNvPr id="24" name="Chart Placeholder 4"/>
          <p:cNvGraphicFramePr>
            <a:graphicFrameLocks/>
          </p:cNvGraphicFramePr>
          <p:nvPr>
            <p:extLst>
              <p:ext uri="{D42A27DB-BD31-4B8C-83A1-F6EECF244321}">
                <p14:modId xmlns:p14="http://schemas.microsoft.com/office/powerpoint/2010/main" val="433885801"/>
              </p:ext>
            </p:extLst>
          </p:nvPr>
        </p:nvGraphicFramePr>
        <p:xfrm>
          <a:off x="4587240" y="1383139"/>
          <a:ext cx="4389119" cy="3278346"/>
        </p:xfrm>
        <a:graphic>
          <a:graphicData uri="http://schemas.openxmlformats.org/drawingml/2006/chart">
            <c:chart xmlns:c="http://schemas.openxmlformats.org/drawingml/2006/chart" xmlns:r="http://schemas.openxmlformats.org/officeDocument/2006/relationships" r:id="rId4"/>
          </a:graphicData>
        </a:graphic>
      </p:graphicFrame>
      <p:sp>
        <p:nvSpPr>
          <p:cNvPr id="25" name="Прямоугольник 10"/>
          <p:cNvSpPr/>
          <p:nvPr/>
        </p:nvSpPr>
        <p:spPr bwMode="auto">
          <a:xfrm>
            <a:off x="5991225" y="2725222"/>
            <a:ext cx="1504950" cy="7664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300" b="0" i="0" u="none" strike="noStrike" cap="none" normalizeH="0" baseline="0" dirty="0" smtClean="0">
                <a:ln>
                  <a:noFill/>
                </a:ln>
                <a:solidFill>
                  <a:schemeClr val="tx1"/>
                </a:solidFill>
                <a:effectLst/>
                <a:latin typeface="+mn-lt"/>
                <a:cs typeface="Times New Roman" pitchFamily="18" charset="0"/>
              </a:rPr>
              <a:t>Инструменты   на уровне Правления</a:t>
            </a:r>
          </a:p>
        </p:txBody>
      </p:sp>
      <p:sp>
        <p:nvSpPr>
          <p:cNvPr id="26" name="Rectangle 37"/>
          <p:cNvSpPr>
            <a:spLocks noChangeArrowheads="1"/>
          </p:cNvSpPr>
          <p:nvPr/>
        </p:nvSpPr>
        <p:spPr bwMode="auto">
          <a:xfrm>
            <a:off x="746760" y="4876800"/>
            <a:ext cx="8059889" cy="134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a:lstStyle/>
          <a:p>
            <a:r>
              <a:rPr lang="ru-RU" sz="1100" dirty="0" smtClean="0">
                <a:solidFill>
                  <a:srgbClr val="C00000"/>
                </a:solidFill>
                <a:latin typeface="+mn-lt"/>
              </a:rPr>
              <a:t>ЗАДАЧИ РИСК-МЕНЕДЖМЕНТА</a:t>
            </a:r>
            <a:r>
              <a:rPr lang="en-US" sz="1100" dirty="0" smtClean="0">
                <a:solidFill>
                  <a:srgbClr val="C00000"/>
                </a:solidFill>
                <a:latin typeface="+mn-lt"/>
              </a:rPr>
              <a:t>:</a:t>
            </a:r>
          </a:p>
          <a:p>
            <a:endParaRPr lang="en-US" sz="1100" b="0" dirty="0">
              <a:solidFill>
                <a:srgbClr val="C00000"/>
              </a:solidFill>
              <a:latin typeface="+mn-lt"/>
            </a:endParaRPr>
          </a:p>
          <a:p>
            <a:pPr marL="171450" indent="-171450">
              <a:buClr>
                <a:schemeClr val="accent1"/>
              </a:buClr>
              <a:buFont typeface="Wingdings" panose="05000000000000000000" pitchFamily="2" charset="2"/>
              <a:buChar char="§"/>
            </a:pPr>
            <a:r>
              <a:rPr lang="ru-RU" sz="1100" b="0" dirty="0" smtClean="0">
                <a:latin typeface="+mn-lt"/>
              </a:rPr>
              <a:t>Диагностика качества управления рисками</a:t>
            </a:r>
            <a:r>
              <a:rPr lang="en-US" sz="1100" b="0" dirty="0" smtClean="0">
                <a:latin typeface="+mn-lt"/>
              </a:rPr>
              <a:t> – </a:t>
            </a:r>
            <a:r>
              <a:rPr lang="ru-RU" sz="1100" b="0" dirty="0" smtClean="0">
                <a:latin typeface="+mn-lt"/>
              </a:rPr>
              <a:t>все типы банков</a:t>
            </a:r>
            <a:r>
              <a:rPr lang="en-US" sz="1100" b="0" dirty="0" smtClean="0">
                <a:latin typeface="+mn-lt"/>
              </a:rPr>
              <a:t> </a:t>
            </a:r>
            <a:r>
              <a:rPr lang="ru-RU" sz="1100" b="0" dirty="0" smtClean="0">
                <a:latin typeface="+mn-lt"/>
              </a:rPr>
              <a:t>любого уровня сложности и специфики деятельности</a:t>
            </a:r>
            <a:endParaRPr lang="en-US" sz="1100" b="0" dirty="0" smtClean="0">
              <a:latin typeface="+mn-lt"/>
            </a:endParaRPr>
          </a:p>
          <a:p>
            <a:pPr marL="171450" indent="-171450">
              <a:buClr>
                <a:schemeClr val="accent1"/>
              </a:buClr>
              <a:buFont typeface="Wingdings" panose="05000000000000000000" pitchFamily="2" charset="2"/>
              <a:buChar char="§"/>
            </a:pPr>
            <a:endParaRPr lang="en-US" sz="1100" b="0" dirty="0" smtClean="0">
              <a:latin typeface="+mn-lt"/>
            </a:endParaRPr>
          </a:p>
          <a:p>
            <a:pPr marL="171450" indent="-171450">
              <a:buClr>
                <a:schemeClr val="accent1"/>
              </a:buClr>
              <a:buFont typeface="Wingdings" panose="05000000000000000000" pitchFamily="2" charset="2"/>
              <a:buChar char="§"/>
            </a:pPr>
            <a:r>
              <a:rPr lang="ru-RU" sz="1100" b="0" dirty="0" smtClean="0">
                <a:latin typeface="+mn-lt"/>
              </a:rPr>
              <a:t>Внедрение лучшей практики управления рисками</a:t>
            </a:r>
            <a:r>
              <a:rPr lang="en-US" sz="1100" b="0" dirty="0" smtClean="0">
                <a:latin typeface="+mn-lt"/>
              </a:rPr>
              <a:t> – </a:t>
            </a:r>
            <a:r>
              <a:rPr lang="ru-RU" sz="1100" b="0" dirty="0" smtClean="0">
                <a:latin typeface="+mn-lt"/>
              </a:rPr>
              <a:t>преимущественно малые и средние банки с начальным и базовым уровнем развития риск-менеджмента</a:t>
            </a:r>
          </a:p>
          <a:p>
            <a:pPr>
              <a:buClr>
                <a:schemeClr val="accent1"/>
              </a:buClr>
            </a:pPr>
            <a:endParaRPr lang="en-US" sz="1100" b="0" dirty="0">
              <a:latin typeface="+mn-lt"/>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24383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Точечные «антикризисные» решения</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14</a:t>
            </a:fld>
            <a:endParaRPr lang="en-US" sz="1100" b="0" dirty="0">
              <a:solidFill>
                <a:srgbClr val="7F7F7F"/>
              </a:solidFill>
              <a:latin typeface="+mn-lt"/>
            </a:endParaRPr>
          </a:p>
        </p:txBody>
      </p:sp>
      <p:sp>
        <p:nvSpPr>
          <p:cNvPr id="7" name="Rectangle 13"/>
          <p:cNvSpPr/>
          <p:nvPr/>
        </p:nvSpPr>
        <p:spPr bwMode="auto">
          <a:xfrm>
            <a:off x="624471" y="1390475"/>
            <a:ext cx="3088888" cy="56624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lang="ru-RU" sz="1200" b="0" dirty="0" smtClean="0">
                <a:solidFill>
                  <a:schemeClr val="bg1"/>
                </a:solidFill>
                <a:latin typeface="+mn-lt"/>
                <a:cs typeface="Times New Roman" pitchFamily="18" charset="0"/>
              </a:rPr>
              <a:t>Анализ розничного портфеля</a:t>
            </a:r>
            <a:endParaRPr kumimoji="0" lang="ru-RU" sz="1200" b="0" i="0" u="none" strike="noStrike" cap="none" normalizeH="0" baseline="0" dirty="0" smtClean="0">
              <a:ln>
                <a:noFill/>
              </a:ln>
              <a:solidFill>
                <a:schemeClr val="bg1"/>
              </a:solidFill>
              <a:effectLst/>
              <a:latin typeface="+mn-lt"/>
              <a:cs typeface="Times New Roman" pitchFamily="18" charset="0"/>
            </a:endParaRPr>
          </a:p>
        </p:txBody>
      </p:sp>
      <p:sp>
        <p:nvSpPr>
          <p:cNvPr id="8" name="Rectangle 14"/>
          <p:cNvSpPr/>
          <p:nvPr/>
        </p:nvSpPr>
        <p:spPr bwMode="auto">
          <a:xfrm>
            <a:off x="624471" y="1956718"/>
            <a:ext cx="3088888" cy="566243"/>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solidFill>
                  <a:schemeClr val="bg1"/>
                </a:solidFill>
                <a:effectLst/>
                <a:latin typeface="+mn-lt"/>
                <a:cs typeface="Times New Roman" pitchFamily="18" charset="0"/>
              </a:rPr>
              <a:t>Валидация</a:t>
            </a:r>
            <a:r>
              <a:rPr kumimoji="0" lang="ru-RU" sz="1200" b="0" i="0" u="none" strike="noStrike" cap="none" normalizeH="0" dirty="0" smtClean="0">
                <a:ln>
                  <a:noFill/>
                </a:ln>
                <a:solidFill>
                  <a:schemeClr val="bg1"/>
                </a:solidFill>
                <a:effectLst/>
                <a:latin typeface="+mn-lt"/>
                <a:cs typeface="Times New Roman" pitchFamily="18" charset="0"/>
              </a:rPr>
              <a:t> </a:t>
            </a:r>
            <a:r>
              <a:rPr kumimoji="0" lang="ru-RU" sz="1200" b="0" i="0" u="none" strike="noStrike" cap="none" normalizeH="0" dirty="0" err="1" smtClean="0">
                <a:ln>
                  <a:noFill/>
                </a:ln>
                <a:solidFill>
                  <a:schemeClr val="bg1"/>
                </a:solidFill>
                <a:effectLst/>
                <a:latin typeface="+mn-lt"/>
                <a:cs typeface="Times New Roman" pitchFamily="18" charset="0"/>
              </a:rPr>
              <a:t>скоринг</a:t>
            </a:r>
            <a:r>
              <a:rPr kumimoji="0" lang="ru-RU" sz="1200" b="0" i="0" u="none" strike="noStrike" cap="none" normalizeH="0" dirty="0" smtClean="0">
                <a:ln>
                  <a:noFill/>
                </a:ln>
                <a:solidFill>
                  <a:schemeClr val="bg1"/>
                </a:solidFill>
                <a:effectLst/>
                <a:latin typeface="+mn-lt"/>
                <a:cs typeface="Times New Roman" pitchFamily="18" charset="0"/>
              </a:rPr>
              <a:t>-моделей</a:t>
            </a:r>
            <a:endParaRPr kumimoji="0" lang="ru-RU" sz="1200" b="0" i="0" u="none" strike="noStrike" cap="none" normalizeH="0" baseline="0" dirty="0" smtClean="0">
              <a:ln>
                <a:noFill/>
              </a:ln>
              <a:solidFill>
                <a:schemeClr val="bg1"/>
              </a:solidFill>
              <a:effectLst/>
              <a:latin typeface="+mn-lt"/>
              <a:cs typeface="Times New Roman" pitchFamily="18" charset="0"/>
            </a:endParaRPr>
          </a:p>
        </p:txBody>
      </p:sp>
      <p:sp>
        <p:nvSpPr>
          <p:cNvPr id="9" name="Rectangle 15"/>
          <p:cNvSpPr/>
          <p:nvPr/>
        </p:nvSpPr>
        <p:spPr bwMode="auto">
          <a:xfrm>
            <a:off x="624471" y="2522961"/>
            <a:ext cx="3088888" cy="566243"/>
          </a:xfrm>
          <a:prstGeom prst="rect">
            <a:avLst/>
          </a:prstGeom>
          <a:solidFill>
            <a:srgbClr val="00CC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solidFill>
                  <a:schemeClr val="bg1"/>
                </a:solidFill>
                <a:effectLst/>
                <a:latin typeface="+mn-lt"/>
                <a:cs typeface="Times New Roman" pitchFamily="18" charset="0"/>
              </a:rPr>
              <a:t>Приемы минимизации </a:t>
            </a:r>
            <a:r>
              <a:rPr kumimoji="0" lang="ru-RU" sz="1200" b="0" i="0" u="none" strike="noStrike" cap="none" normalizeH="0" dirty="0" smtClean="0">
                <a:ln>
                  <a:noFill/>
                </a:ln>
                <a:solidFill>
                  <a:schemeClr val="bg1"/>
                </a:solidFill>
                <a:effectLst/>
                <a:latin typeface="+mn-lt"/>
                <a:cs typeface="Times New Roman" pitchFamily="18" charset="0"/>
              </a:rPr>
              <a:t>резервов</a:t>
            </a:r>
            <a:endParaRPr kumimoji="0" lang="ru-RU" sz="1200" b="0" i="0" u="none" strike="noStrike" cap="none" normalizeH="0" baseline="0" dirty="0" smtClean="0">
              <a:ln>
                <a:noFill/>
              </a:ln>
              <a:solidFill>
                <a:schemeClr val="bg1"/>
              </a:solidFill>
              <a:effectLst/>
              <a:latin typeface="+mn-lt"/>
              <a:cs typeface="Times New Roman" pitchFamily="18" charset="0"/>
            </a:endParaRPr>
          </a:p>
        </p:txBody>
      </p:sp>
      <p:sp>
        <p:nvSpPr>
          <p:cNvPr id="13" name="Rectangle 16"/>
          <p:cNvSpPr/>
          <p:nvPr/>
        </p:nvSpPr>
        <p:spPr bwMode="auto">
          <a:xfrm>
            <a:off x="624468" y="3084542"/>
            <a:ext cx="3088888" cy="56624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effectLst/>
                <a:latin typeface="+mn-lt"/>
              </a:rPr>
              <a:t>Система раннего предупреждения</a:t>
            </a:r>
          </a:p>
        </p:txBody>
      </p:sp>
      <p:sp>
        <p:nvSpPr>
          <p:cNvPr id="14" name="Rectangle 17"/>
          <p:cNvSpPr/>
          <p:nvPr/>
        </p:nvSpPr>
        <p:spPr bwMode="auto">
          <a:xfrm>
            <a:off x="3713358" y="1377775"/>
            <a:ext cx="4735575" cy="5662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lvl="0" indent="-171450">
              <a:buClr>
                <a:srgbClr val="008000"/>
              </a:buClr>
              <a:buFont typeface="Wingdings" pitchFamily="2" charset="2"/>
              <a:buChar char="§"/>
            </a:pPr>
            <a:r>
              <a:rPr lang="ru-RU" sz="1000" b="0" dirty="0" smtClean="0">
                <a:latin typeface="+mn-lt"/>
              </a:rPr>
              <a:t>Анализ или разработка матриц миграции качества портфеля для прогноза будущих резервов и применения стратегий защиты от рисков</a:t>
            </a:r>
            <a:endParaRPr lang="ru-RU" sz="1000" b="0" dirty="0">
              <a:latin typeface="+mn-lt"/>
            </a:endParaRPr>
          </a:p>
        </p:txBody>
      </p:sp>
      <p:sp>
        <p:nvSpPr>
          <p:cNvPr id="15" name="Rectangle 18"/>
          <p:cNvSpPr/>
          <p:nvPr/>
        </p:nvSpPr>
        <p:spPr bwMode="auto">
          <a:xfrm>
            <a:off x="3713357" y="1944017"/>
            <a:ext cx="4735575" cy="5662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lvl="0" indent="-171450">
              <a:buClr>
                <a:srgbClr val="008000"/>
              </a:buClr>
              <a:buFont typeface="Wingdings" pitchFamily="2" charset="2"/>
              <a:buChar char="§"/>
            </a:pPr>
            <a:r>
              <a:rPr lang="ru-RU" sz="1000" b="0" dirty="0" smtClean="0">
                <a:latin typeface="+mn-lt"/>
              </a:rPr>
              <a:t>Проверка качества экспертных </a:t>
            </a:r>
            <a:r>
              <a:rPr lang="ru-RU" sz="1000" b="0" dirty="0" err="1" smtClean="0">
                <a:latin typeface="+mn-lt"/>
              </a:rPr>
              <a:t>скоринг</a:t>
            </a:r>
            <a:r>
              <a:rPr lang="ru-RU" sz="1000" b="0" dirty="0" smtClean="0">
                <a:latin typeface="+mn-lt"/>
              </a:rPr>
              <a:t>-моделей и обнаружение недостатков в данных</a:t>
            </a:r>
            <a:r>
              <a:rPr lang="en-US" sz="1000" b="0" dirty="0" smtClean="0">
                <a:latin typeface="+mn-lt"/>
              </a:rPr>
              <a:t>, </a:t>
            </a:r>
            <a:r>
              <a:rPr lang="ru-RU" sz="1000" b="0" dirty="0" err="1" smtClean="0">
                <a:latin typeface="+mn-lt"/>
              </a:rPr>
              <a:t>скоринговой</a:t>
            </a:r>
            <a:r>
              <a:rPr lang="ru-RU" sz="1000" b="0" dirty="0" smtClean="0">
                <a:latin typeface="+mn-lt"/>
              </a:rPr>
              <a:t> методологии</a:t>
            </a:r>
            <a:r>
              <a:rPr lang="en-US" sz="1000" b="0" dirty="0" smtClean="0">
                <a:latin typeface="+mn-lt"/>
              </a:rPr>
              <a:t>, </a:t>
            </a:r>
            <a:r>
              <a:rPr lang="ru-RU" sz="1000" b="0" dirty="0" smtClean="0">
                <a:latin typeface="+mn-lt"/>
              </a:rPr>
              <a:t>кредитных правилах</a:t>
            </a:r>
            <a:endParaRPr lang="ru-RU" sz="1000" b="0" dirty="0">
              <a:latin typeface="+mn-lt"/>
            </a:endParaRPr>
          </a:p>
        </p:txBody>
      </p:sp>
      <p:sp>
        <p:nvSpPr>
          <p:cNvPr id="16" name="Rectangle 19"/>
          <p:cNvSpPr/>
          <p:nvPr/>
        </p:nvSpPr>
        <p:spPr bwMode="auto">
          <a:xfrm>
            <a:off x="3713356" y="2530999"/>
            <a:ext cx="4735575" cy="5662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lvl="0" indent="-171450">
              <a:buClr>
                <a:srgbClr val="008000"/>
              </a:buClr>
              <a:buFont typeface="Wingdings" pitchFamily="2" charset="2"/>
              <a:buChar char="§"/>
            </a:pPr>
            <a:r>
              <a:rPr lang="ru-RU" sz="1000" b="0" dirty="0" smtClean="0">
                <a:latin typeface="+mn-lt"/>
              </a:rPr>
              <a:t>Анализ порядка резервирования по кредитам и предложения способов оптимизации резервов по национальным и международным стандартам</a:t>
            </a:r>
            <a:endParaRPr lang="ru-RU" sz="1000" b="0" dirty="0">
              <a:latin typeface="+mn-lt"/>
            </a:endParaRPr>
          </a:p>
        </p:txBody>
      </p:sp>
      <p:sp>
        <p:nvSpPr>
          <p:cNvPr id="17" name="Rectangle 20"/>
          <p:cNvSpPr/>
          <p:nvPr/>
        </p:nvSpPr>
        <p:spPr bwMode="auto">
          <a:xfrm>
            <a:off x="3713359" y="3094461"/>
            <a:ext cx="4735575" cy="5662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lvl="0" indent="-171450">
              <a:buClr>
                <a:srgbClr val="008000"/>
              </a:buClr>
              <a:buFont typeface="Wingdings" pitchFamily="2" charset="2"/>
              <a:buChar char="§"/>
            </a:pPr>
            <a:r>
              <a:rPr lang="ru-RU" sz="1000" b="0" dirty="0" smtClean="0">
                <a:latin typeface="+mn-lt"/>
              </a:rPr>
              <a:t>Анализ </a:t>
            </a:r>
            <a:r>
              <a:rPr lang="en-US" sz="1000" b="0" dirty="0" smtClean="0">
                <a:latin typeface="+mn-lt"/>
              </a:rPr>
              <a:t>/ </a:t>
            </a:r>
            <a:r>
              <a:rPr lang="ru-RU" sz="1000" b="0" dirty="0" smtClean="0">
                <a:latin typeface="+mn-lt"/>
              </a:rPr>
              <a:t>разработка</a:t>
            </a:r>
            <a:r>
              <a:rPr lang="en-US" sz="1000" b="0" dirty="0" smtClean="0">
                <a:latin typeface="+mn-lt"/>
              </a:rPr>
              <a:t> </a:t>
            </a:r>
            <a:r>
              <a:rPr lang="ru-RU" sz="1000" b="0" dirty="0" smtClean="0">
                <a:latin typeface="+mn-lt"/>
              </a:rPr>
              <a:t>система раннего предупреждения для выявления ухудшения качества по индивидуальным или портфельным ссудам</a:t>
            </a:r>
            <a:endParaRPr lang="ru-RU" sz="1000" b="0" dirty="0">
              <a:latin typeface="+mn-lt"/>
            </a:endParaRPr>
          </a:p>
        </p:txBody>
      </p:sp>
      <p:sp>
        <p:nvSpPr>
          <p:cNvPr id="18" name="Rectangle 15"/>
          <p:cNvSpPr/>
          <p:nvPr/>
        </p:nvSpPr>
        <p:spPr bwMode="auto">
          <a:xfrm>
            <a:off x="624471" y="3650785"/>
            <a:ext cx="3088888" cy="566243"/>
          </a:xfrm>
          <a:prstGeom prst="rect">
            <a:avLst/>
          </a:prstGeom>
          <a:solidFill>
            <a:srgbClr val="EA7125">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lang="ru-RU" sz="1200" b="0" dirty="0" smtClean="0">
                <a:latin typeface="+mn-lt"/>
                <a:cs typeface="Times New Roman" pitchFamily="18" charset="0"/>
              </a:rPr>
              <a:t>Расчет требуемого запаса ликвидности</a:t>
            </a:r>
            <a:endParaRPr kumimoji="0" lang="ru-RU" sz="1200" b="0" i="0" u="none" strike="noStrike" cap="none" normalizeH="0" baseline="0" dirty="0" smtClean="0">
              <a:ln>
                <a:noFill/>
              </a:ln>
              <a:effectLst/>
              <a:latin typeface="+mn-lt"/>
              <a:cs typeface="Times New Roman" pitchFamily="18" charset="0"/>
            </a:endParaRPr>
          </a:p>
        </p:txBody>
      </p:sp>
      <p:sp>
        <p:nvSpPr>
          <p:cNvPr id="19" name="Rectangle 16"/>
          <p:cNvSpPr/>
          <p:nvPr/>
        </p:nvSpPr>
        <p:spPr bwMode="auto">
          <a:xfrm>
            <a:off x="624471" y="4217028"/>
            <a:ext cx="3088888" cy="566243"/>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solidFill>
                  <a:schemeClr val="bg1"/>
                </a:solidFill>
                <a:effectLst/>
                <a:latin typeface="+mn-lt"/>
              </a:rPr>
              <a:t>Антикризисный план</a:t>
            </a:r>
          </a:p>
        </p:txBody>
      </p:sp>
      <p:sp>
        <p:nvSpPr>
          <p:cNvPr id="20" name="Rectangle 19"/>
          <p:cNvSpPr/>
          <p:nvPr/>
        </p:nvSpPr>
        <p:spPr bwMode="auto">
          <a:xfrm>
            <a:off x="3713359" y="3660704"/>
            <a:ext cx="4735575" cy="5662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lvl="0" indent="-171450">
              <a:buClr>
                <a:srgbClr val="008000"/>
              </a:buClr>
              <a:buFont typeface="Wingdings" pitchFamily="2" charset="2"/>
              <a:buChar char="§"/>
            </a:pPr>
            <a:r>
              <a:rPr lang="ru-RU" sz="1000" b="0" dirty="0" smtClean="0">
                <a:latin typeface="+mn-lt"/>
              </a:rPr>
              <a:t>Нахождение оптимального объема запаса ликвидности банка на будущие даты по различным сценариям с учетом риск-аппетита банка</a:t>
            </a:r>
            <a:endParaRPr lang="ru-RU" sz="1000" b="0" dirty="0">
              <a:latin typeface="+mn-lt"/>
            </a:endParaRPr>
          </a:p>
        </p:txBody>
      </p:sp>
      <p:sp>
        <p:nvSpPr>
          <p:cNvPr id="21" name="Rectangle 20"/>
          <p:cNvSpPr/>
          <p:nvPr/>
        </p:nvSpPr>
        <p:spPr bwMode="auto">
          <a:xfrm>
            <a:off x="3713359" y="4226947"/>
            <a:ext cx="4735575" cy="5662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lvl="0" indent="-171450">
              <a:buClr>
                <a:srgbClr val="008000"/>
              </a:buClr>
              <a:buFont typeface="Wingdings" pitchFamily="2" charset="2"/>
              <a:buChar char="§"/>
            </a:pPr>
            <a:r>
              <a:rPr lang="ru-RU" sz="1000" b="0" dirty="0" smtClean="0">
                <a:latin typeface="+mn-lt"/>
              </a:rPr>
              <a:t>Разработка детального антикризисного плана по защите / </a:t>
            </a:r>
            <a:r>
              <a:rPr lang="ru-RU" sz="1000" b="0" dirty="0" err="1" smtClean="0">
                <a:latin typeface="+mn-lt"/>
              </a:rPr>
              <a:t>восстановле-нию</a:t>
            </a:r>
            <a:r>
              <a:rPr lang="ru-RU" sz="1000" b="0" dirty="0" smtClean="0">
                <a:latin typeface="+mn-lt"/>
              </a:rPr>
              <a:t> ликвидности, капитала и прибыльности банка в условиях кризиса</a:t>
            </a:r>
            <a:endParaRPr lang="ru-RU" sz="1000" b="0" dirty="0">
              <a:latin typeface="+mn-lt"/>
            </a:endParaRPr>
          </a:p>
        </p:txBody>
      </p:sp>
      <p:sp>
        <p:nvSpPr>
          <p:cNvPr id="22" name="Rectangle 16"/>
          <p:cNvSpPr/>
          <p:nvPr/>
        </p:nvSpPr>
        <p:spPr bwMode="auto">
          <a:xfrm>
            <a:off x="624471" y="4783271"/>
            <a:ext cx="3088888" cy="566243"/>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solidFill>
                  <a:schemeClr val="bg1"/>
                </a:solidFill>
                <a:effectLst/>
                <a:latin typeface="+mn-lt"/>
              </a:rPr>
              <a:t>Панель </a:t>
            </a:r>
            <a:r>
              <a:rPr kumimoji="0" lang="ru-RU" sz="1200" b="0" i="0" u="none" strike="noStrike" cap="none" normalizeH="0" dirty="0" smtClean="0">
                <a:ln>
                  <a:noFill/>
                </a:ln>
                <a:solidFill>
                  <a:schemeClr val="bg1"/>
                </a:solidFill>
                <a:effectLst/>
                <a:latin typeface="+mn-lt"/>
              </a:rPr>
              <a:t>информации о рисках</a:t>
            </a:r>
            <a:endParaRPr kumimoji="0" lang="ru-RU" sz="1200" b="0" i="0" u="none" strike="noStrike" cap="none" normalizeH="0" baseline="0" dirty="0" smtClean="0">
              <a:ln>
                <a:noFill/>
              </a:ln>
              <a:solidFill>
                <a:schemeClr val="bg1"/>
              </a:solidFill>
              <a:effectLst/>
              <a:latin typeface="+mn-lt"/>
            </a:endParaRPr>
          </a:p>
        </p:txBody>
      </p:sp>
      <p:sp>
        <p:nvSpPr>
          <p:cNvPr id="23" name="Rectangle 20"/>
          <p:cNvSpPr/>
          <p:nvPr/>
        </p:nvSpPr>
        <p:spPr bwMode="auto">
          <a:xfrm>
            <a:off x="3713355" y="4793190"/>
            <a:ext cx="4735575" cy="5662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lvl="0" indent="-171450">
              <a:buClr>
                <a:srgbClr val="008000"/>
              </a:buClr>
              <a:buFont typeface="Wingdings" pitchFamily="2" charset="2"/>
              <a:buChar char="§"/>
            </a:pPr>
            <a:r>
              <a:rPr lang="ru-RU" sz="1000" b="0" dirty="0" smtClean="0">
                <a:latin typeface="+mn-lt"/>
              </a:rPr>
              <a:t>Подготовка образцов риск-отчетности для руководства банка с эффективными средствами визуализации и списками детализации</a:t>
            </a:r>
            <a:endParaRPr lang="ru-RU" sz="1000" b="0" dirty="0">
              <a:latin typeface="+mn-lt"/>
            </a:endParaRPr>
          </a:p>
        </p:txBody>
      </p:sp>
      <p:sp>
        <p:nvSpPr>
          <p:cNvPr id="24" name="Rectangle 16"/>
          <p:cNvSpPr/>
          <p:nvPr/>
        </p:nvSpPr>
        <p:spPr bwMode="auto">
          <a:xfrm>
            <a:off x="624471" y="5349547"/>
            <a:ext cx="3088888" cy="566243"/>
          </a:xfrm>
          <a:prstGeom prst="rect">
            <a:avLst/>
          </a:prstGeom>
          <a:solidFill>
            <a:srgbClr val="4255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solidFill>
                  <a:schemeClr val="bg1"/>
                </a:solidFill>
                <a:effectLst/>
                <a:latin typeface="+mn-lt"/>
              </a:rPr>
              <a:t>Оптимизация кредитного процесса</a:t>
            </a:r>
          </a:p>
        </p:txBody>
      </p:sp>
      <p:sp>
        <p:nvSpPr>
          <p:cNvPr id="25" name="Rectangle 20"/>
          <p:cNvSpPr/>
          <p:nvPr/>
        </p:nvSpPr>
        <p:spPr bwMode="auto">
          <a:xfrm>
            <a:off x="3713355" y="5359466"/>
            <a:ext cx="4735575" cy="5662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lvl="0" indent="-171450">
              <a:buClr>
                <a:srgbClr val="008000"/>
              </a:buClr>
              <a:buFont typeface="Wingdings" pitchFamily="2" charset="2"/>
              <a:buChar char="§"/>
            </a:pPr>
            <a:r>
              <a:rPr lang="ru-RU" sz="1000" b="0" dirty="0" smtClean="0">
                <a:latin typeface="+mn-lt"/>
              </a:rPr>
              <a:t>Анализ процедуры кредитования с момента подачи заявки до обслуживания и взыскания с точки зрения оптимизации расходов</a:t>
            </a:r>
            <a:endParaRPr lang="ru-RU" sz="1000" b="0" dirty="0">
              <a:latin typeface="+mn-lt"/>
            </a:endParaRPr>
          </a:p>
        </p:txBody>
      </p:sp>
      <p:cxnSp>
        <p:nvCxnSpPr>
          <p:cNvPr id="26" name="Прямая соединительная линия 22"/>
          <p:cNvCxnSpPr/>
          <p:nvPr/>
        </p:nvCxnSpPr>
        <p:spPr bwMode="auto">
          <a:xfrm>
            <a:off x="3776859" y="1944017"/>
            <a:ext cx="4735579"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7" name="Прямая соединительная линия 24"/>
          <p:cNvCxnSpPr/>
          <p:nvPr/>
        </p:nvCxnSpPr>
        <p:spPr bwMode="auto">
          <a:xfrm>
            <a:off x="3776859" y="2510260"/>
            <a:ext cx="4735579"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8" name="Прямая соединительная линия 25"/>
          <p:cNvCxnSpPr/>
          <p:nvPr/>
        </p:nvCxnSpPr>
        <p:spPr bwMode="auto">
          <a:xfrm>
            <a:off x="3776851" y="3084542"/>
            <a:ext cx="4735579"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9" name="Прямая соединительная линия 26"/>
          <p:cNvCxnSpPr/>
          <p:nvPr/>
        </p:nvCxnSpPr>
        <p:spPr bwMode="auto">
          <a:xfrm>
            <a:off x="3776859" y="3650785"/>
            <a:ext cx="4735579"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0" name="Прямая соединительная линия 27"/>
          <p:cNvCxnSpPr/>
          <p:nvPr/>
        </p:nvCxnSpPr>
        <p:spPr bwMode="auto">
          <a:xfrm>
            <a:off x="3776850" y="4217028"/>
            <a:ext cx="4735579"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1" name="Прямая соединительная линия 28"/>
          <p:cNvCxnSpPr/>
          <p:nvPr/>
        </p:nvCxnSpPr>
        <p:spPr bwMode="auto">
          <a:xfrm>
            <a:off x="3776849" y="4793190"/>
            <a:ext cx="4735579"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2" name="Прямая соединительная линия 29"/>
          <p:cNvCxnSpPr/>
          <p:nvPr/>
        </p:nvCxnSpPr>
        <p:spPr bwMode="auto">
          <a:xfrm>
            <a:off x="3776859" y="5329404"/>
            <a:ext cx="4735579"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33" name="Прямоугольник 30"/>
          <p:cNvSpPr/>
          <p:nvPr/>
        </p:nvSpPr>
        <p:spPr bwMode="auto">
          <a:xfrm>
            <a:off x="533400" y="1257300"/>
            <a:ext cx="8102600" cy="4775200"/>
          </a:xfrm>
          <a:prstGeom prst="rect">
            <a:avLst/>
          </a:prstGeom>
          <a:no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34" name="Picture 3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2418510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Разнообразие профилей риска в нашей жизни</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2</a:t>
            </a:fld>
            <a:endParaRPr lang="en-US" sz="1100" b="0" dirty="0">
              <a:solidFill>
                <a:srgbClr val="7F7F7F"/>
              </a:solidFill>
              <a:latin typeface="+mn-lt"/>
            </a:endParaRPr>
          </a:p>
        </p:txBody>
      </p:sp>
      <p:sp>
        <p:nvSpPr>
          <p:cNvPr id="8" name="Прямоугольник 2"/>
          <p:cNvSpPr/>
          <p:nvPr/>
        </p:nvSpPr>
        <p:spPr>
          <a:xfrm>
            <a:off x="1952625" y="5841507"/>
            <a:ext cx="3988592" cy="215444"/>
          </a:xfrm>
          <a:prstGeom prst="rect">
            <a:avLst/>
          </a:prstGeom>
        </p:spPr>
        <p:txBody>
          <a:bodyPr wrap="none">
            <a:spAutoFit/>
          </a:bodyPr>
          <a:lstStyle/>
          <a:p>
            <a:r>
              <a:rPr lang="ru-RU" sz="800" b="0" dirty="0" smtClean="0">
                <a:latin typeface="+mn-lt"/>
              </a:rPr>
              <a:t>Источник: </a:t>
            </a:r>
            <a:r>
              <a:rPr lang="en-US" sz="800" b="0" dirty="0">
                <a:latin typeface="+mn-lt"/>
              </a:rPr>
              <a:t>www.fredmiranda.com</a:t>
            </a:r>
            <a:r>
              <a:rPr lang="ru-RU" sz="800" b="0" dirty="0">
                <a:latin typeface="+mn-lt"/>
              </a:rPr>
              <a:t>, </a:t>
            </a:r>
            <a:r>
              <a:rPr lang="en-US" sz="800" b="0" dirty="0" smtClean="0">
                <a:latin typeface="+mn-lt"/>
              </a:rPr>
              <a:t>Streaking Lights on </a:t>
            </a:r>
            <a:r>
              <a:rPr lang="en-US" sz="800" b="0" dirty="0">
                <a:latin typeface="+mn-lt"/>
              </a:rPr>
              <a:t>a Hairpin Turn - FM Forums</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3839" y="1546184"/>
            <a:ext cx="6181084" cy="412273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661959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Взаимосвязь доходности и риска</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3</a:t>
            </a:fld>
            <a:endParaRPr lang="en-US" sz="1100" b="0" dirty="0">
              <a:solidFill>
                <a:srgbClr val="7F7F7F"/>
              </a:solidFill>
              <a:latin typeface="+mn-lt"/>
            </a:endParaRPr>
          </a:p>
        </p:txBody>
      </p:sp>
      <p:sp>
        <p:nvSpPr>
          <p:cNvPr id="10" name="Прямоугольник 9"/>
          <p:cNvSpPr/>
          <p:nvPr/>
        </p:nvSpPr>
        <p:spPr bwMode="auto">
          <a:xfrm>
            <a:off x="4335779" y="1437524"/>
            <a:ext cx="4481195" cy="671119"/>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1200" b="0" i="1" dirty="0" smtClean="0">
                <a:latin typeface="+mn-lt"/>
              </a:rPr>
              <a:t>“Risk </a:t>
            </a:r>
            <a:r>
              <a:rPr lang="en-US" sz="1200" b="0" i="1" dirty="0">
                <a:latin typeface="+mn-lt"/>
              </a:rPr>
              <a:t>comes from not knowing what you're </a:t>
            </a:r>
            <a:r>
              <a:rPr lang="en-US" sz="1200" b="0" i="1" dirty="0" smtClean="0">
                <a:latin typeface="+mn-lt"/>
              </a:rPr>
              <a:t>doing</a:t>
            </a:r>
            <a:r>
              <a:rPr lang="ru-RU" sz="1200" b="0" i="1" dirty="0" smtClean="0">
                <a:latin typeface="+mn-lt"/>
              </a:rPr>
              <a:t>.</a:t>
            </a:r>
            <a:r>
              <a:rPr lang="en-US" sz="1200" b="0" i="1" dirty="0" smtClean="0">
                <a:latin typeface="+mn-lt"/>
              </a:rPr>
              <a:t>”</a:t>
            </a:r>
            <a:r>
              <a:rPr lang="ru-RU" sz="1200" b="0" i="1" dirty="0" smtClean="0">
                <a:latin typeface="+mn-lt"/>
              </a:rPr>
              <a:t> </a:t>
            </a:r>
            <a:endParaRPr lang="en-US" sz="1200" b="0" i="1" dirty="0" smtClean="0">
              <a:latin typeface="+mn-lt"/>
            </a:endParaRPr>
          </a:p>
          <a:p>
            <a:pPr lvl="0"/>
            <a:r>
              <a:rPr lang="en-US" sz="1200" b="0" i="1" dirty="0">
                <a:latin typeface="+mn-lt"/>
              </a:rPr>
              <a:t>	</a:t>
            </a:r>
            <a:r>
              <a:rPr lang="en-US" sz="1200" b="0" i="1" dirty="0" smtClean="0">
                <a:latin typeface="+mn-lt"/>
              </a:rPr>
              <a:t>		</a:t>
            </a:r>
          </a:p>
          <a:p>
            <a:pPr lvl="0"/>
            <a:r>
              <a:rPr lang="en-US" sz="1200" b="0" i="1" dirty="0">
                <a:latin typeface="+mn-lt"/>
              </a:rPr>
              <a:t>	</a:t>
            </a:r>
            <a:r>
              <a:rPr lang="en-US" sz="1200" b="0" i="1" dirty="0" smtClean="0">
                <a:latin typeface="+mn-lt"/>
              </a:rPr>
              <a:t>		</a:t>
            </a:r>
            <a:r>
              <a:rPr lang="en-US" sz="1200" dirty="0" smtClean="0">
                <a:latin typeface="+mn-lt"/>
              </a:rPr>
              <a:t>Warren Buffett</a:t>
            </a:r>
            <a:endParaRPr lang="ru-RU" sz="1200" b="0" dirty="0">
              <a:latin typeface="+mn-lt"/>
            </a:endParaRPr>
          </a:p>
        </p:txBody>
      </p:sp>
      <p:sp>
        <p:nvSpPr>
          <p:cNvPr id="2" name="Rectangle 1"/>
          <p:cNvSpPr/>
          <p:nvPr/>
        </p:nvSpPr>
        <p:spPr>
          <a:xfrm>
            <a:off x="533400" y="2654648"/>
            <a:ext cx="7863840" cy="2800767"/>
          </a:xfrm>
          <a:prstGeom prst="rect">
            <a:avLst/>
          </a:prstGeom>
        </p:spPr>
        <p:txBody>
          <a:bodyPr wrap="square">
            <a:spAutoFit/>
          </a:bodyPr>
          <a:lstStyle/>
          <a:p>
            <a:pPr marL="285750" indent="-285750">
              <a:buClr>
                <a:schemeClr val="accent1"/>
              </a:buClr>
              <a:buFont typeface="Wingdings" panose="05000000000000000000" pitchFamily="2" charset="2"/>
              <a:buChar char="§"/>
            </a:pPr>
            <a:r>
              <a:rPr lang="ru-RU" b="0" dirty="0" smtClean="0">
                <a:latin typeface="+mn-lt"/>
              </a:rPr>
              <a:t>Для получения прибыли каждый бизнес, включая финансовый сектор, должен принимать риски. </a:t>
            </a:r>
          </a:p>
          <a:p>
            <a:pPr marL="285750" indent="-285750">
              <a:buClr>
                <a:schemeClr val="accent1"/>
              </a:buClr>
              <a:buFont typeface="Wingdings" panose="05000000000000000000" pitchFamily="2" charset="2"/>
              <a:buChar char="§"/>
            </a:pPr>
            <a:endParaRPr lang="ru-RU" b="0" dirty="0" smtClean="0">
              <a:latin typeface="+mn-lt"/>
            </a:endParaRPr>
          </a:p>
          <a:p>
            <a:pPr marL="285750" indent="-285750">
              <a:buClr>
                <a:schemeClr val="accent1"/>
              </a:buClr>
              <a:buFont typeface="Wingdings" panose="05000000000000000000" pitchFamily="2" charset="2"/>
              <a:buChar char="§"/>
            </a:pPr>
            <a:endParaRPr lang="ru-RU" b="0" dirty="0">
              <a:latin typeface="+mn-lt"/>
            </a:endParaRPr>
          </a:p>
          <a:p>
            <a:pPr marL="285750" indent="-285750">
              <a:buClr>
                <a:schemeClr val="accent1"/>
              </a:buClr>
              <a:buFont typeface="Wingdings" panose="05000000000000000000" pitchFamily="2" charset="2"/>
              <a:buChar char="§"/>
            </a:pPr>
            <a:r>
              <a:rPr lang="ru-RU" b="0" dirty="0" smtClean="0">
                <a:latin typeface="+mn-lt"/>
              </a:rPr>
              <a:t>Объем риска, которому подвержена деятельность того или иного бизнеса, чаще всего является следствием стратегических решений нежели входными параметрами для принятия таких решений</a:t>
            </a:r>
            <a:r>
              <a:rPr lang="en-US" b="0" dirty="0" smtClean="0">
                <a:latin typeface="+mn-lt"/>
              </a:rPr>
              <a:t>. </a:t>
            </a:r>
            <a:endParaRPr lang="nl-NL" b="0" dirty="0">
              <a:latin typeface="+mn-lt"/>
            </a:endParaRPr>
          </a:p>
          <a:p>
            <a:pPr marL="285750" indent="-285750">
              <a:buClr>
                <a:schemeClr val="accent1"/>
              </a:buClr>
              <a:buFont typeface="Wingdings" panose="05000000000000000000" pitchFamily="2" charset="2"/>
              <a:buChar char="§"/>
            </a:pPr>
            <a:endParaRPr lang="ru-RU" b="0" dirty="0" smtClean="0">
              <a:latin typeface="+mn-lt"/>
            </a:endParaRPr>
          </a:p>
          <a:p>
            <a:pPr marL="285750" indent="-285750">
              <a:buClr>
                <a:schemeClr val="accent1"/>
              </a:buClr>
              <a:buFont typeface="Wingdings" panose="05000000000000000000" pitchFamily="2" charset="2"/>
              <a:buChar char="§"/>
            </a:pPr>
            <a:endParaRPr lang="en-US" b="0" dirty="0" smtClean="0">
              <a:latin typeface="+mn-lt"/>
            </a:endParaRPr>
          </a:p>
          <a:p>
            <a:pPr marL="285750" indent="-285750">
              <a:buClr>
                <a:schemeClr val="accent1"/>
              </a:buClr>
              <a:buFont typeface="Wingdings" panose="05000000000000000000" pitchFamily="2" charset="2"/>
              <a:buChar char="§"/>
            </a:pPr>
            <a:r>
              <a:rPr lang="ru-RU" b="0" dirty="0" smtClean="0">
                <a:latin typeface="+mn-lt"/>
              </a:rPr>
              <a:t>Разумный бизнес должен заблаговременно оценивать риски, задаваясь вопросом</a:t>
            </a:r>
            <a:r>
              <a:rPr lang="en-US" b="0" dirty="0" smtClean="0">
                <a:latin typeface="+mn-lt"/>
              </a:rPr>
              <a:t>: </a:t>
            </a:r>
            <a:r>
              <a:rPr lang="en-US" b="0" i="1" dirty="0" smtClean="0">
                <a:latin typeface="+mn-lt"/>
              </a:rPr>
              <a:t>“</a:t>
            </a:r>
            <a:r>
              <a:rPr lang="ru-RU" b="0" i="1" dirty="0" smtClean="0">
                <a:latin typeface="+mn-lt"/>
              </a:rPr>
              <a:t>Сколько риска я хочу взять на себя</a:t>
            </a:r>
            <a:r>
              <a:rPr lang="en-US" b="0" i="1" dirty="0" smtClean="0">
                <a:latin typeface="+mn-lt"/>
              </a:rPr>
              <a:t>?”</a:t>
            </a:r>
            <a:endParaRPr lang="nl-NL" b="0" dirty="0">
              <a:latin typeface="+mn-l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2286838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Стратегия Банка и риск-менеджмент</a:t>
            </a:r>
            <a:endParaRPr lang="en-US" dirty="0"/>
          </a:p>
        </p:txBody>
      </p:sp>
      <p:sp>
        <p:nvSpPr>
          <p:cNvPr id="20"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4</a:t>
            </a:fld>
            <a:endParaRPr lang="en-US" sz="1100" b="0" dirty="0">
              <a:solidFill>
                <a:srgbClr val="7F7F7F"/>
              </a:solidFill>
              <a:latin typeface="+mn-lt"/>
            </a:endParaRPr>
          </a:p>
        </p:txBody>
      </p:sp>
      <p:sp>
        <p:nvSpPr>
          <p:cNvPr id="13" name="Прямоугольник 10"/>
          <p:cNvSpPr/>
          <p:nvPr/>
        </p:nvSpPr>
        <p:spPr bwMode="auto">
          <a:xfrm>
            <a:off x="4267200" y="3467100"/>
            <a:ext cx="4358563" cy="260350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spcBef>
                <a:spcPts val="0"/>
              </a:spcBef>
              <a:spcAft>
                <a:spcPts val="0"/>
              </a:spcAft>
              <a:buClrTx/>
              <a:buSzTx/>
              <a:tabLst/>
            </a:pPr>
            <a:endParaRPr kumimoji="0" lang="en-US" sz="1400" i="0" u="none" strike="noStrike" cap="none" normalizeH="0" baseline="0" dirty="0" smtClean="0">
              <a:ln>
                <a:noFill/>
              </a:ln>
              <a:effectLst/>
              <a:latin typeface="+mn-lt"/>
              <a:cs typeface="Times New Roman" pitchFamily="18" charset="0"/>
            </a:endParaRPr>
          </a:p>
          <a:p>
            <a:pPr marR="0" algn="ctr" defTabSz="914400" rtl="0" eaLnBrk="1" fontAlgn="base" latinLnBrk="0" hangingPunct="1">
              <a:spcBef>
                <a:spcPts val="0"/>
              </a:spcBef>
              <a:spcAft>
                <a:spcPts val="0"/>
              </a:spcAft>
              <a:buClrTx/>
              <a:buSzTx/>
              <a:tabLst/>
            </a:pPr>
            <a:endParaRPr lang="en-US" sz="1400" dirty="0">
              <a:latin typeface="+mn-lt"/>
              <a:cs typeface="Times New Roman" pitchFamily="18" charset="0"/>
            </a:endParaRPr>
          </a:p>
          <a:p>
            <a:pPr marR="0" algn="ctr" defTabSz="914400" rtl="0" eaLnBrk="1" fontAlgn="base" latinLnBrk="0" hangingPunct="1">
              <a:spcBef>
                <a:spcPts val="0"/>
              </a:spcBef>
              <a:spcAft>
                <a:spcPts val="0"/>
              </a:spcAft>
              <a:buClrTx/>
              <a:buSzTx/>
              <a:tabLst/>
            </a:pPr>
            <a:endParaRPr lang="en-US" sz="1400" dirty="0">
              <a:latin typeface="+mn-lt"/>
              <a:cs typeface="Times New Roman" pitchFamily="18" charset="0"/>
            </a:endParaRPr>
          </a:p>
          <a:p>
            <a:pPr marR="0" algn="ctr" defTabSz="914400" rtl="0" eaLnBrk="1" fontAlgn="base" latinLnBrk="0" hangingPunct="1">
              <a:spcBef>
                <a:spcPts val="0"/>
              </a:spcBef>
              <a:spcAft>
                <a:spcPts val="0"/>
              </a:spcAft>
              <a:buClrTx/>
              <a:buSzTx/>
              <a:tabLst/>
            </a:pPr>
            <a:r>
              <a:rPr kumimoji="0" lang="ru-RU" sz="1400" i="0" u="none" strike="noStrike" cap="none" normalizeH="0" baseline="0" dirty="0" smtClean="0">
                <a:ln>
                  <a:noFill/>
                </a:ln>
                <a:effectLst/>
                <a:latin typeface="+mn-lt"/>
                <a:cs typeface="Times New Roman" pitchFamily="18" charset="0"/>
              </a:rPr>
              <a:t>Планирование капитала</a:t>
            </a:r>
            <a:endParaRPr kumimoji="0" lang="en-US" sz="1400" i="0" u="none" strike="noStrike" cap="none" normalizeH="0" baseline="0" dirty="0" smtClean="0">
              <a:ln>
                <a:noFill/>
              </a:ln>
              <a:effectLst/>
              <a:latin typeface="+mn-lt"/>
              <a:cs typeface="Times New Roman" pitchFamily="18" charset="0"/>
            </a:endParaRPr>
          </a:p>
          <a:p>
            <a:pPr marL="622300" indent="-177800">
              <a:spcBef>
                <a:spcPts val="0"/>
              </a:spcBef>
              <a:spcAft>
                <a:spcPts val="0"/>
              </a:spcAft>
            </a:pPr>
            <a:endParaRPr lang="en-US" sz="1200" b="0" dirty="0">
              <a:solidFill>
                <a:srgbClr val="C00000"/>
              </a:solidFill>
              <a:latin typeface="+mn-lt"/>
            </a:endParaRPr>
          </a:p>
        </p:txBody>
      </p:sp>
      <p:sp>
        <p:nvSpPr>
          <p:cNvPr id="14" name="Пятиугольник 7"/>
          <p:cNvSpPr/>
          <p:nvPr/>
        </p:nvSpPr>
        <p:spPr bwMode="auto">
          <a:xfrm rot="5400000">
            <a:off x="4986497" y="460295"/>
            <a:ext cx="2919968" cy="4358562"/>
          </a:xfrm>
          <a:prstGeom prst="homePlate">
            <a:avLst>
              <a:gd name="adj" fmla="val 21089"/>
            </a:avLst>
          </a:prstGeom>
          <a:solidFill>
            <a:srgbClr val="FFC000"/>
          </a:solidFill>
          <a:ln w="9525"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a:spcBef>
                <a:spcPts val="0"/>
              </a:spcBef>
              <a:spcAft>
                <a:spcPts val="0"/>
              </a:spcAft>
            </a:pPr>
            <a:endParaRPr lang="en-US" sz="600" dirty="0">
              <a:latin typeface="+mn-lt"/>
              <a:cs typeface="Times New Roman" pitchFamily="18" charset="0"/>
            </a:endParaRPr>
          </a:p>
          <a:p>
            <a:pPr algn="ctr">
              <a:spcBef>
                <a:spcPts val="0"/>
              </a:spcBef>
              <a:spcAft>
                <a:spcPts val="0"/>
              </a:spcAft>
            </a:pPr>
            <a:r>
              <a:rPr lang="ru-RU" sz="1400" dirty="0" smtClean="0">
                <a:latin typeface="+mn-lt"/>
                <a:cs typeface="Times New Roman" pitchFamily="18" charset="0"/>
              </a:rPr>
              <a:t>Риск-стратегия</a:t>
            </a:r>
            <a:endParaRPr lang="en-US" sz="1400" dirty="0">
              <a:latin typeface="+mn-lt"/>
              <a:cs typeface="Times New Roman" pitchFamily="18" charset="0"/>
            </a:endParaRPr>
          </a:p>
          <a:p>
            <a:pPr marL="177800" algn="ctr">
              <a:spcBef>
                <a:spcPts val="0"/>
              </a:spcBef>
              <a:spcAft>
                <a:spcPts val="0"/>
              </a:spcAft>
            </a:pPr>
            <a:endParaRPr lang="en-US" sz="1400" dirty="0">
              <a:latin typeface="+mn-lt"/>
              <a:cs typeface="Times New Roman" pitchFamily="18" charset="0"/>
            </a:endParaRPr>
          </a:p>
        </p:txBody>
      </p:sp>
      <p:sp>
        <p:nvSpPr>
          <p:cNvPr id="6" name="Right Triangle 5"/>
          <p:cNvSpPr/>
          <p:nvPr/>
        </p:nvSpPr>
        <p:spPr bwMode="auto">
          <a:xfrm>
            <a:off x="4267200" y="3625096"/>
            <a:ext cx="455304" cy="2445505"/>
          </a:xfrm>
          <a:prstGeom prst="rtTriangl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endParaRPr kumimoji="0" lang="ru-RU"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5" name="Пятиугольник 5"/>
          <p:cNvSpPr/>
          <p:nvPr/>
        </p:nvSpPr>
        <p:spPr bwMode="auto">
          <a:xfrm>
            <a:off x="596900" y="1179585"/>
            <a:ext cx="4125604" cy="4891015"/>
          </a:xfrm>
          <a:prstGeom prst="homePlate">
            <a:avLst>
              <a:gd name="adj" fmla="val 10289"/>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en-US" sz="600" dirty="0">
              <a:latin typeface="+mn-lt"/>
              <a:cs typeface="Times New Roman" pitchFamily="18" charset="0"/>
            </a:endParaRPr>
          </a:p>
          <a:p>
            <a:pPr algn="ctr">
              <a:spcBef>
                <a:spcPts val="0"/>
              </a:spcBef>
              <a:spcAft>
                <a:spcPts val="0"/>
              </a:spcAft>
            </a:pPr>
            <a:r>
              <a:rPr lang="ru-RU" sz="1400" dirty="0" smtClean="0">
                <a:latin typeface="+mn-lt"/>
                <a:cs typeface="Times New Roman" pitchFamily="18" charset="0"/>
              </a:rPr>
              <a:t>Стратегическое планирование</a:t>
            </a:r>
            <a:endParaRPr lang="en-US" sz="1400" dirty="0">
              <a:latin typeface="+mn-lt"/>
              <a:cs typeface="Times New Roman" pitchFamily="18" charset="0"/>
            </a:endParaRPr>
          </a:p>
          <a:p>
            <a:pPr marL="177800">
              <a:spcBef>
                <a:spcPts val="0"/>
              </a:spcBef>
              <a:spcAft>
                <a:spcPts val="0"/>
              </a:spcAft>
            </a:pPr>
            <a:endParaRPr lang="ru-RU" sz="1000" b="0" dirty="0" smtClean="0">
              <a:latin typeface="+mn-lt"/>
            </a:endParaRPr>
          </a:p>
        </p:txBody>
      </p:sp>
      <p:sp>
        <p:nvSpPr>
          <p:cNvPr id="21" name="Rectangle 20"/>
          <p:cNvSpPr/>
          <p:nvPr/>
        </p:nvSpPr>
        <p:spPr>
          <a:xfrm>
            <a:off x="4411980" y="1675269"/>
            <a:ext cx="2095500" cy="1169551"/>
          </a:xfrm>
          <a:prstGeom prst="rect">
            <a:avLst/>
          </a:prstGeom>
        </p:spPr>
        <p:txBody>
          <a:bodyPr wrap="square">
            <a:spAutoFit/>
          </a:bodyPr>
          <a:lstStyle/>
          <a:p>
            <a:pPr marL="622300" indent="-177800">
              <a:spcBef>
                <a:spcPts val="0"/>
              </a:spcBef>
              <a:spcAft>
                <a:spcPts val="0"/>
              </a:spcAft>
            </a:pPr>
            <a:r>
              <a:rPr lang="ru-RU" sz="1000" dirty="0" smtClean="0">
                <a:solidFill>
                  <a:srgbClr val="C00000"/>
                </a:solidFill>
                <a:latin typeface="+mn-lt"/>
              </a:rPr>
              <a:t>Портфели</a:t>
            </a:r>
            <a:r>
              <a:rPr lang="en-US" sz="1000" dirty="0" smtClean="0">
                <a:solidFill>
                  <a:srgbClr val="C00000"/>
                </a:solidFill>
                <a:latin typeface="+mn-lt"/>
              </a:rPr>
              <a:t> </a:t>
            </a:r>
          </a:p>
          <a:p>
            <a:pPr marL="622300" indent="-177800">
              <a:spcBef>
                <a:spcPts val="0"/>
              </a:spcBef>
              <a:spcAft>
                <a:spcPts val="0"/>
              </a:spcAft>
            </a:pPr>
            <a:endParaRPr lang="en-US" sz="1000" b="0" dirty="0" smtClean="0">
              <a:solidFill>
                <a:srgbClr val="C00000"/>
              </a:solidFill>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Кредитный риск</a:t>
            </a:r>
          </a:p>
          <a:p>
            <a:pPr marL="622300" indent="-177800">
              <a:spcBef>
                <a:spcPts val="0"/>
              </a:spcBef>
              <a:spcAft>
                <a:spcPts val="0"/>
              </a:spcAft>
              <a:buClr>
                <a:schemeClr val="accent1"/>
              </a:buClr>
              <a:buFont typeface="Wingdings" pitchFamily="2" charset="2"/>
              <a:buChar char="§"/>
            </a:pPr>
            <a:r>
              <a:rPr lang="ru-RU" sz="1000" b="0" dirty="0" smtClean="0">
                <a:latin typeface="+mn-lt"/>
              </a:rPr>
              <a:t>Рыночный риск</a:t>
            </a:r>
          </a:p>
          <a:p>
            <a:pPr marL="622300" indent="-177800">
              <a:spcBef>
                <a:spcPts val="0"/>
              </a:spcBef>
              <a:spcAft>
                <a:spcPts val="0"/>
              </a:spcAft>
              <a:buClr>
                <a:schemeClr val="accent1"/>
              </a:buClr>
              <a:buFont typeface="Wingdings" pitchFamily="2" charset="2"/>
              <a:buChar char="§"/>
            </a:pPr>
            <a:r>
              <a:rPr lang="ru-RU" sz="1000" b="0" dirty="0" smtClean="0">
                <a:latin typeface="+mn-lt"/>
              </a:rPr>
              <a:t>Структурные риски</a:t>
            </a:r>
          </a:p>
          <a:p>
            <a:pPr marL="622300" indent="-177800">
              <a:spcBef>
                <a:spcPts val="0"/>
              </a:spcBef>
              <a:spcAft>
                <a:spcPts val="0"/>
              </a:spcAft>
              <a:buClr>
                <a:schemeClr val="accent1"/>
              </a:buClr>
              <a:buFont typeface="Wingdings" pitchFamily="2" charset="2"/>
              <a:buChar char="§"/>
            </a:pPr>
            <a:r>
              <a:rPr lang="ru-RU" sz="1000" b="0" dirty="0" smtClean="0">
                <a:latin typeface="+mn-lt"/>
              </a:rPr>
              <a:t>Операционный риск</a:t>
            </a:r>
          </a:p>
          <a:p>
            <a:pPr marL="622300" indent="-177800">
              <a:spcBef>
                <a:spcPts val="0"/>
              </a:spcBef>
              <a:spcAft>
                <a:spcPts val="0"/>
              </a:spcAft>
              <a:buClr>
                <a:schemeClr val="accent1"/>
              </a:buClr>
              <a:buFont typeface="Wingdings" pitchFamily="2" charset="2"/>
              <a:buChar char="§"/>
            </a:pPr>
            <a:r>
              <a:rPr lang="ru-RU" sz="1000" b="0" dirty="0" smtClean="0">
                <a:latin typeface="+mn-lt"/>
              </a:rPr>
              <a:t>Прочие</a:t>
            </a:r>
            <a:endParaRPr lang="en-US" sz="1000" b="0" dirty="0">
              <a:latin typeface="+mn-lt"/>
            </a:endParaRPr>
          </a:p>
        </p:txBody>
      </p:sp>
      <p:sp>
        <p:nvSpPr>
          <p:cNvPr id="22" name="Rectangle 21"/>
          <p:cNvSpPr/>
          <p:nvPr/>
        </p:nvSpPr>
        <p:spPr>
          <a:xfrm>
            <a:off x="6248400" y="1675269"/>
            <a:ext cx="2095500" cy="861774"/>
          </a:xfrm>
          <a:prstGeom prst="rect">
            <a:avLst/>
          </a:prstGeom>
        </p:spPr>
        <p:txBody>
          <a:bodyPr wrap="square">
            <a:spAutoFit/>
          </a:bodyPr>
          <a:lstStyle/>
          <a:p>
            <a:pPr marL="622300" indent="-177800">
              <a:spcBef>
                <a:spcPts val="0"/>
              </a:spcBef>
              <a:spcAft>
                <a:spcPts val="0"/>
              </a:spcAft>
            </a:pPr>
            <a:r>
              <a:rPr lang="ru-RU" sz="1000" dirty="0" smtClean="0">
                <a:solidFill>
                  <a:srgbClr val="C00000"/>
                </a:solidFill>
                <a:latin typeface="+mn-lt"/>
              </a:rPr>
              <a:t>Потери</a:t>
            </a:r>
            <a:r>
              <a:rPr lang="en-US" sz="1000" dirty="0" smtClean="0">
                <a:solidFill>
                  <a:srgbClr val="C00000"/>
                </a:solidFill>
                <a:latin typeface="+mn-lt"/>
              </a:rPr>
              <a:t> </a:t>
            </a:r>
            <a:endParaRPr lang="en-US" sz="1000" dirty="0">
              <a:solidFill>
                <a:srgbClr val="C00000"/>
              </a:solidFill>
              <a:latin typeface="+mn-lt"/>
            </a:endParaRPr>
          </a:p>
          <a:p>
            <a:pPr marL="622300" indent="-177800">
              <a:spcBef>
                <a:spcPts val="0"/>
              </a:spcBef>
              <a:spcAft>
                <a:spcPts val="0"/>
              </a:spcAft>
            </a:pPr>
            <a:endParaRPr lang="en-US" sz="1000" b="0" dirty="0">
              <a:solidFill>
                <a:srgbClr val="C00000"/>
              </a:solidFill>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Ожидаемые</a:t>
            </a:r>
            <a:endParaRPr lang="ru-RU" sz="1000" b="0" dirty="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Неожиданные</a:t>
            </a:r>
            <a:endParaRPr lang="ru-RU" sz="1000" b="0" dirty="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Стресс-потери</a:t>
            </a:r>
            <a:endParaRPr lang="ru-RU" sz="1000" b="0" dirty="0">
              <a:latin typeface="+mn-lt"/>
            </a:endParaRPr>
          </a:p>
        </p:txBody>
      </p:sp>
      <p:sp>
        <p:nvSpPr>
          <p:cNvPr id="24" name="Rectangle 23"/>
          <p:cNvSpPr/>
          <p:nvPr/>
        </p:nvSpPr>
        <p:spPr>
          <a:xfrm>
            <a:off x="6248400" y="2678668"/>
            <a:ext cx="2095500" cy="1015663"/>
          </a:xfrm>
          <a:prstGeom prst="rect">
            <a:avLst/>
          </a:prstGeom>
        </p:spPr>
        <p:txBody>
          <a:bodyPr wrap="square">
            <a:spAutoFit/>
          </a:bodyPr>
          <a:lstStyle/>
          <a:p>
            <a:pPr marL="622300" indent="-177800">
              <a:spcBef>
                <a:spcPts val="0"/>
              </a:spcBef>
              <a:spcAft>
                <a:spcPts val="0"/>
              </a:spcAft>
            </a:pPr>
            <a:r>
              <a:rPr lang="ru-RU" sz="1000" dirty="0" smtClean="0">
                <a:solidFill>
                  <a:srgbClr val="C00000"/>
                </a:solidFill>
                <a:latin typeface="+mn-lt"/>
              </a:rPr>
              <a:t>Механизмы защиты</a:t>
            </a:r>
            <a:r>
              <a:rPr lang="en-US" sz="1000" dirty="0" smtClean="0">
                <a:solidFill>
                  <a:srgbClr val="C00000"/>
                </a:solidFill>
                <a:latin typeface="+mn-lt"/>
              </a:rPr>
              <a:t> </a:t>
            </a:r>
            <a:endParaRPr lang="en-US" sz="1000" dirty="0">
              <a:solidFill>
                <a:srgbClr val="C00000"/>
              </a:solidFill>
              <a:latin typeface="+mn-lt"/>
            </a:endParaRPr>
          </a:p>
          <a:p>
            <a:pPr marL="622300" indent="-177800">
              <a:spcBef>
                <a:spcPts val="0"/>
              </a:spcBef>
              <a:spcAft>
                <a:spcPts val="0"/>
              </a:spcAft>
            </a:pPr>
            <a:endParaRPr lang="en-US" sz="1000" b="0" dirty="0">
              <a:solidFill>
                <a:srgbClr val="C00000"/>
              </a:solidFill>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Избегать</a:t>
            </a:r>
            <a:endParaRPr lang="ru-RU" sz="1000" b="0" dirty="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Передавать</a:t>
            </a:r>
            <a:endParaRPr lang="ru-RU" sz="1000" b="0" dirty="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Минимизировать</a:t>
            </a:r>
            <a:endParaRPr lang="ru-RU" sz="1000" b="0" dirty="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Принимать</a:t>
            </a:r>
            <a:endParaRPr lang="ru-RU" sz="1000" b="0" dirty="0">
              <a:latin typeface="+mn-lt"/>
            </a:endParaRPr>
          </a:p>
        </p:txBody>
      </p:sp>
      <p:sp>
        <p:nvSpPr>
          <p:cNvPr id="25" name="Rectangle 24"/>
          <p:cNvSpPr/>
          <p:nvPr/>
        </p:nvSpPr>
        <p:spPr>
          <a:xfrm>
            <a:off x="4722504" y="2864108"/>
            <a:ext cx="2095500" cy="861774"/>
          </a:xfrm>
          <a:prstGeom prst="rect">
            <a:avLst/>
          </a:prstGeom>
        </p:spPr>
        <p:txBody>
          <a:bodyPr wrap="square">
            <a:spAutoFit/>
          </a:bodyPr>
          <a:lstStyle/>
          <a:p>
            <a:pPr marL="622300" indent="-177800">
              <a:spcBef>
                <a:spcPts val="0"/>
              </a:spcBef>
              <a:spcAft>
                <a:spcPts val="0"/>
              </a:spcAft>
            </a:pPr>
            <a:r>
              <a:rPr lang="ru-RU" sz="1000" dirty="0" smtClean="0">
                <a:solidFill>
                  <a:srgbClr val="C00000"/>
                </a:solidFill>
                <a:latin typeface="+mn-lt"/>
              </a:rPr>
              <a:t>Инструменты</a:t>
            </a:r>
            <a:endParaRPr lang="en-US" sz="1000" dirty="0">
              <a:solidFill>
                <a:srgbClr val="C00000"/>
              </a:solidFill>
              <a:latin typeface="+mn-lt"/>
            </a:endParaRPr>
          </a:p>
          <a:p>
            <a:pPr marL="622300" indent="-177800">
              <a:spcBef>
                <a:spcPts val="0"/>
              </a:spcBef>
              <a:spcAft>
                <a:spcPts val="0"/>
              </a:spcAft>
            </a:pPr>
            <a:endParaRPr lang="en-US" sz="1000" b="0" dirty="0">
              <a:solidFill>
                <a:srgbClr val="C00000"/>
              </a:solidFill>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Целевой рейтинг</a:t>
            </a:r>
            <a:endParaRPr lang="ru-RU" sz="1000" b="0" dirty="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Риск-капитал</a:t>
            </a:r>
          </a:p>
          <a:p>
            <a:pPr marL="622300" indent="-177800">
              <a:spcBef>
                <a:spcPts val="0"/>
              </a:spcBef>
              <a:spcAft>
                <a:spcPts val="0"/>
              </a:spcAft>
              <a:buClr>
                <a:schemeClr val="accent1"/>
              </a:buClr>
              <a:buFont typeface="Wingdings" pitchFamily="2" charset="2"/>
              <a:buChar char="§"/>
            </a:pPr>
            <a:r>
              <a:rPr lang="ru-RU" sz="1000" b="0" dirty="0" smtClean="0">
                <a:latin typeface="+mn-lt"/>
              </a:rPr>
              <a:t>Профиль риска</a:t>
            </a:r>
            <a:endParaRPr lang="ru-RU" sz="1000" b="0" dirty="0">
              <a:latin typeface="+mn-lt"/>
            </a:endParaRPr>
          </a:p>
        </p:txBody>
      </p:sp>
      <p:sp>
        <p:nvSpPr>
          <p:cNvPr id="26" name="Rectangle 25"/>
          <p:cNvSpPr/>
          <p:nvPr/>
        </p:nvSpPr>
        <p:spPr>
          <a:xfrm>
            <a:off x="806772" y="1766292"/>
            <a:ext cx="2095500" cy="1169551"/>
          </a:xfrm>
          <a:prstGeom prst="rect">
            <a:avLst/>
          </a:prstGeom>
        </p:spPr>
        <p:txBody>
          <a:bodyPr wrap="square">
            <a:spAutoFit/>
          </a:bodyPr>
          <a:lstStyle/>
          <a:p>
            <a:pPr marL="177800">
              <a:spcBef>
                <a:spcPts val="0"/>
              </a:spcBef>
              <a:spcAft>
                <a:spcPts val="0"/>
              </a:spcAft>
            </a:pPr>
            <a:r>
              <a:rPr lang="ru-RU" sz="1000" dirty="0">
                <a:solidFill>
                  <a:srgbClr val="C00000"/>
                </a:solidFill>
                <a:latin typeface="+mn-lt"/>
              </a:rPr>
              <a:t>Сегменты </a:t>
            </a:r>
            <a:r>
              <a:rPr lang="ru-RU" sz="1000" dirty="0" smtClean="0">
                <a:solidFill>
                  <a:srgbClr val="C00000"/>
                </a:solidFill>
                <a:latin typeface="+mn-lt"/>
              </a:rPr>
              <a:t>клиентов</a:t>
            </a:r>
            <a:endParaRPr lang="en-US" sz="1000" dirty="0">
              <a:solidFill>
                <a:srgbClr val="C00000"/>
              </a:solidFill>
              <a:latin typeface="+mn-lt"/>
            </a:endParaRPr>
          </a:p>
          <a:p>
            <a:pPr marL="177800">
              <a:spcBef>
                <a:spcPts val="0"/>
              </a:spcBef>
              <a:spcAft>
                <a:spcPts val="0"/>
              </a:spcAft>
            </a:pPr>
            <a:endParaRPr lang="en-US" sz="1000" b="0" dirty="0">
              <a:solidFill>
                <a:srgbClr val="C00000"/>
              </a:solidFill>
              <a:latin typeface="+mn-lt"/>
            </a:endParaRPr>
          </a:p>
          <a:p>
            <a:pPr marL="355600" indent="-177800">
              <a:spcBef>
                <a:spcPts val="0"/>
              </a:spcBef>
              <a:spcAft>
                <a:spcPts val="0"/>
              </a:spcAft>
              <a:buClr>
                <a:schemeClr val="accent1"/>
              </a:buClr>
              <a:buFont typeface="Wingdings" pitchFamily="2" charset="2"/>
              <a:buChar char="§"/>
            </a:pPr>
            <a:r>
              <a:rPr lang="ru-RU" sz="1000" b="0" dirty="0">
                <a:latin typeface="+mn-lt"/>
              </a:rPr>
              <a:t>Крупные компании</a:t>
            </a:r>
          </a:p>
          <a:p>
            <a:pPr marL="355600" indent="-177800">
              <a:spcBef>
                <a:spcPts val="0"/>
              </a:spcBef>
              <a:spcAft>
                <a:spcPts val="0"/>
              </a:spcAft>
              <a:buClr>
                <a:schemeClr val="accent1"/>
              </a:buClr>
              <a:buFont typeface="Wingdings" pitchFamily="2" charset="2"/>
              <a:buChar char="§"/>
            </a:pPr>
            <a:r>
              <a:rPr lang="ru-RU" sz="1000" b="0" dirty="0">
                <a:latin typeface="+mn-lt"/>
              </a:rPr>
              <a:t>Средние компании</a:t>
            </a:r>
          </a:p>
          <a:p>
            <a:pPr marL="355600" indent="-177800">
              <a:spcBef>
                <a:spcPts val="0"/>
              </a:spcBef>
              <a:spcAft>
                <a:spcPts val="0"/>
              </a:spcAft>
              <a:buClr>
                <a:schemeClr val="accent1"/>
              </a:buClr>
              <a:buFont typeface="Wingdings" pitchFamily="2" charset="2"/>
              <a:buChar char="§"/>
            </a:pPr>
            <a:r>
              <a:rPr lang="ru-RU" sz="1000" b="0" dirty="0">
                <a:latin typeface="+mn-lt"/>
              </a:rPr>
              <a:t>Малый и микро-бизнес</a:t>
            </a:r>
          </a:p>
          <a:p>
            <a:pPr marL="355600" indent="-177800">
              <a:spcBef>
                <a:spcPts val="0"/>
              </a:spcBef>
              <a:spcAft>
                <a:spcPts val="0"/>
              </a:spcAft>
              <a:buClr>
                <a:schemeClr val="accent1"/>
              </a:buClr>
              <a:buFont typeface="Wingdings" pitchFamily="2" charset="2"/>
              <a:buChar char="§"/>
            </a:pPr>
            <a:r>
              <a:rPr lang="ru-RU" sz="1000" b="0" dirty="0">
                <a:latin typeface="+mn-lt"/>
              </a:rPr>
              <a:t>Ритейл </a:t>
            </a:r>
          </a:p>
          <a:p>
            <a:pPr marL="355600" indent="-177800">
              <a:spcBef>
                <a:spcPts val="0"/>
              </a:spcBef>
              <a:spcAft>
                <a:spcPts val="0"/>
              </a:spcAft>
              <a:buClr>
                <a:schemeClr val="accent1"/>
              </a:buClr>
              <a:buFont typeface="Wingdings" pitchFamily="2" charset="2"/>
              <a:buChar char="§"/>
            </a:pPr>
            <a:r>
              <a:rPr lang="ru-RU" sz="1000" b="0" dirty="0">
                <a:latin typeface="+mn-lt"/>
              </a:rPr>
              <a:t>Премиум</a:t>
            </a:r>
          </a:p>
        </p:txBody>
      </p:sp>
      <p:sp>
        <p:nvSpPr>
          <p:cNvPr id="27" name="Rectangle 26"/>
          <p:cNvSpPr/>
          <p:nvPr/>
        </p:nvSpPr>
        <p:spPr>
          <a:xfrm>
            <a:off x="2627004" y="2187892"/>
            <a:ext cx="2095500" cy="1169551"/>
          </a:xfrm>
          <a:prstGeom prst="rect">
            <a:avLst/>
          </a:prstGeom>
        </p:spPr>
        <p:txBody>
          <a:bodyPr wrap="square">
            <a:spAutoFit/>
          </a:bodyPr>
          <a:lstStyle/>
          <a:p>
            <a:pPr marL="177800">
              <a:spcBef>
                <a:spcPts val="0"/>
              </a:spcBef>
              <a:spcAft>
                <a:spcPts val="0"/>
              </a:spcAft>
            </a:pPr>
            <a:r>
              <a:rPr lang="ru-RU" sz="1000" dirty="0">
                <a:solidFill>
                  <a:srgbClr val="C00000"/>
                </a:solidFill>
                <a:latin typeface="+mn-lt"/>
              </a:rPr>
              <a:t>Продукты</a:t>
            </a:r>
            <a:endParaRPr lang="en-US" sz="1000" dirty="0">
              <a:solidFill>
                <a:srgbClr val="C00000"/>
              </a:solidFill>
              <a:latin typeface="+mn-lt"/>
            </a:endParaRPr>
          </a:p>
          <a:p>
            <a:pPr marL="177800">
              <a:spcBef>
                <a:spcPts val="0"/>
              </a:spcBef>
              <a:spcAft>
                <a:spcPts val="0"/>
              </a:spcAft>
            </a:pPr>
            <a:endParaRPr lang="en-US" sz="1000" b="0" dirty="0">
              <a:latin typeface="+mn-lt"/>
            </a:endParaRPr>
          </a:p>
          <a:p>
            <a:pPr marL="355600" lvl="1" indent="-177800">
              <a:spcBef>
                <a:spcPts val="0"/>
              </a:spcBef>
              <a:spcAft>
                <a:spcPts val="0"/>
              </a:spcAft>
              <a:buClr>
                <a:schemeClr val="accent1"/>
              </a:buClr>
              <a:buFont typeface="Wingdings" pitchFamily="2" charset="2"/>
              <a:buChar char="§"/>
            </a:pPr>
            <a:r>
              <a:rPr lang="ru-RU" sz="1000" b="0" dirty="0">
                <a:latin typeface="+mn-lt"/>
              </a:rPr>
              <a:t>Кредитные</a:t>
            </a:r>
          </a:p>
          <a:p>
            <a:pPr marL="355600" lvl="1" indent="-177800">
              <a:spcBef>
                <a:spcPts val="0"/>
              </a:spcBef>
              <a:spcAft>
                <a:spcPts val="0"/>
              </a:spcAft>
              <a:buClr>
                <a:schemeClr val="accent1"/>
              </a:buClr>
              <a:buFont typeface="Wingdings" pitchFamily="2" charset="2"/>
              <a:buChar char="§"/>
            </a:pPr>
            <a:r>
              <a:rPr lang="ru-RU" sz="1000" b="0" dirty="0">
                <a:latin typeface="+mn-lt"/>
              </a:rPr>
              <a:t>Депозитные</a:t>
            </a:r>
          </a:p>
          <a:p>
            <a:pPr marL="355600" lvl="1" indent="-177800">
              <a:spcBef>
                <a:spcPts val="0"/>
              </a:spcBef>
              <a:spcAft>
                <a:spcPts val="0"/>
              </a:spcAft>
              <a:buClr>
                <a:schemeClr val="accent1"/>
              </a:buClr>
              <a:buFont typeface="Wingdings" pitchFamily="2" charset="2"/>
              <a:buChar char="§"/>
            </a:pPr>
            <a:r>
              <a:rPr lang="ru-RU" sz="1000" b="0" dirty="0">
                <a:latin typeface="+mn-lt"/>
              </a:rPr>
              <a:t>Тарифные</a:t>
            </a:r>
          </a:p>
          <a:p>
            <a:pPr marL="355600" lvl="1" indent="-177800">
              <a:spcBef>
                <a:spcPts val="0"/>
              </a:spcBef>
              <a:spcAft>
                <a:spcPts val="0"/>
              </a:spcAft>
              <a:buClr>
                <a:schemeClr val="accent1"/>
              </a:buClr>
              <a:buFont typeface="Wingdings" pitchFamily="2" charset="2"/>
              <a:buChar char="§"/>
            </a:pPr>
            <a:r>
              <a:rPr lang="ru-RU" sz="1000" b="0" dirty="0">
                <a:latin typeface="+mn-lt"/>
              </a:rPr>
              <a:t>Инвестиционные</a:t>
            </a:r>
          </a:p>
          <a:p>
            <a:pPr marL="355600" lvl="1" indent="-177800">
              <a:spcBef>
                <a:spcPts val="0"/>
              </a:spcBef>
              <a:spcAft>
                <a:spcPts val="0"/>
              </a:spcAft>
              <a:buClr>
                <a:schemeClr val="accent1"/>
              </a:buClr>
              <a:buFont typeface="Wingdings" pitchFamily="2" charset="2"/>
              <a:buChar char="§"/>
            </a:pPr>
            <a:r>
              <a:rPr lang="ru-RU" sz="1000" b="0" dirty="0">
                <a:latin typeface="+mn-lt"/>
              </a:rPr>
              <a:t>Комплексные</a:t>
            </a:r>
            <a:endParaRPr lang="en-US" sz="1000" b="0" dirty="0">
              <a:latin typeface="+mn-lt"/>
            </a:endParaRPr>
          </a:p>
        </p:txBody>
      </p:sp>
      <p:sp>
        <p:nvSpPr>
          <p:cNvPr id="28" name="Rectangle 27"/>
          <p:cNvSpPr/>
          <p:nvPr/>
        </p:nvSpPr>
        <p:spPr>
          <a:xfrm>
            <a:off x="806772" y="3112442"/>
            <a:ext cx="2095500" cy="1323439"/>
          </a:xfrm>
          <a:prstGeom prst="rect">
            <a:avLst/>
          </a:prstGeom>
        </p:spPr>
        <p:txBody>
          <a:bodyPr wrap="square">
            <a:spAutoFit/>
          </a:bodyPr>
          <a:lstStyle/>
          <a:p>
            <a:pPr marL="177800">
              <a:spcBef>
                <a:spcPts val="0"/>
              </a:spcBef>
              <a:spcAft>
                <a:spcPts val="0"/>
              </a:spcAft>
            </a:pPr>
            <a:r>
              <a:rPr lang="ru-RU" sz="1000" dirty="0" smtClean="0">
                <a:solidFill>
                  <a:srgbClr val="C00000"/>
                </a:solidFill>
                <a:latin typeface="+mn-lt"/>
              </a:rPr>
              <a:t>Финансовые </a:t>
            </a:r>
            <a:r>
              <a:rPr lang="ru-RU" sz="1000" dirty="0">
                <a:solidFill>
                  <a:srgbClr val="C00000"/>
                </a:solidFill>
                <a:latin typeface="+mn-lt"/>
              </a:rPr>
              <a:t>цели</a:t>
            </a:r>
            <a:endParaRPr lang="en-US" sz="1000" dirty="0">
              <a:solidFill>
                <a:srgbClr val="C00000"/>
              </a:solidFill>
              <a:latin typeface="+mn-lt"/>
            </a:endParaRPr>
          </a:p>
          <a:p>
            <a:pPr marL="177800">
              <a:spcBef>
                <a:spcPts val="0"/>
              </a:spcBef>
              <a:spcAft>
                <a:spcPts val="0"/>
              </a:spcAft>
            </a:pPr>
            <a:endParaRPr lang="en-US" sz="1000" b="0" dirty="0">
              <a:latin typeface="+mn-lt"/>
            </a:endParaRPr>
          </a:p>
          <a:p>
            <a:pPr marL="349250" lvl="1" indent="-171450">
              <a:spcBef>
                <a:spcPts val="0"/>
              </a:spcBef>
              <a:spcAft>
                <a:spcPts val="0"/>
              </a:spcAft>
              <a:buClr>
                <a:schemeClr val="accent1"/>
              </a:buClr>
              <a:buFont typeface="Wingdings" pitchFamily="2" charset="2"/>
              <a:buChar char="§"/>
            </a:pPr>
            <a:r>
              <a:rPr lang="ru-RU" sz="1000" b="0" dirty="0" smtClean="0">
                <a:latin typeface="+mn-lt"/>
              </a:rPr>
              <a:t>Портфели</a:t>
            </a:r>
          </a:p>
          <a:p>
            <a:pPr marL="349250" lvl="1" indent="-171450">
              <a:spcBef>
                <a:spcPts val="0"/>
              </a:spcBef>
              <a:spcAft>
                <a:spcPts val="0"/>
              </a:spcAft>
              <a:buClr>
                <a:schemeClr val="accent1"/>
              </a:buClr>
              <a:buFont typeface="Wingdings" pitchFamily="2" charset="2"/>
              <a:buChar char="§"/>
            </a:pPr>
            <a:r>
              <a:rPr lang="ru-RU" sz="1000" b="0" dirty="0" smtClean="0">
                <a:latin typeface="+mn-lt"/>
              </a:rPr>
              <a:t>Объемы операций</a:t>
            </a:r>
            <a:endParaRPr lang="ru-RU" sz="1000" b="0" dirty="0">
              <a:latin typeface="+mn-lt"/>
            </a:endParaRPr>
          </a:p>
          <a:p>
            <a:pPr marL="349250" lvl="1" indent="-171450">
              <a:spcBef>
                <a:spcPts val="0"/>
              </a:spcBef>
              <a:spcAft>
                <a:spcPts val="0"/>
              </a:spcAft>
              <a:buClr>
                <a:schemeClr val="accent1"/>
              </a:buClr>
              <a:buFont typeface="Wingdings" pitchFamily="2" charset="2"/>
              <a:buChar char="§"/>
            </a:pPr>
            <a:r>
              <a:rPr lang="ru-RU" sz="1000" b="0" dirty="0">
                <a:latin typeface="+mn-lt"/>
              </a:rPr>
              <a:t>Ставки и тарифы</a:t>
            </a:r>
          </a:p>
          <a:p>
            <a:pPr marL="349250" lvl="1" indent="-171450">
              <a:spcBef>
                <a:spcPts val="0"/>
              </a:spcBef>
              <a:spcAft>
                <a:spcPts val="0"/>
              </a:spcAft>
              <a:buClr>
                <a:schemeClr val="accent1"/>
              </a:buClr>
              <a:buFont typeface="Wingdings" pitchFamily="2" charset="2"/>
              <a:buChar char="§"/>
            </a:pPr>
            <a:r>
              <a:rPr lang="ru-RU" sz="1000" b="0" dirty="0" smtClean="0">
                <a:latin typeface="+mn-lt"/>
              </a:rPr>
              <a:t>Доходы / Расходы</a:t>
            </a:r>
          </a:p>
          <a:p>
            <a:pPr marL="349250" lvl="1" indent="-171450">
              <a:spcBef>
                <a:spcPts val="0"/>
              </a:spcBef>
              <a:spcAft>
                <a:spcPts val="0"/>
              </a:spcAft>
              <a:buClr>
                <a:schemeClr val="accent1"/>
              </a:buClr>
              <a:buFont typeface="Wingdings" pitchFamily="2" charset="2"/>
              <a:buChar char="§"/>
            </a:pPr>
            <a:r>
              <a:rPr lang="ru-RU" sz="1000" b="0" dirty="0" smtClean="0">
                <a:latin typeface="+mn-lt"/>
              </a:rPr>
              <a:t>Доходность на клиента</a:t>
            </a:r>
          </a:p>
          <a:p>
            <a:pPr marL="349250" lvl="1" indent="-171450">
              <a:spcBef>
                <a:spcPts val="0"/>
              </a:spcBef>
              <a:spcAft>
                <a:spcPts val="0"/>
              </a:spcAft>
              <a:buClr>
                <a:schemeClr val="accent1"/>
              </a:buClr>
              <a:buFont typeface="Wingdings" pitchFamily="2" charset="2"/>
              <a:buChar char="§"/>
            </a:pPr>
            <a:r>
              <a:rPr lang="en-US" sz="1000" b="0" dirty="0" smtClean="0">
                <a:latin typeface="+mn-lt"/>
              </a:rPr>
              <a:t>ROAE / ROCE</a:t>
            </a:r>
            <a:endParaRPr lang="ru-RU" sz="1000" b="0" dirty="0">
              <a:latin typeface="+mn-lt"/>
            </a:endParaRPr>
          </a:p>
        </p:txBody>
      </p:sp>
      <p:sp>
        <p:nvSpPr>
          <p:cNvPr id="29" name="Rectangle 28"/>
          <p:cNvSpPr/>
          <p:nvPr/>
        </p:nvSpPr>
        <p:spPr>
          <a:xfrm>
            <a:off x="2627004" y="3625096"/>
            <a:ext cx="2095500" cy="2246769"/>
          </a:xfrm>
          <a:prstGeom prst="rect">
            <a:avLst/>
          </a:prstGeom>
        </p:spPr>
        <p:txBody>
          <a:bodyPr wrap="square">
            <a:spAutoFit/>
          </a:bodyPr>
          <a:lstStyle/>
          <a:p>
            <a:pPr marL="177800">
              <a:spcBef>
                <a:spcPts val="0"/>
              </a:spcBef>
              <a:spcAft>
                <a:spcPts val="0"/>
              </a:spcAft>
            </a:pPr>
            <a:r>
              <a:rPr lang="ru-RU" sz="1000" dirty="0" smtClean="0">
                <a:solidFill>
                  <a:srgbClr val="C00000"/>
                </a:solidFill>
                <a:latin typeface="+mn-lt"/>
              </a:rPr>
              <a:t>Нефинансовые цели</a:t>
            </a:r>
            <a:endParaRPr lang="en-US" sz="1000" dirty="0">
              <a:solidFill>
                <a:srgbClr val="C00000"/>
              </a:solidFill>
              <a:latin typeface="+mn-lt"/>
            </a:endParaRPr>
          </a:p>
          <a:p>
            <a:pPr marL="177800">
              <a:spcBef>
                <a:spcPts val="0"/>
              </a:spcBef>
              <a:spcAft>
                <a:spcPts val="0"/>
              </a:spcAft>
            </a:pPr>
            <a:endParaRPr lang="en-US" sz="1000" b="0" dirty="0">
              <a:latin typeface="+mn-lt"/>
            </a:endParaRPr>
          </a:p>
          <a:p>
            <a:pPr marL="355600" lvl="1" indent="-177800">
              <a:spcBef>
                <a:spcPts val="0"/>
              </a:spcBef>
              <a:spcAft>
                <a:spcPts val="0"/>
              </a:spcAft>
              <a:buClr>
                <a:schemeClr val="accent1"/>
              </a:buClr>
              <a:buFont typeface="Wingdings" pitchFamily="2" charset="2"/>
              <a:buChar char="§"/>
            </a:pPr>
            <a:r>
              <a:rPr lang="ru-RU" sz="1000" b="0" dirty="0" smtClean="0">
                <a:latin typeface="+mn-lt"/>
              </a:rPr>
              <a:t>Кредитный рейтинг</a:t>
            </a:r>
          </a:p>
          <a:p>
            <a:pPr marL="355600" lvl="1" indent="-177800">
              <a:spcBef>
                <a:spcPts val="0"/>
              </a:spcBef>
              <a:spcAft>
                <a:spcPts val="0"/>
              </a:spcAft>
              <a:buClr>
                <a:schemeClr val="accent1"/>
              </a:buClr>
              <a:buFont typeface="Wingdings" pitchFamily="2" charset="2"/>
              <a:buChar char="§"/>
            </a:pPr>
            <a:r>
              <a:rPr lang="ru-RU" sz="1000" b="0" dirty="0" smtClean="0">
                <a:latin typeface="+mn-lt"/>
              </a:rPr>
              <a:t>Новые инвестиции</a:t>
            </a:r>
          </a:p>
          <a:p>
            <a:pPr marL="355600" lvl="1" indent="-177800">
              <a:spcBef>
                <a:spcPts val="0"/>
              </a:spcBef>
              <a:spcAft>
                <a:spcPts val="0"/>
              </a:spcAft>
              <a:buClr>
                <a:schemeClr val="accent1"/>
              </a:buClr>
              <a:buFont typeface="Wingdings" pitchFamily="2" charset="2"/>
              <a:buChar char="§"/>
            </a:pPr>
            <a:endParaRPr lang="ru-RU" sz="1000" b="0" dirty="0">
              <a:latin typeface="+mn-lt"/>
            </a:endParaRPr>
          </a:p>
          <a:p>
            <a:pPr marL="355600" lvl="1" indent="-177800">
              <a:spcBef>
                <a:spcPts val="0"/>
              </a:spcBef>
              <a:spcAft>
                <a:spcPts val="0"/>
              </a:spcAft>
              <a:buClr>
                <a:schemeClr val="accent1"/>
              </a:buClr>
              <a:buFont typeface="Wingdings" pitchFamily="2" charset="2"/>
              <a:buChar char="§"/>
            </a:pPr>
            <a:r>
              <a:rPr lang="ru-RU" sz="1000" b="0" dirty="0" smtClean="0">
                <a:latin typeface="+mn-lt"/>
              </a:rPr>
              <a:t>Темпы роста</a:t>
            </a:r>
          </a:p>
          <a:p>
            <a:pPr marL="355600" lvl="1" indent="-177800">
              <a:spcBef>
                <a:spcPts val="0"/>
              </a:spcBef>
              <a:spcAft>
                <a:spcPts val="0"/>
              </a:spcAft>
              <a:buClr>
                <a:schemeClr val="accent1"/>
              </a:buClr>
              <a:buFont typeface="Wingdings" pitchFamily="2" charset="2"/>
              <a:buChar char="§"/>
            </a:pPr>
            <a:r>
              <a:rPr lang="ru-RU" sz="1000" b="0" dirty="0" smtClean="0">
                <a:latin typeface="+mn-lt"/>
              </a:rPr>
              <a:t>Доля рынка</a:t>
            </a:r>
          </a:p>
          <a:p>
            <a:pPr marL="355600" lvl="1" indent="-177800">
              <a:spcBef>
                <a:spcPts val="0"/>
              </a:spcBef>
              <a:spcAft>
                <a:spcPts val="0"/>
              </a:spcAft>
              <a:buClr>
                <a:schemeClr val="accent1"/>
              </a:buClr>
              <a:buFont typeface="Wingdings" pitchFamily="2" charset="2"/>
              <a:buChar char="§"/>
            </a:pPr>
            <a:r>
              <a:rPr lang="ru-RU" sz="1000" b="0" dirty="0" smtClean="0">
                <a:latin typeface="+mn-lt"/>
              </a:rPr>
              <a:t>Место в </a:t>
            </a:r>
            <a:r>
              <a:rPr lang="ru-RU" sz="1000" b="0" dirty="0" err="1" smtClean="0">
                <a:latin typeface="+mn-lt"/>
              </a:rPr>
              <a:t>рэнкинге</a:t>
            </a:r>
            <a:endParaRPr lang="ru-RU" sz="1000" b="0" dirty="0" smtClean="0">
              <a:latin typeface="+mn-lt"/>
            </a:endParaRPr>
          </a:p>
          <a:p>
            <a:pPr marL="355600" lvl="1" indent="-177800">
              <a:spcBef>
                <a:spcPts val="0"/>
              </a:spcBef>
              <a:spcAft>
                <a:spcPts val="0"/>
              </a:spcAft>
              <a:buClr>
                <a:schemeClr val="accent1"/>
              </a:buClr>
              <a:buFont typeface="Wingdings" pitchFamily="2" charset="2"/>
              <a:buChar char="§"/>
            </a:pPr>
            <a:endParaRPr lang="ru-RU" sz="1000" b="0" dirty="0" smtClean="0">
              <a:latin typeface="+mn-lt"/>
            </a:endParaRPr>
          </a:p>
          <a:p>
            <a:pPr marL="355600" lvl="1" indent="-177800">
              <a:spcBef>
                <a:spcPts val="0"/>
              </a:spcBef>
              <a:spcAft>
                <a:spcPts val="0"/>
              </a:spcAft>
              <a:buClr>
                <a:schemeClr val="accent1"/>
              </a:buClr>
              <a:buFont typeface="Wingdings" pitchFamily="2" charset="2"/>
              <a:buChar char="§"/>
            </a:pPr>
            <a:r>
              <a:rPr lang="ru-RU" sz="1000" b="0" dirty="0" smtClean="0">
                <a:latin typeface="+mn-lt"/>
              </a:rPr>
              <a:t>Крупные клиенты</a:t>
            </a:r>
          </a:p>
          <a:p>
            <a:pPr marL="355600" lvl="1" indent="-177800">
              <a:spcBef>
                <a:spcPts val="0"/>
              </a:spcBef>
              <a:spcAft>
                <a:spcPts val="0"/>
              </a:spcAft>
              <a:buClr>
                <a:schemeClr val="accent1"/>
              </a:buClr>
              <a:buFont typeface="Wingdings" pitchFamily="2" charset="2"/>
              <a:buChar char="§"/>
            </a:pPr>
            <a:r>
              <a:rPr lang="en-US" sz="1000" b="0" dirty="0" smtClean="0">
                <a:latin typeface="+mn-lt"/>
              </a:rPr>
              <a:t>VIP </a:t>
            </a:r>
            <a:r>
              <a:rPr lang="ru-RU" sz="1000" b="0" dirty="0" smtClean="0">
                <a:latin typeface="+mn-lt"/>
              </a:rPr>
              <a:t>клиенты</a:t>
            </a:r>
          </a:p>
          <a:p>
            <a:pPr marL="355600" lvl="1" indent="-177800">
              <a:spcBef>
                <a:spcPts val="0"/>
              </a:spcBef>
              <a:spcAft>
                <a:spcPts val="0"/>
              </a:spcAft>
              <a:buClr>
                <a:schemeClr val="accent1"/>
              </a:buClr>
              <a:buFont typeface="Wingdings" pitchFamily="2" charset="2"/>
              <a:buChar char="§"/>
            </a:pPr>
            <a:endParaRPr lang="ru-RU" sz="1000" b="0" dirty="0" smtClean="0">
              <a:latin typeface="+mn-lt"/>
            </a:endParaRPr>
          </a:p>
          <a:p>
            <a:pPr marL="355600" lvl="1" indent="-177800">
              <a:spcBef>
                <a:spcPts val="0"/>
              </a:spcBef>
              <a:spcAft>
                <a:spcPts val="0"/>
              </a:spcAft>
              <a:buClr>
                <a:schemeClr val="accent1"/>
              </a:buClr>
              <a:buFont typeface="Wingdings" pitchFamily="2" charset="2"/>
              <a:buChar char="§"/>
            </a:pPr>
            <a:r>
              <a:rPr lang="ru-RU" sz="1000" b="0" dirty="0" smtClean="0">
                <a:latin typeface="+mn-lt"/>
              </a:rPr>
              <a:t>Деловая репутация</a:t>
            </a:r>
          </a:p>
          <a:p>
            <a:pPr marL="355600" lvl="1" indent="-177800">
              <a:spcBef>
                <a:spcPts val="0"/>
              </a:spcBef>
              <a:spcAft>
                <a:spcPts val="0"/>
              </a:spcAft>
              <a:buClr>
                <a:schemeClr val="accent1"/>
              </a:buClr>
              <a:buFont typeface="Wingdings" pitchFamily="2" charset="2"/>
              <a:buChar char="§"/>
            </a:pPr>
            <a:r>
              <a:rPr lang="ru-RU" sz="1000" b="0" dirty="0" smtClean="0">
                <a:latin typeface="+mn-lt"/>
              </a:rPr>
              <a:t>Благотворительность</a:t>
            </a:r>
            <a:endParaRPr lang="ru-RU" sz="1000" b="0" dirty="0">
              <a:latin typeface="+mn-lt"/>
            </a:endParaRPr>
          </a:p>
        </p:txBody>
      </p:sp>
      <p:sp>
        <p:nvSpPr>
          <p:cNvPr id="30" name="Rectangle 29"/>
          <p:cNvSpPr/>
          <p:nvPr/>
        </p:nvSpPr>
        <p:spPr>
          <a:xfrm>
            <a:off x="806772" y="4649152"/>
            <a:ext cx="2095500" cy="1169551"/>
          </a:xfrm>
          <a:prstGeom prst="rect">
            <a:avLst/>
          </a:prstGeom>
        </p:spPr>
        <p:txBody>
          <a:bodyPr wrap="square">
            <a:spAutoFit/>
          </a:bodyPr>
          <a:lstStyle/>
          <a:p>
            <a:pPr marL="177800">
              <a:spcBef>
                <a:spcPts val="0"/>
              </a:spcBef>
              <a:spcAft>
                <a:spcPts val="0"/>
              </a:spcAft>
            </a:pPr>
            <a:r>
              <a:rPr lang="ru-RU" sz="1000" dirty="0" smtClean="0">
                <a:solidFill>
                  <a:srgbClr val="C00000"/>
                </a:solidFill>
                <a:latin typeface="+mn-lt"/>
              </a:rPr>
              <a:t>Банковские технологии</a:t>
            </a:r>
            <a:endParaRPr lang="en-US" sz="1000" dirty="0">
              <a:solidFill>
                <a:srgbClr val="C00000"/>
              </a:solidFill>
              <a:latin typeface="+mn-lt"/>
            </a:endParaRPr>
          </a:p>
          <a:p>
            <a:pPr marL="177800">
              <a:spcBef>
                <a:spcPts val="0"/>
              </a:spcBef>
              <a:spcAft>
                <a:spcPts val="0"/>
              </a:spcAft>
            </a:pPr>
            <a:endParaRPr lang="en-US" sz="1000" b="0" dirty="0">
              <a:latin typeface="+mn-lt"/>
            </a:endParaRPr>
          </a:p>
          <a:p>
            <a:pPr marL="355600" lvl="1" indent="-177800">
              <a:spcBef>
                <a:spcPts val="0"/>
              </a:spcBef>
              <a:spcAft>
                <a:spcPts val="0"/>
              </a:spcAft>
              <a:buClr>
                <a:schemeClr val="accent1"/>
              </a:buClr>
              <a:buFont typeface="Wingdings" pitchFamily="2" charset="2"/>
              <a:buChar char="§"/>
            </a:pPr>
            <a:r>
              <a:rPr lang="ru-RU" sz="1000" b="0" dirty="0" smtClean="0">
                <a:latin typeface="+mn-lt"/>
              </a:rPr>
              <a:t>Дистанционные услуги</a:t>
            </a:r>
          </a:p>
          <a:p>
            <a:pPr marL="355600" lvl="1" indent="-177800">
              <a:spcBef>
                <a:spcPts val="0"/>
              </a:spcBef>
              <a:spcAft>
                <a:spcPts val="0"/>
              </a:spcAft>
              <a:buClr>
                <a:schemeClr val="accent1"/>
              </a:buClr>
              <a:buFont typeface="Wingdings" pitchFamily="2" charset="2"/>
              <a:buChar char="§"/>
            </a:pPr>
            <a:r>
              <a:rPr lang="ru-RU" sz="1000" b="0" dirty="0" smtClean="0">
                <a:latin typeface="+mn-lt"/>
              </a:rPr>
              <a:t>Нефинансовые услуги</a:t>
            </a:r>
          </a:p>
          <a:p>
            <a:pPr marL="355600" lvl="1" indent="-177800">
              <a:spcBef>
                <a:spcPts val="0"/>
              </a:spcBef>
              <a:spcAft>
                <a:spcPts val="0"/>
              </a:spcAft>
              <a:buClr>
                <a:schemeClr val="accent1"/>
              </a:buClr>
              <a:buFont typeface="Wingdings" pitchFamily="2" charset="2"/>
              <a:buChar char="§"/>
            </a:pPr>
            <a:r>
              <a:rPr lang="ru-RU" sz="1000" b="0" dirty="0" smtClean="0">
                <a:latin typeface="+mn-lt"/>
              </a:rPr>
              <a:t>Бизнес-процессы</a:t>
            </a:r>
          </a:p>
          <a:p>
            <a:pPr marL="355600" lvl="1" indent="-177800">
              <a:spcBef>
                <a:spcPts val="0"/>
              </a:spcBef>
              <a:spcAft>
                <a:spcPts val="0"/>
              </a:spcAft>
              <a:buClr>
                <a:schemeClr val="accent1"/>
              </a:buClr>
              <a:buFont typeface="Wingdings" pitchFamily="2" charset="2"/>
              <a:buChar char="§"/>
            </a:pPr>
            <a:r>
              <a:rPr lang="ru-RU" sz="1000" b="0" dirty="0" smtClean="0">
                <a:latin typeface="+mn-lt"/>
              </a:rPr>
              <a:t>ИТ-решения</a:t>
            </a:r>
          </a:p>
          <a:p>
            <a:pPr marL="355600" lvl="1" indent="-177800">
              <a:spcBef>
                <a:spcPts val="0"/>
              </a:spcBef>
              <a:spcAft>
                <a:spcPts val="0"/>
              </a:spcAft>
              <a:buClr>
                <a:schemeClr val="accent1"/>
              </a:buClr>
              <a:buFont typeface="Wingdings" pitchFamily="2" charset="2"/>
              <a:buChar char="§"/>
            </a:pPr>
            <a:r>
              <a:rPr lang="ru-RU" sz="1000" b="0" dirty="0" smtClean="0">
                <a:latin typeface="+mn-lt"/>
              </a:rPr>
              <a:t>Аутсорсинг</a:t>
            </a:r>
          </a:p>
        </p:txBody>
      </p:sp>
      <p:sp>
        <p:nvSpPr>
          <p:cNvPr id="7" name="Rectangle 6"/>
          <p:cNvSpPr/>
          <p:nvPr/>
        </p:nvSpPr>
        <p:spPr>
          <a:xfrm>
            <a:off x="4411980" y="4564260"/>
            <a:ext cx="2406024" cy="1169551"/>
          </a:xfrm>
          <a:prstGeom prst="rect">
            <a:avLst/>
          </a:prstGeom>
        </p:spPr>
        <p:txBody>
          <a:bodyPr wrap="square">
            <a:spAutoFit/>
          </a:bodyPr>
          <a:lstStyle/>
          <a:p>
            <a:pPr marL="622300" indent="-177800">
              <a:spcBef>
                <a:spcPts val="0"/>
              </a:spcBef>
              <a:spcAft>
                <a:spcPts val="0"/>
              </a:spcAft>
              <a:buClr>
                <a:schemeClr val="accent1"/>
              </a:buClr>
              <a:buFont typeface="Wingdings" pitchFamily="2" charset="2"/>
              <a:buChar char="§"/>
            </a:pPr>
            <a:r>
              <a:rPr lang="ru-RU" sz="1000" b="0" dirty="0" smtClean="0">
                <a:latin typeface="+mn-lt"/>
              </a:rPr>
              <a:t>Запас капитала</a:t>
            </a:r>
          </a:p>
          <a:p>
            <a:pPr marL="622300" indent="-177800">
              <a:spcBef>
                <a:spcPts val="0"/>
              </a:spcBef>
              <a:spcAft>
                <a:spcPts val="0"/>
              </a:spcAft>
              <a:buClr>
                <a:schemeClr val="accent1"/>
              </a:buClr>
              <a:buFont typeface="Wingdings" pitchFamily="2" charset="2"/>
              <a:buChar char="§"/>
            </a:pPr>
            <a:endParaRPr lang="ru-RU" sz="1000" b="0" dirty="0" smtClean="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Потребности в капитале</a:t>
            </a:r>
          </a:p>
          <a:p>
            <a:pPr marL="622300" indent="-177800">
              <a:spcBef>
                <a:spcPts val="0"/>
              </a:spcBef>
              <a:spcAft>
                <a:spcPts val="0"/>
              </a:spcAft>
              <a:buClr>
                <a:schemeClr val="accent1"/>
              </a:buClr>
              <a:buFont typeface="Wingdings" pitchFamily="2" charset="2"/>
              <a:buChar char="§"/>
            </a:pPr>
            <a:endParaRPr lang="ru-RU" sz="1000" b="0" dirty="0" smtClean="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Источники капитала</a:t>
            </a:r>
            <a:endParaRPr lang="ru-RU" sz="1000" b="0" dirty="0">
              <a:latin typeface="+mn-lt"/>
            </a:endParaRPr>
          </a:p>
          <a:p>
            <a:pPr marL="622300" indent="-177800">
              <a:spcBef>
                <a:spcPts val="0"/>
              </a:spcBef>
              <a:spcAft>
                <a:spcPts val="0"/>
              </a:spcAft>
              <a:buClr>
                <a:schemeClr val="accent1"/>
              </a:buClr>
              <a:buFont typeface="Wingdings" pitchFamily="2" charset="2"/>
              <a:buChar char="§"/>
            </a:pPr>
            <a:endParaRPr lang="ru-RU" sz="1000" b="0" dirty="0" smtClean="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Структура капитала</a:t>
            </a:r>
          </a:p>
        </p:txBody>
      </p:sp>
      <p:sp>
        <p:nvSpPr>
          <p:cNvPr id="31" name="Rectangle 30"/>
          <p:cNvSpPr/>
          <p:nvPr/>
        </p:nvSpPr>
        <p:spPr>
          <a:xfrm>
            <a:off x="6233160" y="4564260"/>
            <a:ext cx="2309495" cy="1323439"/>
          </a:xfrm>
          <a:prstGeom prst="rect">
            <a:avLst/>
          </a:prstGeom>
        </p:spPr>
        <p:txBody>
          <a:bodyPr wrap="square">
            <a:spAutoFit/>
          </a:bodyPr>
          <a:lstStyle/>
          <a:p>
            <a:pPr marL="622300" indent="-177800">
              <a:spcBef>
                <a:spcPts val="0"/>
              </a:spcBef>
              <a:spcAft>
                <a:spcPts val="0"/>
              </a:spcAft>
              <a:buClr>
                <a:schemeClr val="accent1"/>
              </a:buClr>
              <a:buFont typeface="Wingdings" pitchFamily="2" charset="2"/>
              <a:buChar char="§"/>
            </a:pPr>
            <a:r>
              <a:rPr lang="ru-RU" sz="1000" b="0" dirty="0" smtClean="0">
                <a:latin typeface="+mn-lt"/>
              </a:rPr>
              <a:t>График капитальных инвестиций</a:t>
            </a:r>
          </a:p>
          <a:p>
            <a:pPr marL="622300" indent="-177800">
              <a:spcBef>
                <a:spcPts val="0"/>
              </a:spcBef>
              <a:spcAft>
                <a:spcPts val="0"/>
              </a:spcAft>
              <a:buClr>
                <a:schemeClr val="accent1"/>
              </a:buClr>
              <a:buFont typeface="Wingdings" pitchFamily="2" charset="2"/>
              <a:buChar char="§"/>
            </a:pPr>
            <a:endParaRPr lang="ru-RU" sz="1000" b="0" dirty="0" smtClean="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Условия выхода из капитала</a:t>
            </a:r>
          </a:p>
          <a:p>
            <a:pPr marL="622300" indent="-177800">
              <a:spcBef>
                <a:spcPts val="0"/>
              </a:spcBef>
              <a:spcAft>
                <a:spcPts val="0"/>
              </a:spcAft>
              <a:buClr>
                <a:schemeClr val="accent1"/>
              </a:buClr>
              <a:buFont typeface="Wingdings" pitchFamily="2" charset="2"/>
              <a:buChar char="§"/>
            </a:pPr>
            <a:endParaRPr lang="ru-RU" sz="1000" b="0" dirty="0" smtClean="0">
              <a:latin typeface="+mn-lt"/>
            </a:endParaRPr>
          </a:p>
          <a:p>
            <a:pPr marL="622300" indent="-177800">
              <a:spcBef>
                <a:spcPts val="0"/>
              </a:spcBef>
              <a:spcAft>
                <a:spcPts val="0"/>
              </a:spcAft>
              <a:buClr>
                <a:schemeClr val="accent1"/>
              </a:buClr>
              <a:buFont typeface="Wingdings" pitchFamily="2" charset="2"/>
              <a:buChar char="§"/>
            </a:pPr>
            <a:r>
              <a:rPr lang="ru-RU" sz="1000" b="0" dirty="0" smtClean="0">
                <a:latin typeface="+mn-lt"/>
              </a:rPr>
              <a:t>Защита интересов акционеров</a:t>
            </a:r>
            <a:endParaRPr lang="ru-RU" sz="1000" b="0" dirty="0">
              <a:latin typeface="+mn-lt"/>
            </a:endParaRPr>
          </a:p>
        </p:txBody>
      </p:sp>
      <p:pic>
        <p:nvPicPr>
          <p:cNvPr id="23" name="Picture 2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1927650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Готовность к принятию риска: Риск-аппетит</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5</a:t>
            </a:fld>
            <a:endParaRPr lang="en-US" sz="1100" b="0" dirty="0">
              <a:solidFill>
                <a:srgbClr val="7F7F7F"/>
              </a:solidFill>
              <a:latin typeface="+mn-lt"/>
            </a:endParaRPr>
          </a:p>
        </p:txBody>
      </p:sp>
      <p:sp>
        <p:nvSpPr>
          <p:cNvPr id="79" name="Прямоугольник 9"/>
          <p:cNvSpPr/>
          <p:nvPr/>
        </p:nvSpPr>
        <p:spPr bwMode="auto">
          <a:xfrm>
            <a:off x="2448396" y="1384184"/>
            <a:ext cx="6271882" cy="671119"/>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ru-RU" sz="1200" b="0" dirty="0" smtClean="0">
                <a:latin typeface="+mn-lt"/>
              </a:rPr>
              <a:t>Количественное </a:t>
            </a:r>
            <a:r>
              <a:rPr lang="ru-RU" sz="1200" b="0" dirty="0">
                <a:latin typeface="+mn-lt"/>
              </a:rPr>
              <a:t>и/или качественное выражение приемлемого или неприемлемого с точки зрения акционеров уровня рисков, которые могут возникать в процессе достижения стратегических целей, задач и запланированных финансовых показателей деятельности Банка</a:t>
            </a:r>
          </a:p>
        </p:txBody>
      </p:sp>
      <p:sp>
        <p:nvSpPr>
          <p:cNvPr id="80" name="Прямоугольник 9"/>
          <p:cNvSpPr/>
          <p:nvPr/>
        </p:nvSpPr>
        <p:spPr bwMode="auto">
          <a:xfrm>
            <a:off x="486720" y="2694754"/>
            <a:ext cx="3620460" cy="437066"/>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ru-RU" sz="1200" dirty="0" smtClean="0">
                <a:latin typeface="+mn-lt"/>
              </a:rPr>
              <a:t>Математическое представление риск-аппетита через экономический капитал:</a:t>
            </a:r>
            <a:endParaRPr lang="en-GB" sz="1200" dirty="0">
              <a:latin typeface="+mn-lt"/>
            </a:endParaRPr>
          </a:p>
        </p:txBody>
      </p:sp>
      <p:sp>
        <p:nvSpPr>
          <p:cNvPr id="81" name="Прямоугольник 9"/>
          <p:cNvSpPr/>
          <p:nvPr/>
        </p:nvSpPr>
        <p:spPr bwMode="auto">
          <a:xfrm>
            <a:off x="486720" y="1400038"/>
            <a:ext cx="1671778" cy="639409"/>
          </a:xfrm>
          <a:prstGeom prst="rect">
            <a:avLst/>
          </a:prstGeom>
          <a:solidFill>
            <a:srgbClr val="C00000">
              <a:alpha val="80000"/>
            </a:srgb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solidFill>
                  <a:schemeClr val="bg1"/>
                </a:solidFill>
                <a:effectLst/>
                <a:latin typeface="+mn-lt"/>
              </a:rPr>
              <a:t>Риск-аппетит</a:t>
            </a:r>
          </a:p>
        </p:txBody>
      </p:sp>
      <mc:AlternateContent xmlns:mc="http://schemas.openxmlformats.org/markup-compatibility/2006" xmlns:a14="http://schemas.microsoft.com/office/drawing/2010/main">
        <mc:Choice Requires="a14">
          <p:sp>
            <p:nvSpPr>
              <p:cNvPr id="82" name="TextBox 81"/>
              <p:cNvSpPr txBox="1"/>
              <p:nvPr/>
            </p:nvSpPr>
            <p:spPr>
              <a:xfrm>
                <a:off x="486720" y="3905612"/>
                <a:ext cx="2484120" cy="7294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𝑅</m:t>
                      </m:r>
                      <m:r>
                        <a:rPr lang="en-US" sz="2000" b="0" i="1" smtClean="0">
                          <a:latin typeface="Cambria Math"/>
                        </a:rPr>
                        <m:t>𝐴</m:t>
                      </m:r>
                      <m:r>
                        <a:rPr lang="en-US" sz="2000" i="1">
                          <a:latin typeface="Cambria Math"/>
                        </a:rPr>
                        <m:t>=</m:t>
                      </m:r>
                      <m:f>
                        <m:fPr>
                          <m:ctrlPr>
                            <a:rPr lang="en-US" sz="2000" b="0" i="1" smtClean="0">
                              <a:latin typeface="Cambria Math"/>
                            </a:rPr>
                          </m:ctrlPr>
                        </m:fPr>
                        <m:num>
                          <m:r>
                            <a:rPr lang="en-US" sz="2000" b="0" i="1" smtClean="0">
                              <a:latin typeface="Cambria Math"/>
                            </a:rPr>
                            <m:t>𝐸𝐶𝐴𝑃</m:t>
                          </m:r>
                          <m:sSub>
                            <m:sSubPr>
                              <m:ctrlPr>
                                <a:rPr lang="en-US" sz="2000" b="0" i="1">
                                  <a:latin typeface="Cambria Math"/>
                                </a:rPr>
                              </m:ctrlPr>
                            </m:sSubPr>
                            <m:e>
                              <m:r>
                                <a:rPr lang="en-US" sz="2000" b="0" i="1">
                                  <a:latin typeface="Cambria Math"/>
                                </a:rPr>
                                <m:t>|</m:t>
                              </m:r>
                            </m:e>
                            <m:sub>
                              <m:r>
                                <a:rPr lang="en-US" sz="2000" b="0" i="1" smtClean="0">
                                  <a:latin typeface="Cambria Math"/>
                                </a:rPr>
                                <m:t>1</m:t>
                              </m:r>
                              <m:r>
                                <a:rPr lang="en-US" sz="2000" b="0" i="1" smtClean="0">
                                  <a:latin typeface="Cambria Math"/>
                                </a:rPr>
                                <m:t>𝑌</m:t>
                              </m:r>
                              <m:r>
                                <a:rPr lang="en-US" sz="2000" b="0" i="1" smtClean="0">
                                  <a:latin typeface="Cambria Math"/>
                                </a:rPr>
                                <m:t>@∝~</m:t>
                              </m:r>
                              <m:r>
                                <a:rPr lang="en-US" sz="2000" b="0" i="1" smtClean="0">
                                  <a:latin typeface="Cambria Math"/>
                                  <a:ea typeface="Cambria Math"/>
                                </a:rPr>
                                <m:t>𝐶𝑅</m:t>
                              </m:r>
                            </m:sub>
                          </m:sSub>
                        </m:num>
                        <m:den>
                          <m:r>
                            <a:rPr lang="en-US" sz="2000" b="0" i="1" smtClean="0">
                              <a:latin typeface="Cambria Math"/>
                            </a:rPr>
                            <m:t>𝐸𝑞𝑢𝑖𝑡𝑦</m:t>
                          </m:r>
                        </m:den>
                      </m:f>
                    </m:oMath>
                  </m:oMathPara>
                </a14:m>
                <a:endParaRPr lang="en-US" sz="2000" b="0" dirty="0"/>
              </a:p>
            </p:txBody>
          </p:sp>
        </mc:Choice>
        <mc:Fallback xmlns="">
          <p:sp>
            <p:nvSpPr>
              <p:cNvPr id="82" name="TextBox 81"/>
              <p:cNvSpPr txBox="1">
                <a:spLocks noRot="1" noChangeAspect="1" noMove="1" noResize="1" noEditPoints="1" noAdjustHandles="1" noChangeArrowheads="1" noChangeShapeType="1" noTextEdit="1"/>
              </p:cNvSpPr>
              <p:nvPr/>
            </p:nvSpPr>
            <p:spPr>
              <a:xfrm>
                <a:off x="486720" y="3905612"/>
                <a:ext cx="2484120" cy="729430"/>
              </a:xfrm>
              <a:prstGeom prst="rect">
                <a:avLst/>
              </a:prstGeom>
              <a:blipFill rotWithShape="1">
                <a:blip r:embed="rId4"/>
                <a:stretch>
                  <a:fillRect/>
                </a:stretch>
              </a:blipFill>
            </p:spPr>
            <p:txBody>
              <a:bodyPr/>
              <a:lstStyle/>
              <a:p>
                <a:r>
                  <a:rPr lang="ru-RU">
                    <a:noFill/>
                  </a:rPr>
                  <a:t> </a:t>
                </a:r>
              </a:p>
            </p:txBody>
          </p:sp>
        </mc:Fallback>
      </mc:AlternateContent>
      <p:sp>
        <p:nvSpPr>
          <p:cNvPr id="85" name="Прямоугольник 31"/>
          <p:cNvSpPr/>
          <p:nvPr/>
        </p:nvSpPr>
        <p:spPr>
          <a:xfrm>
            <a:off x="3169921" y="3490676"/>
            <a:ext cx="1181099" cy="400110"/>
          </a:xfrm>
          <a:prstGeom prst="rect">
            <a:avLst/>
          </a:prstGeom>
        </p:spPr>
        <p:txBody>
          <a:bodyPr wrap="square">
            <a:spAutoFit/>
          </a:bodyPr>
          <a:lstStyle/>
          <a:p>
            <a:r>
              <a:rPr lang="ru-RU" sz="1000" b="0" dirty="0">
                <a:latin typeface="+mn-lt"/>
              </a:rPr>
              <a:t>Экономический капитал</a:t>
            </a:r>
          </a:p>
        </p:txBody>
      </p:sp>
      <p:sp>
        <p:nvSpPr>
          <p:cNvPr id="86" name="Прямоугольник 32"/>
          <p:cNvSpPr/>
          <p:nvPr/>
        </p:nvSpPr>
        <p:spPr>
          <a:xfrm>
            <a:off x="3169921" y="4298473"/>
            <a:ext cx="1181099" cy="707886"/>
          </a:xfrm>
          <a:prstGeom prst="rect">
            <a:avLst/>
          </a:prstGeom>
        </p:spPr>
        <p:txBody>
          <a:bodyPr wrap="square">
            <a:spAutoFit/>
          </a:bodyPr>
          <a:lstStyle/>
          <a:p>
            <a:r>
              <a:rPr lang="ru-RU" sz="1000" b="0" dirty="0" smtClean="0">
                <a:latin typeface="+mn-lt"/>
              </a:rPr>
              <a:t>Совокупный капитал, имеющийся в распоряжении </a:t>
            </a:r>
          </a:p>
        </p:txBody>
      </p:sp>
      <p:cxnSp>
        <p:nvCxnSpPr>
          <p:cNvPr id="87" name="Прямая со стрелкой 6"/>
          <p:cNvCxnSpPr/>
          <p:nvPr/>
        </p:nvCxnSpPr>
        <p:spPr bwMode="auto">
          <a:xfrm flipH="1">
            <a:off x="2613660" y="3749010"/>
            <a:ext cx="502920" cy="121891"/>
          </a:xfrm>
          <a:prstGeom prst="straightConnector1">
            <a:avLst/>
          </a:prstGeom>
          <a:noFill/>
          <a:ln w="9525" cap="flat" cmpd="sng" algn="ctr">
            <a:solidFill>
              <a:schemeClr val="tx1"/>
            </a:solidFill>
            <a:prstDash val="sysDot"/>
            <a:round/>
            <a:headEnd type="none" w="med" len="med"/>
            <a:tailEnd type="triangle" w="sm" len="med"/>
          </a:ln>
          <a:effectLst/>
        </p:spPr>
      </p:cxnSp>
      <p:cxnSp>
        <p:nvCxnSpPr>
          <p:cNvPr id="88" name="Прямая со стрелкой 35"/>
          <p:cNvCxnSpPr/>
          <p:nvPr/>
        </p:nvCxnSpPr>
        <p:spPr bwMode="auto">
          <a:xfrm flipH="1" flipV="1">
            <a:off x="2613660" y="4465320"/>
            <a:ext cx="502920" cy="169722"/>
          </a:xfrm>
          <a:prstGeom prst="straightConnector1">
            <a:avLst/>
          </a:prstGeom>
          <a:noFill/>
          <a:ln w="9525" cap="flat" cmpd="sng" algn="ctr">
            <a:solidFill>
              <a:schemeClr val="tx1"/>
            </a:solidFill>
            <a:prstDash val="sysDot"/>
            <a:round/>
            <a:headEnd type="none" w="med" len="med"/>
            <a:tailEnd type="triangle" w="sm" len="med"/>
          </a:ln>
          <a:effectLst/>
        </p:spPr>
      </p:cxnSp>
      <p:sp>
        <p:nvSpPr>
          <p:cNvPr id="95" name="Прямоугольник 9"/>
          <p:cNvSpPr/>
          <p:nvPr/>
        </p:nvSpPr>
        <p:spPr bwMode="auto">
          <a:xfrm>
            <a:off x="2448396" y="5501457"/>
            <a:ext cx="6271882" cy="671119"/>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ru-RU" sz="1200" b="0" dirty="0" smtClean="0"/>
              <a:t>Часть совокупного капитала, </a:t>
            </a:r>
            <a:r>
              <a:rPr lang="ru-RU" sz="1200" b="0" dirty="0"/>
              <a:t>которая требуется для покрытия </a:t>
            </a:r>
            <a:r>
              <a:rPr lang="ru-RU" sz="1200" b="0" dirty="0" smtClean="0"/>
              <a:t>неожиданных </a:t>
            </a:r>
            <a:r>
              <a:rPr lang="ru-RU" sz="1200" b="0" dirty="0"/>
              <a:t>потерь </a:t>
            </a:r>
            <a:r>
              <a:rPr lang="ru-RU" sz="1200" b="0" dirty="0" smtClean="0"/>
              <a:t>и части незарезервированных ожидаемых потерь от </a:t>
            </a:r>
            <a:r>
              <a:rPr lang="ru-RU" sz="1200" b="0" dirty="0"/>
              <a:t>реализации рисков деятельности </a:t>
            </a:r>
            <a:r>
              <a:rPr lang="ru-RU" sz="1200" b="0" dirty="0" smtClean="0"/>
              <a:t>организации в </a:t>
            </a:r>
            <a:r>
              <a:rPr lang="ru-RU" sz="1200" b="0" dirty="0"/>
              <a:t>соответствии с риск-аппетитом акционеров Банка</a:t>
            </a:r>
          </a:p>
        </p:txBody>
      </p:sp>
      <p:sp>
        <p:nvSpPr>
          <p:cNvPr id="96" name="Прямоугольник 9"/>
          <p:cNvSpPr/>
          <p:nvPr/>
        </p:nvSpPr>
        <p:spPr bwMode="auto">
          <a:xfrm>
            <a:off x="486720" y="5501457"/>
            <a:ext cx="1671778" cy="639409"/>
          </a:xfrm>
          <a:prstGeom prst="rect">
            <a:avLst/>
          </a:prstGeom>
          <a:solidFill>
            <a:srgbClr val="008000">
              <a:alpha val="80000"/>
            </a:srgb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1200" b="0" i="0" u="none" strike="noStrike" cap="none" normalizeH="0" baseline="0" dirty="0" smtClean="0">
                <a:ln>
                  <a:noFill/>
                </a:ln>
                <a:solidFill>
                  <a:schemeClr val="bg1"/>
                </a:solidFill>
                <a:effectLst/>
                <a:latin typeface="+mn-lt"/>
              </a:rPr>
              <a:t>Экономический капитал</a:t>
            </a:r>
          </a:p>
        </p:txBody>
      </p:sp>
      <p:pic>
        <p:nvPicPr>
          <p:cNvPr id="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097" y="2932772"/>
            <a:ext cx="41719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ectangle 97"/>
          <p:cNvSpPr/>
          <p:nvPr/>
        </p:nvSpPr>
        <p:spPr bwMode="auto">
          <a:xfrm>
            <a:off x="6671628" y="3972868"/>
            <a:ext cx="471851" cy="303420"/>
          </a:xfrm>
          <a:prstGeom prst="rect">
            <a:avLst/>
          </a:prstGeom>
          <a:solidFill>
            <a:srgbClr val="C00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Tx/>
              <a:buSzTx/>
              <a:tabLst/>
            </a:pPr>
            <a:r>
              <a:rPr lang="en-US" sz="800" b="0" dirty="0" smtClean="0">
                <a:solidFill>
                  <a:schemeClr val="bg1"/>
                </a:solidFill>
                <a:latin typeface="+mn-lt"/>
              </a:rPr>
              <a:t>BB+</a:t>
            </a:r>
          </a:p>
          <a:p>
            <a:pPr marR="0" algn="ctr" defTabSz="914400" rtl="0" eaLnBrk="1" fontAlgn="base" latinLnBrk="0" hangingPunct="1">
              <a:lnSpc>
                <a:spcPct val="100000"/>
              </a:lnSpc>
              <a:spcBef>
                <a:spcPts val="0"/>
              </a:spcBef>
              <a:spcAft>
                <a:spcPct val="0"/>
              </a:spcAft>
              <a:buClrTx/>
              <a:buSzTx/>
              <a:tabLst/>
            </a:pPr>
            <a:r>
              <a:rPr kumimoji="0" lang="en-US" sz="800" b="0" i="0" u="none" strike="noStrike" cap="none" normalizeH="0" baseline="0" dirty="0" smtClean="0">
                <a:ln>
                  <a:noFill/>
                </a:ln>
                <a:solidFill>
                  <a:schemeClr val="bg1"/>
                </a:solidFill>
                <a:effectLst/>
                <a:latin typeface="+mn-lt"/>
              </a:rPr>
              <a:t>99.86</a:t>
            </a:r>
          </a:p>
        </p:txBody>
      </p:sp>
      <p:sp>
        <p:nvSpPr>
          <p:cNvPr id="99" name="Rectangle 98"/>
          <p:cNvSpPr/>
          <p:nvPr/>
        </p:nvSpPr>
        <p:spPr bwMode="auto">
          <a:xfrm rot="16200000">
            <a:off x="3995524" y="3342621"/>
            <a:ext cx="923925" cy="1942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r" defTabSz="914400" rtl="0" eaLnBrk="1" fontAlgn="base" latinLnBrk="0" hangingPunct="1">
              <a:lnSpc>
                <a:spcPct val="100000"/>
              </a:lnSpc>
              <a:spcBef>
                <a:spcPct val="50000"/>
              </a:spcBef>
              <a:spcAft>
                <a:spcPct val="0"/>
              </a:spcAft>
              <a:buClrTx/>
              <a:buSzTx/>
              <a:tabLst/>
            </a:pPr>
            <a:r>
              <a:rPr lang="ru-RU" sz="800" b="0" dirty="0" smtClean="0">
                <a:latin typeface="+mn-lt"/>
              </a:rPr>
              <a:t>Вероятность</a:t>
            </a:r>
            <a:endParaRPr kumimoji="0" lang="en-US" sz="800" b="0" i="0" u="none" strike="noStrike" cap="none" normalizeH="0" baseline="0" dirty="0" smtClean="0">
              <a:ln>
                <a:noFill/>
              </a:ln>
              <a:solidFill>
                <a:schemeClr val="tx1"/>
              </a:solidFill>
              <a:effectLst/>
              <a:latin typeface="+mn-lt"/>
            </a:endParaRPr>
          </a:p>
        </p:txBody>
      </p:sp>
      <p:sp>
        <p:nvSpPr>
          <p:cNvPr id="100" name="Rectangle 99"/>
          <p:cNvSpPr/>
          <p:nvPr/>
        </p:nvSpPr>
        <p:spPr bwMode="auto">
          <a:xfrm>
            <a:off x="7765896" y="4320790"/>
            <a:ext cx="914488"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r" defTabSz="914400" rtl="0" eaLnBrk="1" fontAlgn="base" latinLnBrk="0" hangingPunct="1">
              <a:lnSpc>
                <a:spcPct val="100000"/>
              </a:lnSpc>
              <a:spcBef>
                <a:spcPct val="50000"/>
              </a:spcBef>
              <a:spcAft>
                <a:spcPct val="0"/>
              </a:spcAft>
              <a:buClrTx/>
              <a:buSzTx/>
              <a:tabLst/>
            </a:pPr>
            <a:r>
              <a:rPr lang="ru-RU" sz="800" b="0" dirty="0" smtClean="0">
                <a:latin typeface="+mn-lt"/>
              </a:rPr>
              <a:t>Потери</a:t>
            </a:r>
            <a:endParaRPr kumimoji="0" lang="en-US" sz="800" b="0" i="0" u="none" strike="noStrike" cap="none" normalizeH="0" baseline="0" dirty="0" smtClean="0">
              <a:ln>
                <a:noFill/>
              </a:ln>
              <a:solidFill>
                <a:schemeClr val="tx1"/>
              </a:solidFill>
              <a:effectLst/>
              <a:latin typeface="+mn-lt"/>
            </a:endParaRPr>
          </a:p>
        </p:txBody>
      </p:sp>
      <p:cxnSp>
        <p:nvCxnSpPr>
          <p:cNvPr id="101" name="Straight Connector 100"/>
          <p:cNvCxnSpPr/>
          <p:nvPr/>
        </p:nvCxnSpPr>
        <p:spPr bwMode="auto">
          <a:xfrm>
            <a:off x="4583034" y="2977765"/>
            <a:ext cx="2" cy="2033125"/>
          </a:xfrm>
          <a:prstGeom prst="line">
            <a:avLst/>
          </a:prstGeom>
          <a:noFill/>
          <a:ln w="19050" cap="flat" cmpd="sng" algn="ctr">
            <a:solidFill>
              <a:srgbClr val="000099"/>
            </a:solidFill>
            <a:prstDash val="solid"/>
            <a:round/>
            <a:headEnd type="triangle" w="sm" len="med"/>
            <a:tailEnd type="none" w="med" len="med"/>
          </a:ln>
          <a:effectLst/>
        </p:spPr>
      </p:cxnSp>
      <p:cxnSp>
        <p:nvCxnSpPr>
          <p:cNvPr id="102" name="Straight Connector 101"/>
          <p:cNvCxnSpPr/>
          <p:nvPr/>
        </p:nvCxnSpPr>
        <p:spPr bwMode="auto">
          <a:xfrm flipH="1">
            <a:off x="6909452" y="4275710"/>
            <a:ext cx="6" cy="523864"/>
          </a:xfrm>
          <a:prstGeom prst="line">
            <a:avLst/>
          </a:prstGeom>
          <a:noFill/>
          <a:ln w="9525" cap="flat" cmpd="sng" algn="ctr">
            <a:solidFill>
              <a:srgbClr val="000099"/>
            </a:solidFill>
            <a:prstDash val="solid"/>
            <a:round/>
            <a:headEnd type="none" w="med" len="med"/>
            <a:tailEnd type="none" w="med" len="med"/>
          </a:ln>
          <a:effectLst/>
        </p:spPr>
      </p:cxnSp>
      <p:cxnSp>
        <p:nvCxnSpPr>
          <p:cNvPr id="103" name="Straight Arrow Connector 102"/>
          <p:cNvCxnSpPr/>
          <p:nvPr/>
        </p:nvCxnSpPr>
        <p:spPr bwMode="auto">
          <a:xfrm>
            <a:off x="5169877" y="4760965"/>
            <a:ext cx="1732366" cy="0"/>
          </a:xfrm>
          <a:prstGeom prst="straightConnector1">
            <a:avLst/>
          </a:prstGeom>
          <a:noFill/>
          <a:ln w="3175" cap="flat" cmpd="sng" algn="ctr">
            <a:solidFill>
              <a:srgbClr val="000099"/>
            </a:solidFill>
            <a:prstDash val="solid"/>
            <a:round/>
            <a:headEnd type="triangle" w="sm" len="sm"/>
            <a:tailEnd type="triangle" w="sm" len="sm"/>
          </a:ln>
          <a:effectLst/>
        </p:spPr>
      </p:cxnSp>
      <p:cxnSp>
        <p:nvCxnSpPr>
          <p:cNvPr id="104" name="Straight Connector 103"/>
          <p:cNvCxnSpPr/>
          <p:nvPr/>
        </p:nvCxnSpPr>
        <p:spPr bwMode="auto">
          <a:xfrm flipH="1">
            <a:off x="7405801" y="4276978"/>
            <a:ext cx="6" cy="616273"/>
          </a:xfrm>
          <a:prstGeom prst="line">
            <a:avLst/>
          </a:prstGeom>
          <a:noFill/>
          <a:ln w="9525" cap="flat" cmpd="sng" algn="ctr">
            <a:solidFill>
              <a:srgbClr val="000099"/>
            </a:solidFill>
            <a:prstDash val="solid"/>
            <a:round/>
            <a:headEnd type="none" w="med" len="med"/>
            <a:tailEnd type="none" w="med" len="med"/>
          </a:ln>
          <a:effectLst/>
        </p:spPr>
      </p:cxnSp>
      <p:cxnSp>
        <p:nvCxnSpPr>
          <p:cNvPr id="105" name="Straight Arrow Connector 104"/>
          <p:cNvCxnSpPr/>
          <p:nvPr/>
        </p:nvCxnSpPr>
        <p:spPr bwMode="auto">
          <a:xfrm>
            <a:off x="5169877" y="4854642"/>
            <a:ext cx="2235930" cy="0"/>
          </a:xfrm>
          <a:prstGeom prst="straightConnector1">
            <a:avLst/>
          </a:prstGeom>
          <a:noFill/>
          <a:ln w="3175" cap="flat" cmpd="sng" algn="ctr">
            <a:solidFill>
              <a:srgbClr val="000099"/>
            </a:solidFill>
            <a:prstDash val="solid"/>
            <a:round/>
            <a:headEnd type="triangle" w="sm" len="sm"/>
            <a:tailEnd type="triangle" w="sm" len="sm"/>
          </a:ln>
          <a:effectLst/>
        </p:spPr>
      </p:cxnSp>
      <p:sp>
        <p:nvSpPr>
          <p:cNvPr id="106" name="Rectangle 105"/>
          <p:cNvSpPr/>
          <p:nvPr/>
        </p:nvSpPr>
        <p:spPr bwMode="auto">
          <a:xfrm>
            <a:off x="7169881" y="3973558"/>
            <a:ext cx="471851" cy="303420"/>
          </a:xfrm>
          <a:prstGeom prst="rect">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Tx/>
              <a:buSzTx/>
              <a:tabLst/>
            </a:pPr>
            <a:r>
              <a:rPr lang="en-US" sz="800" b="0" dirty="0" smtClean="0">
                <a:latin typeface="+mn-lt"/>
              </a:rPr>
              <a:t>BBB+</a:t>
            </a:r>
          </a:p>
          <a:p>
            <a:pPr marR="0" algn="ctr" defTabSz="914400" rtl="0" eaLnBrk="1" fontAlgn="base" latinLnBrk="0" hangingPunct="1">
              <a:lnSpc>
                <a:spcPct val="100000"/>
              </a:lnSpc>
              <a:spcBef>
                <a:spcPts val="0"/>
              </a:spcBef>
              <a:spcAft>
                <a:spcPct val="0"/>
              </a:spcAft>
              <a:buClrTx/>
              <a:buSzTx/>
              <a:tabLst/>
            </a:pPr>
            <a:r>
              <a:rPr kumimoji="0" lang="en-US" sz="800" b="0" i="0" u="none" strike="noStrike" cap="none" normalizeH="0" baseline="0" dirty="0" smtClean="0">
                <a:ln>
                  <a:noFill/>
                </a:ln>
                <a:effectLst/>
                <a:latin typeface="+mn-lt"/>
              </a:rPr>
              <a:t>99.93</a:t>
            </a:r>
          </a:p>
        </p:txBody>
      </p:sp>
      <p:cxnSp>
        <p:nvCxnSpPr>
          <p:cNvPr id="107" name="Straight Connector 106"/>
          <p:cNvCxnSpPr/>
          <p:nvPr/>
        </p:nvCxnSpPr>
        <p:spPr bwMode="auto">
          <a:xfrm flipH="1">
            <a:off x="7905679" y="4279644"/>
            <a:ext cx="6" cy="731246"/>
          </a:xfrm>
          <a:prstGeom prst="line">
            <a:avLst/>
          </a:prstGeom>
          <a:noFill/>
          <a:ln w="9525" cap="flat" cmpd="sng" algn="ctr">
            <a:solidFill>
              <a:srgbClr val="000099"/>
            </a:solidFill>
            <a:prstDash val="solid"/>
            <a:round/>
            <a:headEnd type="none" w="med" len="med"/>
            <a:tailEnd type="none" w="med" len="med"/>
          </a:ln>
          <a:effectLst/>
        </p:spPr>
      </p:cxnSp>
      <p:sp>
        <p:nvSpPr>
          <p:cNvPr id="108" name="Rectangle 107"/>
          <p:cNvSpPr/>
          <p:nvPr/>
        </p:nvSpPr>
        <p:spPr bwMode="auto">
          <a:xfrm>
            <a:off x="7669759" y="3976224"/>
            <a:ext cx="471851" cy="303420"/>
          </a:xfrm>
          <a:prstGeom prst="rect">
            <a:avLst/>
          </a:prstGeom>
          <a:solidFill>
            <a:srgbClr val="92D05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Tx/>
              <a:buSzTx/>
              <a:tabLst/>
            </a:pPr>
            <a:r>
              <a:rPr lang="en-US" sz="800" b="0" dirty="0" smtClean="0">
                <a:latin typeface="+mn-lt"/>
              </a:rPr>
              <a:t>A+</a:t>
            </a:r>
          </a:p>
          <a:p>
            <a:pPr marR="0" algn="ctr" defTabSz="914400" rtl="0" eaLnBrk="1" fontAlgn="base" latinLnBrk="0" hangingPunct="1">
              <a:lnSpc>
                <a:spcPct val="100000"/>
              </a:lnSpc>
              <a:spcBef>
                <a:spcPts val="0"/>
              </a:spcBef>
              <a:spcAft>
                <a:spcPct val="0"/>
              </a:spcAft>
              <a:buClrTx/>
              <a:buSzTx/>
              <a:tabLst/>
            </a:pPr>
            <a:r>
              <a:rPr kumimoji="0" lang="en-US" sz="800" b="0" i="0" u="none" strike="noStrike" cap="none" normalizeH="0" baseline="0" dirty="0" smtClean="0">
                <a:ln>
                  <a:noFill/>
                </a:ln>
                <a:effectLst/>
                <a:latin typeface="+mn-lt"/>
              </a:rPr>
              <a:t>99.97</a:t>
            </a:r>
          </a:p>
        </p:txBody>
      </p:sp>
      <p:cxnSp>
        <p:nvCxnSpPr>
          <p:cNvPr id="109" name="Straight Arrow Connector 108"/>
          <p:cNvCxnSpPr/>
          <p:nvPr/>
        </p:nvCxnSpPr>
        <p:spPr bwMode="auto">
          <a:xfrm>
            <a:off x="5169877" y="4948319"/>
            <a:ext cx="2735802" cy="0"/>
          </a:xfrm>
          <a:prstGeom prst="straightConnector1">
            <a:avLst/>
          </a:prstGeom>
          <a:noFill/>
          <a:ln w="3175" cap="flat" cmpd="sng" algn="ctr">
            <a:solidFill>
              <a:srgbClr val="000099"/>
            </a:solidFill>
            <a:prstDash val="solid"/>
            <a:round/>
            <a:headEnd type="triangle" w="sm" len="sm"/>
            <a:tailEnd type="triangle" w="sm" len="sm"/>
          </a:ln>
          <a:effectLst/>
        </p:spPr>
      </p:cxnSp>
      <p:cxnSp>
        <p:nvCxnSpPr>
          <p:cNvPr id="110" name="Straight Connector 109"/>
          <p:cNvCxnSpPr/>
          <p:nvPr/>
        </p:nvCxnSpPr>
        <p:spPr bwMode="auto">
          <a:xfrm>
            <a:off x="7153297" y="3571034"/>
            <a:ext cx="0" cy="1592255"/>
          </a:xfrm>
          <a:prstGeom prst="line">
            <a:avLst/>
          </a:prstGeom>
          <a:noFill/>
          <a:ln w="9525" cap="flat" cmpd="sng" algn="ctr">
            <a:solidFill>
              <a:srgbClr val="000099"/>
            </a:solidFill>
            <a:prstDash val="dash"/>
            <a:round/>
            <a:headEnd type="none" w="med" len="med"/>
            <a:tailEnd type="none" w="med" len="med"/>
          </a:ln>
          <a:effectLst/>
        </p:spPr>
      </p:cxnSp>
      <p:sp>
        <p:nvSpPr>
          <p:cNvPr id="111" name="Rectangle 110"/>
          <p:cNvSpPr/>
          <p:nvPr/>
        </p:nvSpPr>
        <p:spPr bwMode="auto">
          <a:xfrm>
            <a:off x="6826126" y="3267613"/>
            <a:ext cx="654341" cy="3034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ts val="0"/>
              </a:spcBef>
              <a:spcAft>
                <a:spcPct val="0"/>
              </a:spcAft>
              <a:buClrTx/>
              <a:buSzTx/>
              <a:tabLst/>
            </a:pPr>
            <a:r>
              <a:rPr lang="en-US" sz="800" b="0" dirty="0" smtClean="0">
                <a:latin typeface="+mn-lt"/>
              </a:rPr>
              <a:t>Basel II IRB </a:t>
            </a:r>
            <a:r>
              <a:rPr kumimoji="0" lang="en-US" sz="800" b="0" i="0" u="none" strike="noStrike" cap="none" normalizeH="0" baseline="0" dirty="0" smtClean="0">
                <a:ln>
                  <a:noFill/>
                </a:ln>
                <a:effectLst/>
                <a:latin typeface="+mn-lt"/>
              </a:rPr>
              <a:t>99.9</a:t>
            </a:r>
          </a:p>
        </p:txBody>
      </p:sp>
      <p:sp>
        <p:nvSpPr>
          <p:cNvPr id="112" name="Rectangle 111"/>
          <p:cNvSpPr/>
          <p:nvPr/>
        </p:nvSpPr>
        <p:spPr bwMode="auto">
          <a:xfrm>
            <a:off x="5273072" y="5020413"/>
            <a:ext cx="1466850" cy="28575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800" dirty="0" smtClean="0">
                <a:solidFill>
                  <a:srgbClr val="C00000"/>
                </a:solidFill>
                <a:latin typeface="+mn-lt"/>
              </a:rPr>
              <a:t>Экономический капитал</a:t>
            </a:r>
            <a:endParaRPr kumimoji="0" lang="en-US" sz="800" i="0" u="none" strike="noStrike" cap="none" normalizeH="0" baseline="0" dirty="0" smtClean="0">
              <a:ln>
                <a:noFill/>
              </a:ln>
              <a:solidFill>
                <a:srgbClr val="C00000"/>
              </a:solidFill>
              <a:effectLst/>
              <a:latin typeface="+mn-lt"/>
            </a:endParaRPr>
          </a:p>
        </p:txBody>
      </p:sp>
      <p:sp>
        <p:nvSpPr>
          <p:cNvPr id="114" name="Rectangle 113"/>
          <p:cNvSpPr/>
          <p:nvPr/>
        </p:nvSpPr>
        <p:spPr bwMode="auto">
          <a:xfrm>
            <a:off x="5459456" y="4394448"/>
            <a:ext cx="566363" cy="2064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800" dirty="0" smtClean="0">
                <a:latin typeface="+mn-lt"/>
              </a:rPr>
              <a:t>VaR (L)</a:t>
            </a:r>
            <a:endParaRPr kumimoji="0" lang="en-US" sz="800" i="0" u="none" strike="noStrike" cap="none" normalizeH="0" baseline="0" dirty="0" smtClean="0">
              <a:ln>
                <a:noFill/>
              </a:ln>
              <a:solidFill>
                <a:schemeClr val="tx1"/>
              </a:solidFill>
              <a:effectLst/>
              <a:latin typeface="+mn-lt"/>
            </a:endParaRPr>
          </a:p>
        </p:txBody>
      </p:sp>
      <p:sp>
        <p:nvSpPr>
          <p:cNvPr id="170" name="Rectangle 169"/>
          <p:cNvSpPr/>
          <p:nvPr/>
        </p:nvSpPr>
        <p:spPr bwMode="auto">
          <a:xfrm>
            <a:off x="4726128" y="4423284"/>
            <a:ext cx="516464" cy="1666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en-US" sz="800" dirty="0" smtClean="0">
                <a:latin typeface="+mn-lt"/>
              </a:rPr>
              <a:t>E(L)</a:t>
            </a:r>
            <a:endParaRPr kumimoji="0" lang="en-US" sz="800" i="0" u="none" strike="noStrike" cap="none" normalizeH="0" baseline="0" dirty="0" smtClean="0">
              <a:ln>
                <a:noFill/>
              </a:ln>
              <a:solidFill>
                <a:schemeClr val="tx1"/>
              </a:solidFill>
              <a:effectLst/>
              <a:latin typeface="+mn-lt"/>
            </a:endParaRPr>
          </a:p>
        </p:txBody>
      </p:sp>
      <p:sp>
        <p:nvSpPr>
          <p:cNvPr id="171" name="Rectangle 170"/>
          <p:cNvSpPr/>
          <p:nvPr/>
        </p:nvSpPr>
        <p:spPr bwMode="auto">
          <a:xfrm>
            <a:off x="5609960" y="3042079"/>
            <a:ext cx="1323975" cy="377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800" i="0" u="none" strike="noStrike" cap="none" normalizeH="0" baseline="0" dirty="0" smtClean="0">
                <a:ln>
                  <a:noFill/>
                </a:ln>
                <a:solidFill>
                  <a:schemeClr val="tx1"/>
                </a:solidFill>
                <a:effectLst/>
                <a:latin typeface="+mn-lt"/>
              </a:rPr>
              <a:t>Неожиданные потери</a:t>
            </a:r>
            <a:r>
              <a:rPr kumimoji="0" lang="ru-RU" sz="800" i="0" u="none" strike="noStrike" cap="none" normalizeH="0" dirty="0" smtClean="0">
                <a:ln>
                  <a:noFill/>
                </a:ln>
                <a:solidFill>
                  <a:schemeClr val="tx1"/>
                </a:solidFill>
                <a:effectLst/>
                <a:latin typeface="+mn-lt"/>
              </a:rPr>
              <a:t> (</a:t>
            </a:r>
            <a:r>
              <a:rPr kumimoji="0" lang="en-US" sz="800" i="0" u="none" strike="noStrike" cap="none" normalizeH="0" dirty="0" smtClean="0">
                <a:ln>
                  <a:noFill/>
                </a:ln>
                <a:solidFill>
                  <a:schemeClr val="tx1"/>
                </a:solidFill>
                <a:effectLst/>
                <a:latin typeface="+mn-lt"/>
              </a:rPr>
              <a:t>Unexpected Losses)</a:t>
            </a:r>
            <a:endParaRPr kumimoji="0" lang="en-US" sz="800" i="0" u="none" strike="noStrike" cap="none" normalizeH="0" baseline="0" dirty="0" smtClean="0">
              <a:ln>
                <a:noFill/>
              </a:ln>
              <a:solidFill>
                <a:schemeClr val="tx1"/>
              </a:solidFill>
              <a:effectLst/>
              <a:latin typeface="+mn-lt"/>
            </a:endParaRPr>
          </a:p>
        </p:txBody>
      </p:sp>
      <p:sp>
        <p:nvSpPr>
          <p:cNvPr id="172" name="Rectangle 171"/>
          <p:cNvSpPr/>
          <p:nvPr/>
        </p:nvSpPr>
        <p:spPr bwMode="auto">
          <a:xfrm>
            <a:off x="5609961" y="2483902"/>
            <a:ext cx="1323975" cy="4286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lang="ru-RU" sz="800" dirty="0" smtClean="0">
                <a:latin typeface="+mn-lt"/>
              </a:rPr>
              <a:t>Ожидаемые потери </a:t>
            </a:r>
            <a:r>
              <a:rPr kumimoji="0" lang="ru-RU" sz="800" i="0" u="none" strike="noStrike" cap="none" normalizeH="0" dirty="0" smtClean="0">
                <a:ln>
                  <a:noFill/>
                </a:ln>
                <a:solidFill>
                  <a:schemeClr val="tx1"/>
                </a:solidFill>
                <a:effectLst/>
                <a:latin typeface="+mn-lt"/>
              </a:rPr>
              <a:t>(</a:t>
            </a:r>
            <a:r>
              <a:rPr kumimoji="0" lang="en-US" sz="800" i="0" u="none" strike="noStrike" cap="none" normalizeH="0" dirty="0" smtClean="0">
                <a:ln>
                  <a:noFill/>
                </a:ln>
                <a:solidFill>
                  <a:schemeClr val="tx1"/>
                </a:solidFill>
                <a:effectLst/>
                <a:latin typeface="+mn-lt"/>
              </a:rPr>
              <a:t>Expected Losses)</a:t>
            </a:r>
            <a:endParaRPr kumimoji="0" lang="en-US" sz="800" i="0" u="none" strike="noStrike" cap="none" normalizeH="0" baseline="0" dirty="0" smtClean="0">
              <a:ln>
                <a:noFill/>
              </a:ln>
              <a:solidFill>
                <a:schemeClr val="tx1"/>
              </a:solidFill>
              <a:effectLst/>
              <a:latin typeface="+mn-lt"/>
            </a:endParaRPr>
          </a:p>
        </p:txBody>
      </p:sp>
      <p:cxnSp>
        <p:nvCxnSpPr>
          <p:cNvPr id="173" name="Straight Arrow Connector 172"/>
          <p:cNvCxnSpPr/>
          <p:nvPr/>
        </p:nvCxnSpPr>
        <p:spPr bwMode="auto">
          <a:xfrm flipH="1">
            <a:off x="5169877" y="2807272"/>
            <a:ext cx="582638" cy="257766"/>
          </a:xfrm>
          <a:prstGeom prst="straightConnector1">
            <a:avLst/>
          </a:prstGeom>
          <a:noFill/>
          <a:ln w="3175" cap="flat" cmpd="sng" algn="ctr">
            <a:solidFill>
              <a:srgbClr val="000099"/>
            </a:solidFill>
            <a:prstDash val="dash"/>
            <a:round/>
            <a:headEnd type="none" w="med" len="med"/>
            <a:tailEnd type="triangle" w="sm" len="sm"/>
          </a:ln>
          <a:effectLst/>
        </p:spPr>
      </p:cxnSp>
      <p:sp>
        <p:nvSpPr>
          <p:cNvPr id="174" name="Rectangle 173"/>
          <p:cNvSpPr/>
          <p:nvPr/>
        </p:nvSpPr>
        <p:spPr bwMode="auto">
          <a:xfrm>
            <a:off x="7328873" y="3415821"/>
            <a:ext cx="1323975" cy="377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ru-RU" sz="800" i="0" u="none" strike="noStrike" cap="none" normalizeH="0" baseline="0" dirty="0" smtClean="0">
                <a:ln>
                  <a:noFill/>
                </a:ln>
                <a:solidFill>
                  <a:schemeClr val="tx1"/>
                </a:solidFill>
                <a:effectLst/>
                <a:latin typeface="+mn-lt"/>
              </a:rPr>
              <a:t>Стрессовые</a:t>
            </a:r>
            <a:r>
              <a:rPr kumimoji="0" lang="ru-RU" sz="800" i="0" u="none" strike="noStrike" cap="none" normalizeH="0" dirty="0" smtClean="0">
                <a:ln>
                  <a:noFill/>
                </a:ln>
                <a:solidFill>
                  <a:schemeClr val="tx1"/>
                </a:solidFill>
                <a:effectLst/>
                <a:latin typeface="+mn-lt"/>
              </a:rPr>
              <a:t> потери (</a:t>
            </a:r>
            <a:r>
              <a:rPr kumimoji="0" lang="en-US" sz="800" i="0" u="none" strike="noStrike" cap="none" normalizeH="0" dirty="0" smtClean="0">
                <a:ln>
                  <a:noFill/>
                </a:ln>
                <a:solidFill>
                  <a:schemeClr val="tx1"/>
                </a:solidFill>
                <a:effectLst/>
                <a:latin typeface="+mn-lt"/>
              </a:rPr>
              <a:t>Stress Losses)</a:t>
            </a:r>
            <a:endParaRPr kumimoji="0" lang="en-US" sz="800" i="0" u="none" strike="noStrike" cap="none" normalizeH="0" baseline="0" dirty="0" smtClean="0">
              <a:ln>
                <a:noFill/>
              </a:ln>
              <a:solidFill>
                <a:schemeClr val="tx1"/>
              </a:solidFill>
              <a:effectLst/>
              <a:latin typeface="+mn-lt"/>
            </a:endParaRPr>
          </a:p>
        </p:txBody>
      </p:sp>
      <p:cxnSp>
        <p:nvCxnSpPr>
          <p:cNvPr id="175" name="Straight Arrow Connector 174"/>
          <p:cNvCxnSpPr/>
          <p:nvPr/>
        </p:nvCxnSpPr>
        <p:spPr bwMode="auto">
          <a:xfrm>
            <a:off x="6358597" y="3439728"/>
            <a:ext cx="279475" cy="991176"/>
          </a:xfrm>
          <a:prstGeom prst="straightConnector1">
            <a:avLst/>
          </a:prstGeom>
          <a:noFill/>
          <a:ln w="3175" cap="flat" cmpd="sng" algn="ctr">
            <a:solidFill>
              <a:srgbClr val="000099"/>
            </a:solidFill>
            <a:prstDash val="dash"/>
            <a:round/>
            <a:headEnd type="none" w="med" len="med"/>
            <a:tailEnd type="triangle" w="sm" len="sm"/>
          </a:ln>
          <a:effectLst/>
        </p:spPr>
      </p:cxnSp>
      <p:cxnSp>
        <p:nvCxnSpPr>
          <p:cNvPr id="176" name="Straight Arrow Connector 175"/>
          <p:cNvCxnSpPr/>
          <p:nvPr/>
        </p:nvCxnSpPr>
        <p:spPr bwMode="auto">
          <a:xfrm>
            <a:off x="5169877" y="3088555"/>
            <a:ext cx="0" cy="1556712"/>
          </a:xfrm>
          <a:prstGeom prst="straightConnector1">
            <a:avLst/>
          </a:prstGeom>
          <a:noFill/>
          <a:ln w="3175" cap="flat" cmpd="sng" algn="ctr">
            <a:solidFill>
              <a:srgbClr val="000099"/>
            </a:solidFill>
            <a:prstDash val="solid"/>
            <a:round/>
            <a:headEnd type="none" w="med" len="med"/>
            <a:tailEnd type="none" w="sm" len="sm"/>
          </a:ln>
          <a:effectLst/>
        </p:spPr>
      </p:cxnSp>
      <p:cxnSp>
        <p:nvCxnSpPr>
          <p:cNvPr id="177" name="Straight Arrow Connector 176"/>
          <p:cNvCxnSpPr/>
          <p:nvPr/>
        </p:nvCxnSpPr>
        <p:spPr bwMode="auto">
          <a:xfrm>
            <a:off x="6638072" y="4430904"/>
            <a:ext cx="1" cy="221983"/>
          </a:xfrm>
          <a:prstGeom prst="straightConnector1">
            <a:avLst/>
          </a:prstGeom>
          <a:noFill/>
          <a:ln w="3175" cap="flat" cmpd="sng" algn="ctr">
            <a:solidFill>
              <a:srgbClr val="000099"/>
            </a:solidFill>
            <a:prstDash val="solid"/>
            <a:round/>
            <a:headEnd type="none" w="med" len="med"/>
            <a:tailEnd type="none" w="sm" len="sm"/>
          </a:ln>
          <a:effectLst/>
        </p:spPr>
      </p:cxnSp>
      <p:cxnSp>
        <p:nvCxnSpPr>
          <p:cNvPr id="178" name="Straight Arrow Connector 177"/>
          <p:cNvCxnSpPr/>
          <p:nvPr/>
        </p:nvCxnSpPr>
        <p:spPr bwMode="auto">
          <a:xfrm>
            <a:off x="5169877" y="4652887"/>
            <a:ext cx="0" cy="367526"/>
          </a:xfrm>
          <a:prstGeom prst="straightConnector1">
            <a:avLst/>
          </a:prstGeom>
          <a:noFill/>
          <a:ln w="3175" cap="flat" cmpd="sng" algn="ctr">
            <a:solidFill>
              <a:srgbClr val="000099"/>
            </a:solidFill>
            <a:prstDash val="solid"/>
            <a:round/>
            <a:headEnd type="none" w="med" len="med"/>
            <a:tailEnd type="none" w="sm" len="sm"/>
          </a:ln>
          <a:effectLst/>
        </p:spPr>
      </p:cxnSp>
      <p:cxnSp>
        <p:nvCxnSpPr>
          <p:cNvPr id="179" name="Straight Arrow Connector 178"/>
          <p:cNvCxnSpPr/>
          <p:nvPr/>
        </p:nvCxnSpPr>
        <p:spPr bwMode="auto">
          <a:xfrm flipH="1">
            <a:off x="4583037" y="4760965"/>
            <a:ext cx="586840" cy="0"/>
          </a:xfrm>
          <a:prstGeom prst="straightConnector1">
            <a:avLst/>
          </a:prstGeom>
          <a:noFill/>
          <a:ln w="3175" cap="flat" cmpd="sng" algn="ctr">
            <a:solidFill>
              <a:srgbClr val="000099"/>
            </a:solidFill>
            <a:prstDash val="dash"/>
            <a:round/>
            <a:headEnd type="none" w="med" len="med"/>
            <a:tailEnd type="triangle" w="sm" len="sm"/>
          </a:ln>
          <a:effectLst/>
        </p:spPr>
      </p:cxnSp>
      <p:cxnSp>
        <p:nvCxnSpPr>
          <p:cNvPr id="180" name="Straight Arrow Connector 179"/>
          <p:cNvCxnSpPr/>
          <p:nvPr/>
        </p:nvCxnSpPr>
        <p:spPr bwMode="auto">
          <a:xfrm flipH="1">
            <a:off x="4590557" y="4854642"/>
            <a:ext cx="586840" cy="0"/>
          </a:xfrm>
          <a:prstGeom prst="straightConnector1">
            <a:avLst/>
          </a:prstGeom>
          <a:noFill/>
          <a:ln w="3175" cap="flat" cmpd="sng" algn="ctr">
            <a:solidFill>
              <a:srgbClr val="000099"/>
            </a:solidFill>
            <a:prstDash val="dash"/>
            <a:round/>
            <a:headEnd type="none" w="med" len="med"/>
            <a:tailEnd type="triangle" w="sm" len="sm"/>
          </a:ln>
          <a:effectLst/>
        </p:spPr>
      </p:cxnSp>
      <p:cxnSp>
        <p:nvCxnSpPr>
          <p:cNvPr id="181" name="Straight Arrow Connector 180"/>
          <p:cNvCxnSpPr/>
          <p:nvPr/>
        </p:nvCxnSpPr>
        <p:spPr bwMode="auto">
          <a:xfrm flipH="1">
            <a:off x="4590557" y="4948319"/>
            <a:ext cx="586840" cy="0"/>
          </a:xfrm>
          <a:prstGeom prst="straightConnector1">
            <a:avLst/>
          </a:prstGeom>
          <a:noFill/>
          <a:ln w="3175" cap="flat" cmpd="sng" algn="ctr">
            <a:solidFill>
              <a:srgbClr val="000099"/>
            </a:solidFill>
            <a:prstDash val="dash"/>
            <a:round/>
            <a:headEnd type="none" w="med" len="med"/>
            <a:tailEnd type="triangle" w="sm" len="sm"/>
          </a:ln>
          <a:effectLst/>
        </p:spPr>
      </p:cxnSp>
      <p:cxnSp>
        <p:nvCxnSpPr>
          <p:cNvPr id="182" name="Straight Arrow Connector 181"/>
          <p:cNvCxnSpPr/>
          <p:nvPr/>
        </p:nvCxnSpPr>
        <p:spPr bwMode="auto">
          <a:xfrm flipH="1">
            <a:off x="7480467" y="3809955"/>
            <a:ext cx="285429" cy="825087"/>
          </a:xfrm>
          <a:prstGeom prst="straightConnector1">
            <a:avLst/>
          </a:prstGeom>
          <a:noFill/>
          <a:ln w="3175" cap="flat" cmpd="sng" algn="ctr">
            <a:solidFill>
              <a:srgbClr val="000099"/>
            </a:solidFill>
            <a:prstDash val="dash"/>
            <a:round/>
            <a:headEnd type="none" w="med" len="med"/>
            <a:tailEnd type="triangle" w="sm" len="sm"/>
          </a:ln>
          <a:effectLst/>
        </p:spPr>
      </p:cxnSp>
      <p:pic>
        <p:nvPicPr>
          <p:cNvPr id="46" name="Picture 4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53548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7807032" y="2122170"/>
            <a:ext cx="335280" cy="533400"/>
            <a:chOff x="6423660" y="1508760"/>
            <a:chExt cx="731520" cy="891540"/>
          </a:xfrm>
          <a:solidFill>
            <a:schemeClr val="bg1"/>
          </a:solidFill>
        </p:grpSpPr>
        <p:sp>
          <p:nvSpPr>
            <p:cNvPr id="61" name="Flowchart: Document 60"/>
            <p:cNvSpPr/>
            <p:nvPr/>
          </p:nvSpPr>
          <p:spPr bwMode="auto">
            <a:xfrm>
              <a:off x="6423660" y="1508760"/>
              <a:ext cx="731520" cy="891540"/>
            </a:xfrm>
            <a:prstGeom prst="flowChartDocument">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cxnSp>
          <p:nvCxnSpPr>
            <p:cNvPr id="62" name="Straight Connector 61"/>
            <p:cNvCxnSpPr/>
            <p:nvPr/>
          </p:nvCxnSpPr>
          <p:spPr bwMode="auto">
            <a:xfrm>
              <a:off x="6515100" y="166878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63" name="Straight Connector 62"/>
            <p:cNvCxnSpPr/>
            <p:nvPr/>
          </p:nvCxnSpPr>
          <p:spPr bwMode="auto">
            <a:xfrm>
              <a:off x="6515100" y="173736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64" name="Straight Connector 63"/>
            <p:cNvCxnSpPr/>
            <p:nvPr/>
          </p:nvCxnSpPr>
          <p:spPr bwMode="auto">
            <a:xfrm>
              <a:off x="6515100" y="180594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65" name="Straight Connector 64"/>
            <p:cNvCxnSpPr/>
            <p:nvPr/>
          </p:nvCxnSpPr>
          <p:spPr bwMode="auto">
            <a:xfrm>
              <a:off x="6515100" y="187452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66" name="Straight Connector 65"/>
            <p:cNvCxnSpPr/>
            <p:nvPr/>
          </p:nvCxnSpPr>
          <p:spPr bwMode="auto">
            <a:xfrm>
              <a:off x="6515100" y="194310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67" name="Straight Connector 66"/>
            <p:cNvCxnSpPr/>
            <p:nvPr/>
          </p:nvCxnSpPr>
          <p:spPr bwMode="auto">
            <a:xfrm>
              <a:off x="6515100" y="201168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68" name="Straight Connector 67"/>
            <p:cNvCxnSpPr/>
            <p:nvPr/>
          </p:nvCxnSpPr>
          <p:spPr bwMode="auto">
            <a:xfrm>
              <a:off x="6515100" y="208026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69" name="Straight Connector 68"/>
            <p:cNvCxnSpPr/>
            <p:nvPr/>
          </p:nvCxnSpPr>
          <p:spPr bwMode="auto">
            <a:xfrm>
              <a:off x="6515100" y="214884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grpSp>
      <p:grpSp>
        <p:nvGrpSpPr>
          <p:cNvPr id="50" name="Group 49"/>
          <p:cNvGrpSpPr/>
          <p:nvPr/>
        </p:nvGrpSpPr>
        <p:grpSpPr>
          <a:xfrm>
            <a:off x="7654632" y="1969770"/>
            <a:ext cx="335280" cy="533400"/>
            <a:chOff x="6423660" y="1508760"/>
            <a:chExt cx="731520" cy="891540"/>
          </a:xfrm>
          <a:solidFill>
            <a:schemeClr val="bg1"/>
          </a:solidFill>
        </p:grpSpPr>
        <p:sp>
          <p:nvSpPr>
            <p:cNvPr id="51" name="Flowchart: Document 50"/>
            <p:cNvSpPr/>
            <p:nvPr/>
          </p:nvSpPr>
          <p:spPr bwMode="auto">
            <a:xfrm>
              <a:off x="6423660" y="1508760"/>
              <a:ext cx="731520" cy="891540"/>
            </a:xfrm>
            <a:prstGeom prst="flowChartDocument">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cxnSp>
          <p:nvCxnSpPr>
            <p:cNvPr id="52" name="Straight Connector 51"/>
            <p:cNvCxnSpPr/>
            <p:nvPr/>
          </p:nvCxnSpPr>
          <p:spPr bwMode="auto">
            <a:xfrm>
              <a:off x="6515100" y="166878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53" name="Straight Connector 52"/>
            <p:cNvCxnSpPr/>
            <p:nvPr/>
          </p:nvCxnSpPr>
          <p:spPr bwMode="auto">
            <a:xfrm>
              <a:off x="6515100" y="173736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54" name="Straight Connector 53"/>
            <p:cNvCxnSpPr/>
            <p:nvPr/>
          </p:nvCxnSpPr>
          <p:spPr bwMode="auto">
            <a:xfrm>
              <a:off x="6515100" y="180594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55" name="Straight Connector 54"/>
            <p:cNvCxnSpPr/>
            <p:nvPr/>
          </p:nvCxnSpPr>
          <p:spPr bwMode="auto">
            <a:xfrm>
              <a:off x="6515100" y="187452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56" name="Straight Connector 55"/>
            <p:cNvCxnSpPr/>
            <p:nvPr/>
          </p:nvCxnSpPr>
          <p:spPr bwMode="auto">
            <a:xfrm>
              <a:off x="6515100" y="194310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57" name="Straight Connector 56"/>
            <p:cNvCxnSpPr/>
            <p:nvPr/>
          </p:nvCxnSpPr>
          <p:spPr bwMode="auto">
            <a:xfrm>
              <a:off x="6515100" y="201168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58" name="Straight Connector 57"/>
            <p:cNvCxnSpPr/>
            <p:nvPr/>
          </p:nvCxnSpPr>
          <p:spPr bwMode="auto">
            <a:xfrm>
              <a:off x="6515100" y="208026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59" name="Straight Connector 58"/>
            <p:cNvCxnSpPr/>
            <p:nvPr/>
          </p:nvCxnSpPr>
          <p:spPr bwMode="auto">
            <a:xfrm>
              <a:off x="6515100" y="214884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grpSp>
      <p:sp>
        <p:nvSpPr>
          <p:cNvPr id="3" name="Title 2"/>
          <p:cNvSpPr>
            <a:spLocks noGrp="1"/>
          </p:cNvSpPr>
          <p:nvPr>
            <p:ph type="title"/>
          </p:nvPr>
        </p:nvSpPr>
        <p:spPr/>
        <p:txBody>
          <a:bodyPr anchor="b"/>
          <a:lstStyle/>
          <a:p>
            <a:r>
              <a:rPr lang="ru-RU" dirty="0" smtClean="0"/>
              <a:t>Критерии установления риск-аппетита</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6</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Прямоугольник 7"/>
          <p:cNvSpPr/>
          <p:nvPr/>
        </p:nvSpPr>
        <p:spPr bwMode="auto">
          <a:xfrm>
            <a:off x="857248" y="5532526"/>
            <a:ext cx="5000625" cy="542743"/>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3817" eaLnBrk="0" hangingPunct="0">
              <a:defRPr/>
            </a:pPr>
            <a:r>
              <a:rPr lang="ru-RU" sz="900" b="0" dirty="0" smtClean="0">
                <a:latin typeface="+mn-lt"/>
              </a:rPr>
              <a:t>Источник: </a:t>
            </a:r>
            <a:r>
              <a:rPr lang="en-US" sz="900" b="0" dirty="0" smtClean="0">
                <a:solidFill>
                  <a:schemeClr val="tx2"/>
                </a:solidFill>
                <a:latin typeface="+mn-lt"/>
              </a:rPr>
              <a:t>Progress in financial services risk management: A survey of major financial institutions. </a:t>
            </a:r>
            <a:r>
              <a:rPr lang="en-US" sz="900" b="0" dirty="0" err="1" smtClean="0">
                <a:solidFill>
                  <a:schemeClr val="tx2"/>
                </a:solidFill>
                <a:latin typeface="+mn-lt"/>
              </a:rPr>
              <a:t>Ernst&amp;Young</a:t>
            </a:r>
            <a:endParaRPr lang="en-GB" sz="900" b="0" dirty="0">
              <a:solidFill>
                <a:schemeClr val="tx2"/>
              </a:solidFill>
              <a:latin typeface="+mn-lt"/>
            </a:endParaRPr>
          </a:p>
        </p:txBody>
      </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28" y="1284284"/>
            <a:ext cx="475297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70120" y="3056026"/>
            <a:ext cx="3988258"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p:cNvGrpSpPr/>
          <p:nvPr/>
        </p:nvGrpSpPr>
        <p:grpSpPr>
          <a:xfrm>
            <a:off x="7502232" y="1817370"/>
            <a:ext cx="335280" cy="533400"/>
            <a:chOff x="6423660" y="1508760"/>
            <a:chExt cx="731520" cy="891540"/>
          </a:xfrm>
          <a:solidFill>
            <a:schemeClr val="bg1"/>
          </a:solidFill>
        </p:grpSpPr>
        <p:sp>
          <p:nvSpPr>
            <p:cNvPr id="5" name="Flowchart: Document 4"/>
            <p:cNvSpPr/>
            <p:nvPr/>
          </p:nvSpPr>
          <p:spPr bwMode="auto">
            <a:xfrm>
              <a:off x="6423660" y="1508760"/>
              <a:ext cx="731520" cy="891540"/>
            </a:xfrm>
            <a:prstGeom prst="flowChartDocument">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cxnSp>
          <p:nvCxnSpPr>
            <p:cNvPr id="8" name="Straight Connector 7"/>
            <p:cNvCxnSpPr/>
            <p:nvPr/>
          </p:nvCxnSpPr>
          <p:spPr bwMode="auto">
            <a:xfrm>
              <a:off x="6515100" y="166878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2" name="Straight Connector 41"/>
            <p:cNvCxnSpPr/>
            <p:nvPr/>
          </p:nvCxnSpPr>
          <p:spPr bwMode="auto">
            <a:xfrm>
              <a:off x="6515100" y="173736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3" name="Straight Connector 42"/>
            <p:cNvCxnSpPr/>
            <p:nvPr/>
          </p:nvCxnSpPr>
          <p:spPr bwMode="auto">
            <a:xfrm>
              <a:off x="6515100" y="180594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4" name="Straight Connector 43"/>
            <p:cNvCxnSpPr/>
            <p:nvPr/>
          </p:nvCxnSpPr>
          <p:spPr bwMode="auto">
            <a:xfrm>
              <a:off x="6515100" y="187452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5" name="Straight Connector 44"/>
            <p:cNvCxnSpPr/>
            <p:nvPr/>
          </p:nvCxnSpPr>
          <p:spPr bwMode="auto">
            <a:xfrm>
              <a:off x="6515100" y="194310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6" name="Straight Connector 45"/>
            <p:cNvCxnSpPr/>
            <p:nvPr/>
          </p:nvCxnSpPr>
          <p:spPr bwMode="auto">
            <a:xfrm>
              <a:off x="6515100" y="201168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7" name="Straight Connector 46"/>
            <p:cNvCxnSpPr/>
            <p:nvPr/>
          </p:nvCxnSpPr>
          <p:spPr bwMode="auto">
            <a:xfrm>
              <a:off x="6515100" y="208026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8" name="Straight Connector 47"/>
            <p:cNvCxnSpPr/>
            <p:nvPr/>
          </p:nvCxnSpPr>
          <p:spPr bwMode="auto">
            <a:xfrm>
              <a:off x="6515100" y="2148840"/>
              <a:ext cx="548640" cy="0"/>
            </a:xfrm>
            <a:prstGeom prst="line">
              <a:avLst/>
            </a:prstGeom>
            <a:grpFill/>
            <a:ln w="9525" cap="flat" cmpd="sng" algn="ctr">
              <a:solidFill>
                <a:schemeClr val="bg1">
                  <a:lumMod val="50000"/>
                </a:schemeClr>
              </a:solidFill>
              <a:prstDash val="solid"/>
              <a:round/>
              <a:headEnd type="none" w="med" len="med"/>
              <a:tailEnd type="none" w="med" len="med"/>
            </a:ln>
            <a:effectLst/>
          </p:spPr>
        </p:cxnSp>
      </p:grpSp>
      <p:sp>
        <p:nvSpPr>
          <p:cNvPr id="71" name="Right Arrow 70"/>
          <p:cNvSpPr/>
          <p:nvPr/>
        </p:nvSpPr>
        <p:spPr bwMode="auto">
          <a:xfrm>
            <a:off x="5660526" y="2156460"/>
            <a:ext cx="394693" cy="194958"/>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72" name="Right Arrow 71"/>
          <p:cNvSpPr/>
          <p:nvPr/>
        </p:nvSpPr>
        <p:spPr bwMode="auto">
          <a:xfrm rot="16200000">
            <a:off x="6579134" y="2797323"/>
            <a:ext cx="394693" cy="194958"/>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73" name="Прямоугольник 7"/>
          <p:cNvSpPr/>
          <p:nvPr/>
        </p:nvSpPr>
        <p:spPr bwMode="auto">
          <a:xfrm>
            <a:off x="6301740" y="1722120"/>
            <a:ext cx="1028700" cy="96930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3817" eaLnBrk="0" hangingPunct="0">
              <a:defRPr/>
            </a:pPr>
            <a:r>
              <a:rPr lang="ru-RU" sz="1000" dirty="0" smtClean="0">
                <a:latin typeface="+mn-lt"/>
              </a:rPr>
              <a:t>Заявление акционеров о риск-аппетите</a:t>
            </a:r>
            <a:endParaRPr lang="en-GB" sz="1000" dirty="0">
              <a:solidFill>
                <a:schemeClr val="tx2"/>
              </a:solidFill>
              <a:latin typeface="+mn-lt"/>
            </a:endParaRPr>
          </a:p>
        </p:txBody>
      </p:sp>
      <p:pic>
        <p:nvPicPr>
          <p:cNvPr id="49" name="Picture 4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1353128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Готовность к принятию риска: Профиль риска</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7</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35399" y="2039029"/>
            <a:ext cx="3654003" cy="377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Прямоугольник 9"/>
          <p:cNvSpPr/>
          <p:nvPr/>
        </p:nvSpPr>
        <p:spPr bwMode="auto">
          <a:xfrm>
            <a:off x="4835399" y="5889577"/>
            <a:ext cx="3458510" cy="461396"/>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3817" eaLnBrk="0" hangingPunct="0">
              <a:defRPr/>
            </a:pPr>
            <a:r>
              <a:rPr lang="ru-RU" sz="900" b="0" dirty="0" smtClean="0">
                <a:latin typeface="+mn-lt"/>
              </a:rPr>
              <a:t>Источник: </a:t>
            </a:r>
            <a:r>
              <a:rPr lang="en-US" sz="900" b="0" dirty="0">
                <a:solidFill>
                  <a:schemeClr val="tx2"/>
                </a:solidFill>
                <a:latin typeface="+mn-lt"/>
              </a:rPr>
              <a:t>Risk Appetite: </a:t>
            </a:r>
            <a:r>
              <a:rPr lang="en-US" sz="900" b="0" dirty="0" smtClean="0">
                <a:solidFill>
                  <a:schemeClr val="tx2"/>
                </a:solidFill>
                <a:latin typeface="+mn-lt"/>
              </a:rPr>
              <a:t>introductory </a:t>
            </a:r>
            <a:r>
              <a:rPr lang="en-US" sz="900" b="0" dirty="0">
                <a:solidFill>
                  <a:schemeClr val="tx2"/>
                </a:solidFill>
                <a:latin typeface="+mn-lt"/>
              </a:rPr>
              <a:t>presentation on </a:t>
            </a:r>
            <a:r>
              <a:rPr lang="en-US" sz="900" b="0" dirty="0" smtClean="0">
                <a:solidFill>
                  <a:schemeClr val="tx2"/>
                </a:solidFill>
                <a:latin typeface="+mn-lt"/>
              </a:rPr>
              <a:t>best</a:t>
            </a:r>
            <a:r>
              <a:rPr lang="ru-RU" sz="900" b="0" dirty="0" smtClean="0">
                <a:solidFill>
                  <a:schemeClr val="tx2"/>
                </a:solidFill>
                <a:latin typeface="+mn-lt"/>
              </a:rPr>
              <a:t> </a:t>
            </a:r>
            <a:r>
              <a:rPr lang="en-US" sz="900" b="0" dirty="0" smtClean="0">
                <a:solidFill>
                  <a:schemeClr val="tx2"/>
                </a:solidFill>
                <a:latin typeface="+mn-lt"/>
              </a:rPr>
              <a:t>practices</a:t>
            </a:r>
            <a:r>
              <a:rPr lang="ru-RU" sz="900" b="0" dirty="0" smtClean="0">
                <a:solidFill>
                  <a:schemeClr val="tx2"/>
                </a:solidFill>
                <a:latin typeface="+mn-lt"/>
              </a:rPr>
              <a:t>. </a:t>
            </a:r>
            <a:r>
              <a:rPr lang="en-US" sz="900" b="0" dirty="0" smtClean="0">
                <a:solidFill>
                  <a:schemeClr val="tx2"/>
                </a:solidFill>
                <a:latin typeface="+mn-lt"/>
              </a:rPr>
              <a:t>ZAO </a:t>
            </a:r>
            <a:r>
              <a:rPr lang="en-US" sz="900" b="0" dirty="0" err="1" smtClean="0">
                <a:solidFill>
                  <a:schemeClr val="tx2"/>
                </a:solidFill>
                <a:latin typeface="+mn-lt"/>
              </a:rPr>
              <a:t>Deloitte&amp;Touche</a:t>
            </a:r>
            <a:r>
              <a:rPr lang="en-US" sz="900" b="0" dirty="0">
                <a:solidFill>
                  <a:schemeClr val="tx2"/>
                </a:solidFill>
                <a:latin typeface="+mn-lt"/>
              </a:rPr>
              <a:t> </a:t>
            </a:r>
            <a:r>
              <a:rPr lang="en-US" sz="900" b="0" dirty="0" smtClean="0">
                <a:solidFill>
                  <a:schemeClr val="tx2"/>
                </a:solidFill>
                <a:latin typeface="+mn-lt"/>
              </a:rPr>
              <a:t>CIS</a:t>
            </a:r>
            <a:endParaRPr lang="en-GB" sz="900" b="0" dirty="0">
              <a:solidFill>
                <a:schemeClr val="tx2"/>
              </a:solidFill>
              <a:latin typeface="+mn-lt"/>
            </a:endParaRPr>
          </a:p>
          <a:p>
            <a:pPr lvl="0"/>
            <a:endParaRPr lang="ru-RU" sz="900" b="0" dirty="0"/>
          </a:p>
        </p:txBody>
      </p:sp>
      <p:sp>
        <p:nvSpPr>
          <p:cNvPr id="23" name="Прямоугольник 9"/>
          <p:cNvSpPr/>
          <p:nvPr/>
        </p:nvSpPr>
        <p:spPr bwMode="auto">
          <a:xfrm>
            <a:off x="640079" y="1340768"/>
            <a:ext cx="8040159" cy="621709"/>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ru-RU" sz="1200" b="0" dirty="0" smtClean="0">
                <a:latin typeface="+mn-lt"/>
              </a:rPr>
              <a:t>Совокупность </a:t>
            </a:r>
            <a:r>
              <a:rPr lang="ru-RU" sz="1200" b="0" dirty="0">
                <a:latin typeface="+mn-lt"/>
              </a:rPr>
              <a:t>оценок об уровне рисков Банка, полученных на основе фиксированного набора количественных и качественных индикаторов риска, увязанных с критериями риск-аппетита и иными стратегическими показателями управления </a:t>
            </a:r>
            <a:r>
              <a:rPr lang="ru-RU" sz="1200" b="0" dirty="0" smtClean="0">
                <a:latin typeface="+mn-lt"/>
              </a:rPr>
              <a:t>рисками</a:t>
            </a:r>
            <a:endParaRPr lang="ru-RU" sz="1200" b="0" dirty="0">
              <a:latin typeface="+mn-lt"/>
            </a:endParaRPr>
          </a:p>
        </p:txBody>
      </p:sp>
      <p:sp>
        <p:nvSpPr>
          <p:cNvPr id="13" name="Прямоугольник 9"/>
          <p:cNvSpPr/>
          <p:nvPr/>
        </p:nvSpPr>
        <p:spPr bwMode="auto">
          <a:xfrm>
            <a:off x="868050" y="2685928"/>
            <a:ext cx="3712098" cy="1535552"/>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lnSpc>
                <a:spcPct val="150000"/>
              </a:lnSpc>
              <a:spcAft>
                <a:spcPts val="0"/>
              </a:spcAft>
              <a:buFont typeface="Wingdings" pitchFamily="2" charset="2"/>
              <a:buChar char="§"/>
            </a:pPr>
            <a:r>
              <a:rPr lang="ru-RU" sz="1000" b="0" dirty="0">
                <a:latin typeface="+mn-lt"/>
              </a:rPr>
              <a:t>Риски нарушения достаточности капитала</a:t>
            </a:r>
          </a:p>
          <a:p>
            <a:pPr marL="171450" lvl="0" indent="-171450">
              <a:lnSpc>
                <a:spcPct val="150000"/>
              </a:lnSpc>
              <a:spcAft>
                <a:spcPts val="0"/>
              </a:spcAft>
              <a:buFont typeface="Wingdings" pitchFamily="2" charset="2"/>
              <a:buChar char="§"/>
            </a:pPr>
            <a:r>
              <a:rPr lang="ru-RU" sz="1000" b="0" dirty="0">
                <a:latin typeface="+mn-lt"/>
              </a:rPr>
              <a:t>Кредитные </a:t>
            </a:r>
            <a:r>
              <a:rPr lang="ru-RU" sz="1000" b="0" dirty="0" smtClean="0">
                <a:latin typeface="+mn-lt"/>
              </a:rPr>
              <a:t>риски</a:t>
            </a:r>
            <a:endParaRPr lang="ru-RU" sz="1000" b="0" dirty="0">
              <a:latin typeface="+mn-lt"/>
            </a:endParaRPr>
          </a:p>
          <a:p>
            <a:pPr marL="171450" lvl="0" indent="-171450">
              <a:lnSpc>
                <a:spcPct val="150000"/>
              </a:lnSpc>
              <a:spcAft>
                <a:spcPts val="0"/>
              </a:spcAft>
              <a:buFont typeface="Wingdings" pitchFamily="2" charset="2"/>
              <a:buChar char="§"/>
            </a:pPr>
            <a:r>
              <a:rPr lang="ru-RU" sz="1000" b="0" dirty="0">
                <a:latin typeface="+mn-lt"/>
              </a:rPr>
              <a:t>Риски </a:t>
            </a:r>
            <a:r>
              <a:rPr lang="ru-RU" sz="1000" b="0" dirty="0" smtClean="0">
                <a:latin typeface="+mn-lt"/>
              </a:rPr>
              <a:t>концентрации</a:t>
            </a:r>
            <a:endParaRPr lang="ru-RU" sz="1000" b="0" dirty="0">
              <a:latin typeface="+mn-lt"/>
            </a:endParaRPr>
          </a:p>
          <a:p>
            <a:pPr marL="171450" lvl="0" indent="-171450">
              <a:lnSpc>
                <a:spcPct val="150000"/>
              </a:lnSpc>
              <a:spcAft>
                <a:spcPts val="0"/>
              </a:spcAft>
              <a:buFont typeface="Wingdings" pitchFamily="2" charset="2"/>
              <a:buChar char="§"/>
            </a:pPr>
            <a:r>
              <a:rPr lang="ru-RU" sz="1000" b="0" dirty="0">
                <a:latin typeface="+mn-lt"/>
              </a:rPr>
              <a:t>Рыночные </a:t>
            </a:r>
            <a:r>
              <a:rPr lang="ru-RU" sz="1000" b="0" dirty="0" smtClean="0">
                <a:latin typeface="+mn-lt"/>
              </a:rPr>
              <a:t>риски</a:t>
            </a:r>
            <a:endParaRPr lang="ru-RU" sz="1000" b="0" dirty="0">
              <a:latin typeface="+mn-lt"/>
            </a:endParaRPr>
          </a:p>
          <a:p>
            <a:pPr marL="171450" lvl="0" indent="-171450">
              <a:lnSpc>
                <a:spcPct val="150000"/>
              </a:lnSpc>
              <a:spcAft>
                <a:spcPts val="0"/>
              </a:spcAft>
              <a:buFont typeface="Wingdings" pitchFamily="2" charset="2"/>
              <a:buChar char="§"/>
            </a:pPr>
            <a:r>
              <a:rPr lang="ru-RU" sz="1000" b="0" dirty="0">
                <a:latin typeface="+mn-lt"/>
              </a:rPr>
              <a:t>Структурные </a:t>
            </a:r>
            <a:r>
              <a:rPr lang="ru-RU" sz="1000" b="0" dirty="0" smtClean="0">
                <a:latin typeface="+mn-lt"/>
              </a:rPr>
              <a:t>риски</a:t>
            </a:r>
          </a:p>
          <a:p>
            <a:pPr marL="171450" lvl="0" indent="-171450">
              <a:lnSpc>
                <a:spcPct val="150000"/>
              </a:lnSpc>
              <a:spcAft>
                <a:spcPts val="0"/>
              </a:spcAft>
              <a:buFont typeface="Wingdings" pitchFamily="2" charset="2"/>
              <a:buChar char="§"/>
            </a:pPr>
            <a:r>
              <a:rPr lang="ru-RU" sz="1000" b="0" dirty="0" smtClean="0">
                <a:latin typeface="+mn-lt"/>
              </a:rPr>
              <a:t>Операционные риски</a:t>
            </a:r>
            <a:endParaRPr lang="ru-RU" sz="1000" b="0" dirty="0">
              <a:latin typeface="+mn-lt"/>
            </a:endParaRPr>
          </a:p>
        </p:txBody>
      </p:sp>
      <p:sp>
        <p:nvSpPr>
          <p:cNvPr id="14" name="Прямоугольник 9"/>
          <p:cNvSpPr/>
          <p:nvPr/>
        </p:nvSpPr>
        <p:spPr bwMode="auto">
          <a:xfrm>
            <a:off x="868050" y="2270759"/>
            <a:ext cx="3712099" cy="415169"/>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1000" dirty="0" smtClean="0">
                <a:latin typeface="+mn-lt"/>
              </a:rPr>
              <a:t>Финансовые показатели</a:t>
            </a:r>
          </a:p>
        </p:txBody>
      </p:sp>
      <p:sp>
        <p:nvSpPr>
          <p:cNvPr id="27" name="Прямоугольник 9"/>
          <p:cNvSpPr/>
          <p:nvPr/>
        </p:nvSpPr>
        <p:spPr bwMode="auto">
          <a:xfrm>
            <a:off x="868051" y="4710858"/>
            <a:ext cx="3712098" cy="1237376"/>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a:lnSpc>
                <a:spcPct val="150000"/>
              </a:lnSpc>
              <a:buFont typeface="Wingdings" pitchFamily="2" charset="2"/>
              <a:buChar char="§"/>
            </a:pPr>
            <a:r>
              <a:rPr lang="ru-RU" sz="1000" b="0" dirty="0">
                <a:latin typeface="+mn-lt"/>
              </a:rPr>
              <a:t>Стратегический риск</a:t>
            </a:r>
          </a:p>
          <a:p>
            <a:pPr marL="171450" indent="-171450">
              <a:lnSpc>
                <a:spcPct val="150000"/>
              </a:lnSpc>
              <a:buFont typeface="Wingdings" pitchFamily="2" charset="2"/>
              <a:buChar char="§"/>
            </a:pPr>
            <a:r>
              <a:rPr lang="ru-RU" sz="1000" b="0" dirty="0">
                <a:latin typeface="+mn-lt"/>
              </a:rPr>
              <a:t>Операционные риски</a:t>
            </a:r>
          </a:p>
          <a:p>
            <a:pPr marL="171450" indent="-171450">
              <a:lnSpc>
                <a:spcPct val="150000"/>
              </a:lnSpc>
              <a:buFont typeface="Wingdings" pitchFamily="2" charset="2"/>
              <a:buChar char="§"/>
            </a:pPr>
            <a:r>
              <a:rPr lang="ru-RU" sz="1000" b="0" dirty="0" smtClean="0">
                <a:latin typeface="+mn-lt"/>
              </a:rPr>
              <a:t>Правовые риски и риски ПОД-ФТ</a:t>
            </a:r>
          </a:p>
          <a:p>
            <a:pPr marL="171450" indent="-171450">
              <a:lnSpc>
                <a:spcPct val="150000"/>
              </a:lnSpc>
              <a:buFont typeface="Wingdings" pitchFamily="2" charset="2"/>
              <a:buChar char="§"/>
            </a:pPr>
            <a:r>
              <a:rPr lang="ru-RU" sz="1000" b="0" dirty="0" smtClean="0">
                <a:latin typeface="+mn-lt"/>
              </a:rPr>
              <a:t>Риски деловой репутации</a:t>
            </a:r>
            <a:endParaRPr lang="ru-RU" sz="1000" b="0" dirty="0">
              <a:latin typeface="+mn-lt"/>
            </a:endParaRPr>
          </a:p>
          <a:p>
            <a:pPr marL="171450" indent="-171450">
              <a:lnSpc>
                <a:spcPct val="150000"/>
              </a:lnSpc>
              <a:buFont typeface="Wingdings" pitchFamily="2" charset="2"/>
              <a:buChar char="§"/>
            </a:pPr>
            <a:r>
              <a:rPr lang="ru-RU" sz="1000" b="0" dirty="0">
                <a:latin typeface="+mn-lt"/>
              </a:rPr>
              <a:t>Риски нарушения обязательных нормативов</a:t>
            </a:r>
            <a:endParaRPr lang="en-US" sz="1000" b="0" dirty="0">
              <a:latin typeface="+mn-lt"/>
            </a:endParaRPr>
          </a:p>
        </p:txBody>
      </p:sp>
      <p:sp>
        <p:nvSpPr>
          <p:cNvPr id="28" name="Прямоугольник 9"/>
          <p:cNvSpPr/>
          <p:nvPr/>
        </p:nvSpPr>
        <p:spPr bwMode="auto">
          <a:xfrm>
            <a:off x="868051" y="4295689"/>
            <a:ext cx="3712099" cy="415169"/>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1000" dirty="0" smtClean="0">
                <a:latin typeface="+mn-lt"/>
              </a:rPr>
              <a:t>Нефинансовые показатели</a:t>
            </a:r>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3820379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p:cNvCxnSpPr/>
          <p:nvPr/>
        </p:nvCxnSpPr>
        <p:spPr bwMode="auto">
          <a:xfrm>
            <a:off x="6301593" y="4191000"/>
            <a:ext cx="1169927" cy="0"/>
          </a:xfrm>
          <a:prstGeom prst="line">
            <a:avLst/>
          </a:prstGeom>
          <a:noFill/>
          <a:ln w="9525" cap="flat" cmpd="sng" algn="ctr">
            <a:solidFill>
              <a:schemeClr val="bg1">
                <a:lumMod val="50000"/>
              </a:schemeClr>
            </a:solidFill>
            <a:prstDash val="solid"/>
            <a:round/>
            <a:headEnd type="triangle" w="sm" len="sm"/>
            <a:tailEnd type="triangle" w="sm" len="sm"/>
          </a:ln>
          <a:effectLst/>
        </p:spPr>
      </p:cxnSp>
      <p:sp>
        <p:nvSpPr>
          <p:cNvPr id="3" name="Title 2"/>
          <p:cNvSpPr>
            <a:spLocks noGrp="1"/>
          </p:cNvSpPr>
          <p:nvPr>
            <p:ph type="title"/>
          </p:nvPr>
        </p:nvSpPr>
        <p:spPr/>
        <p:txBody>
          <a:bodyPr anchor="b"/>
          <a:lstStyle/>
          <a:p>
            <a:r>
              <a:rPr lang="ru-RU" dirty="0" smtClean="0"/>
              <a:t>Риск-аппетит и Профиль риска</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8</a:t>
            </a:fld>
            <a:endParaRPr lang="en-US" sz="1100" b="0" dirty="0">
              <a:solidFill>
                <a:srgbClr val="7F7F7F"/>
              </a:solidFill>
              <a:latin typeface="+mn-lt"/>
            </a:endParaRPr>
          </a:p>
        </p:txBody>
      </p:sp>
      <p:sp>
        <p:nvSpPr>
          <p:cNvPr id="2" name="AutoShape 4" descr="Картинки по запросу economic cycle"/>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Прямоугольник 9"/>
          <p:cNvSpPr/>
          <p:nvPr/>
        </p:nvSpPr>
        <p:spPr bwMode="auto">
          <a:xfrm>
            <a:off x="4815840" y="1771711"/>
            <a:ext cx="4137660" cy="973409"/>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ru-RU" sz="1200" b="0" dirty="0" smtClean="0">
                <a:latin typeface="+mn-lt"/>
              </a:rPr>
              <a:t>Показатели профиля риска используются в качестве ориентиров (маяков) оптимального / предельного уровня рисков деятельности Банка, в соответствии с которыми производится мониторинг уровня рисков</a:t>
            </a:r>
            <a:endParaRPr lang="ru-RU" sz="1200" b="0" dirty="0">
              <a:latin typeface="+mn-lt"/>
            </a:endParaRPr>
          </a:p>
        </p:txBody>
      </p:sp>
      <p:sp>
        <p:nvSpPr>
          <p:cNvPr id="28" name="Прямоугольник 9"/>
          <p:cNvSpPr/>
          <p:nvPr/>
        </p:nvSpPr>
        <p:spPr bwMode="auto">
          <a:xfrm>
            <a:off x="4815840" y="1295399"/>
            <a:ext cx="3800999" cy="415169"/>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1400" dirty="0" smtClean="0">
                <a:latin typeface="+mn-lt"/>
              </a:rPr>
              <a:t>Профиль риска</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4639" y="4751070"/>
            <a:ext cx="3871087" cy="142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52582" y="3512820"/>
            <a:ext cx="176977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0800000">
            <a:off x="5038026" y="3512820"/>
            <a:ext cx="192217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p:cNvCxnSpPr/>
          <p:nvPr/>
        </p:nvCxnSpPr>
        <p:spPr bwMode="auto">
          <a:xfrm>
            <a:off x="5640974" y="351282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7" name="Straight Connector 56"/>
          <p:cNvCxnSpPr/>
          <p:nvPr/>
        </p:nvCxnSpPr>
        <p:spPr bwMode="auto">
          <a:xfrm flipH="1">
            <a:off x="6627073" y="3446381"/>
            <a:ext cx="6" cy="361477"/>
          </a:xfrm>
          <a:prstGeom prst="line">
            <a:avLst/>
          </a:prstGeom>
          <a:noFill/>
          <a:ln w="19050" cap="flat" cmpd="sng" algn="ctr">
            <a:solidFill>
              <a:schemeClr val="accent1"/>
            </a:solidFill>
            <a:prstDash val="solid"/>
            <a:round/>
            <a:headEnd type="none" w="med" len="med"/>
            <a:tailEnd type="none" w="med" len="med"/>
          </a:ln>
          <a:effectLst/>
        </p:spPr>
      </p:cxnSp>
      <p:cxnSp>
        <p:nvCxnSpPr>
          <p:cNvPr id="58" name="Straight Connector 57"/>
          <p:cNvCxnSpPr/>
          <p:nvPr/>
        </p:nvCxnSpPr>
        <p:spPr bwMode="auto">
          <a:xfrm flipH="1">
            <a:off x="5826973" y="3433282"/>
            <a:ext cx="6" cy="361477"/>
          </a:xfrm>
          <a:prstGeom prst="line">
            <a:avLst/>
          </a:prstGeom>
          <a:noFill/>
          <a:ln w="19050" cap="flat" cmpd="sng" algn="ctr">
            <a:solidFill>
              <a:srgbClr val="C00000"/>
            </a:solidFill>
            <a:prstDash val="solid"/>
            <a:round/>
            <a:headEnd type="none" w="med" len="med"/>
            <a:tailEnd type="none" w="med" len="med"/>
          </a:ln>
          <a:effectLst/>
        </p:spPr>
      </p:cxnSp>
      <p:cxnSp>
        <p:nvCxnSpPr>
          <p:cNvPr id="59" name="Straight Connector 58"/>
          <p:cNvCxnSpPr/>
          <p:nvPr/>
        </p:nvCxnSpPr>
        <p:spPr bwMode="auto">
          <a:xfrm>
            <a:off x="5849839" y="3627120"/>
            <a:ext cx="777240" cy="0"/>
          </a:xfrm>
          <a:prstGeom prst="line">
            <a:avLst/>
          </a:prstGeom>
          <a:noFill/>
          <a:ln w="19050" cap="flat" cmpd="sng" algn="ctr">
            <a:gradFill flip="none" rotWithShape="1">
              <a:gsLst>
                <a:gs pos="0">
                  <a:schemeClr val="accent1"/>
                </a:gs>
                <a:gs pos="100000">
                  <a:srgbClr val="C00000"/>
                </a:gs>
              </a:gsLst>
              <a:path path="circle">
                <a:fillToRect l="100000" t="100000"/>
              </a:path>
              <a:tileRect r="-100000" b="-100000"/>
            </a:gradFill>
            <a:prstDash val="solid"/>
            <a:round/>
            <a:headEnd type="triangle" w="med" len="med"/>
            <a:tailEnd type="none" w="sm" len="sm"/>
          </a:ln>
          <a:effectLst/>
        </p:spPr>
      </p:cxnSp>
      <p:sp>
        <p:nvSpPr>
          <p:cNvPr id="65" name="Прямоугольник 9"/>
          <p:cNvSpPr/>
          <p:nvPr/>
        </p:nvSpPr>
        <p:spPr bwMode="auto">
          <a:xfrm>
            <a:off x="4861410" y="2865702"/>
            <a:ext cx="1900499" cy="24116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900" dirty="0" smtClean="0">
                <a:latin typeface="+mn-lt"/>
              </a:rPr>
              <a:t>Достаточность капитала</a:t>
            </a:r>
          </a:p>
        </p:txBody>
      </p:sp>
      <p:cxnSp>
        <p:nvCxnSpPr>
          <p:cNvPr id="94" name="Straight Connector 93"/>
          <p:cNvCxnSpPr/>
          <p:nvPr/>
        </p:nvCxnSpPr>
        <p:spPr bwMode="auto">
          <a:xfrm>
            <a:off x="5999114" y="350734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5" name="Straight Connector 94"/>
          <p:cNvCxnSpPr/>
          <p:nvPr/>
        </p:nvCxnSpPr>
        <p:spPr bwMode="auto">
          <a:xfrm>
            <a:off x="6301593" y="3509480"/>
            <a:ext cx="0" cy="729084"/>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6" name="Straight Connector 95"/>
          <p:cNvCxnSpPr/>
          <p:nvPr/>
        </p:nvCxnSpPr>
        <p:spPr bwMode="auto">
          <a:xfrm>
            <a:off x="7471520" y="3518300"/>
            <a:ext cx="0" cy="723152"/>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7" name="Straight Connector 96"/>
          <p:cNvCxnSpPr/>
          <p:nvPr/>
        </p:nvCxnSpPr>
        <p:spPr bwMode="auto">
          <a:xfrm>
            <a:off x="7829660" y="351282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8" name="Straight Connector 97"/>
          <p:cNvCxnSpPr/>
          <p:nvPr/>
        </p:nvCxnSpPr>
        <p:spPr bwMode="auto">
          <a:xfrm>
            <a:off x="8154999" y="351496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04" name="Прямоугольник 9"/>
          <p:cNvSpPr/>
          <p:nvPr/>
        </p:nvSpPr>
        <p:spPr bwMode="auto">
          <a:xfrm>
            <a:off x="5587634" y="3220164"/>
            <a:ext cx="508366" cy="207584"/>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800" dirty="0" smtClean="0">
                <a:latin typeface="+mn-lt"/>
              </a:rPr>
              <a:t>11.5%</a:t>
            </a:r>
          </a:p>
        </p:txBody>
      </p:sp>
      <p:sp>
        <p:nvSpPr>
          <p:cNvPr id="105" name="Прямоугольник 9"/>
          <p:cNvSpPr/>
          <p:nvPr/>
        </p:nvSpPr>
        <p:spPr bwMode="auto">
          <a:xfrm>
            <a:off x="6430119" y="3217068"/>
            <a:ext cx="393919" cy="207584"/>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800" dirty="0" smtClean="0">
                <a:latin typeface="+mn-lt"/>
              </a:rPr>
              <a:t>12%</a:t>
            </a:r>
          </a:p>
        </p:txBody>
      </p:sp>
      <p:cxnSp>
        <p:nvCxnSpPr>
          <p:cNvPr id="106" name="Straight Connector 105"/>
          <p:cNvCxnSpPr/>
          <p:nvPr/>
        </p:nvCxnSpPr>
        <p:spPr bwMode="auto">
          <a:xfrm>
            <a:off x="5663834" y="351496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7" name="Straight Connector 106"/>
          <p:cNvCxnSpPr/>
          <p:nvPr/>
        </p:nvCxnSpPr>
        <p:spPr bwMode="auto">
          <a:xfrm>
            <a:off x="5618114" y="351496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8" name="Straight Connector 107"/>
          <p:cNvCxnSpPr/>
          <p:nvPr/>
        </p:nvCxnSpPr>
        <p:spPr bwMode="auto">
          <a:xfrm>
            <a:off x="6016528" y="350734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9" name="Straight Connector 108"/>
          <p:cNvCxnSpPr/>
          <p:nvPr/>
        </p:nvCxnSpPr>
        <p:spPr bwMode="auto">
          <a:xfrm>
            <a:off x="7856630" y="351496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0" name="Straight Connector 109"/>
          <p:cNvCxnSpPr/>
          <p:nvPr/>
        </p:nvCxnSpPr>
        <p:spPr bwMode="auto">
          <a:xfrm>
            <a:off x="8178433" y="351496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1" name="Straight Connector 110"/>
          <p:cNvCxnSpPr/>
          <p:nvPr/>
        </p:nvCxnSpPr>
        <p:spPr bwMode="auto">
          <a:xfrm>
            <a:off x="8202892" y="3514960"/>
            <a:ext cx="0" cy="22860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12" name="Прямоугольник 9"/>
          <p:cNvSpPr/>
          <p:nvPr/>
        </p:nvSpPr>
        <p:spPr bwMode="auto">
          <a:xfrm>
            <a:off x="5311140" y="3981950"/>
            <a:ext cx="805393" cy="31142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800" b="0" dirty="0" smtClean="0">
                <a:latin typeface="+mn-lt"/>
              </a:rPr>
              <a:t>Нижний триггер</a:t>
            </a:r>
          </a:p>
        </p:txBody>
      </p:sp>
      <p:cxnSp>
        <p:nvCxnSpPr>
          <p:cNvPr id="113" name="Straight Connector 112"/>
          <p:cNvCxnSpPr/>
          <p:nvPr/>
        </p:nvCxnSpPr>
        <p:spPr bwMode="auto">
          <a:xfrm flipH="1">
            <a:off x="5849839" y="3775676"/>
            <a:ext cx="140860" cy="206274"/>
          </a:xfrm>
          <a:prstGeom prst="line">
            <a:avLst/>
          </a:prstGeom>
          <a:noFill/>
          <a:ln w="9525" cap="flat" cmpd="sng" algn="ctr">
            <a:solidFill>
              <a:schemeClr val="bg1">
                <a:lumMod val="50000"/>
              </a:schemeClr>
            </a:solidFill>
            <a:prstDash val="solid"/>
            <a:round/>
            <a:headEnd type="triangle" w="sm" len="sm"/>
            <a:tailEnd type="none" w="sm" len="sm"/>
          </a:ln>
          <a:effectLst/>
        </p:spPr>
      </p:cxnSp>
      <p:sp>
        <p:nvSpPr>
          <p:cNvPr id="117" name="Прямоугольник 9"/>
          <p:cNvSpPr/>
          <p:nvPr/>
        </p:nvSpPr>
        <p:spPr bwMode="auto">
          <a:xfrm>
            <a:off x="4683181" y="3981994"/>
            <a:ext cx="805393" cy="38757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800" b="0" dirty="0" smtClean="0">
                <a:latin typeface="+mn-lt"/>
              </a:rPr>
              <a:t>Нижний пороговый уровень</a:t>
            </a:r>
          </a:p>
        </p:txBody>
      </p:sp>
      <p:cxnSp>
        <p:nvCxnSpPr>
          <p:cNvPr id="118" name="Straight Connector 117"/>
          <p:cNvCxnSpPr/>
          <p:nvPr/>
        </p:nvCxnSpPr>
        <p:spPr bwMode="auto">
          <a:xfrm flipH="1">
            <a:off x="5364480" y="3791449"/>
            <a:ext cx="223154" cy="190501"/>
          </a:xfrm>
          <a:prstGeom prst="line">
            <a:avLst/>
          </a:prstGeom>
          <a:noFill/>
          <a:ln w="9525" cap="flat" cmpd="sng" algn="ctr">
            <a:solidFill>
              <a:schemeClr val="bg1">
                <a:lumMod val="50000"/>
              </a:schemeClr>
            </a:solidFill>
            <a:prstDash val="solid"/>
            <a:round/>
            <a:headEnd type="triangle" w="sm" len="sm"/>
            <a:tailEnd type="none" w="sm" len="sm"/>
          </a:ln>
          <a:effectLst/>
        </p:spPr>
      </p:cxnSp>
      <p:sp>
        <p:nvSpPr>
          <p:cNvPr id="103" name="Прямоугольник 9"/>
          <p:cNvSpPr/>
          <p:nvPr/>
        </p:nvSpPr>
        <p:spPr bwMode="auto">
          <a:xfrm>
            <a:off x="6414879" y="4046264"/>
            <a:ext cx="938421" cy="207584"/>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800" b="0" dirty="0" smtClean="0">
                <a:latin typeface="+mn-lt"/>
              </a:rPr>
              <a:t>Оптимальный уровень</a:t>
            </a:r>
          </a:p>
        </p:txBody>
      </p:sp>
      <p:sp>
        <p:nvSpPr>
          <p:cNvPr id="120" name="Прямоугольник 9"/>
          <p:cNvSpPr/>
          <p:nvPr/>
        </p:nvSpPr>
        <p:spPr bwMode="auto">
          <a:xfrm>
            <a:off x="7591119" y="3987326"/>
            <a:ext cx="805393" cy="31142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800" b="0" dirty="0" smtClean="0">
                <a:latin typeface="+mn-lt"/>
              </a:rPr>
              <a:t>Верхний триггер</a:t>
            </a:r>
          </a:p>
        </p:txBody>
      </p:sp>
      <p:cxnSp>
        <p:nvCxnSpPr>
          <p:cNvPr id="121" name="Straight Connector 120"/>
          <p:cNvCxnSpPr>
            <a:endCxn id="120" idx="0"/>
          </p:cNvCxnSpPr>
          <p:nvPr/>
        </p:nvCxnSpPr>
        <p:spPr bwMode="auto">
          <a:xfrm>
            <a:off x="7856630" y="3807858"/>
            <a:ext cx="137186" cy="179468"/>
          </a:xfrm>
          <a:prstGeom prst="line">
            <a:avLst/>
          </a:prstGeom>
          <a:noFill/>
          <a:ln w="9525" cap="flat" cmpd="sng" algn="ctr">
            <a:solidFill>
              <a:schemeClr val="bg1">
                <a:lumMod val="50000"/>
              </a:schemeClr>
            </a:solidFill>
            <a:prstDash val="solid"/>
            <a:round/>
            <a:headEnd type="triangle" w="sm" len="sm"/>
            <a:tailEnd type="none" w="sm" len="sm"/>
          </a:ln>
          <a:effectLst/>
        </p:spPr>
      </p:cxnSp>
      <p:sp>
        <p:nvSpPr>
          <p:cNvPr id="122" name="Прямоугольник 9"/>
          <p:cNvSpPr/>
          <p:nvPr/>
        </p:nvSpPr>
        <p:spPr bwMode="auto">
          <a:xfrm>
            <a:off x="8277492" y="4019419"/>
            <a:ext cx="805393" cy="38757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spcAft>
                <a:spcPts val="0"/>
              </a:spcAft>
            </a:pPr>
            <a:r>
              <a:rPr lang="ru-RU" sz="800" b="0" dirty="0" smtClean="0">
                <a:latin typeface="+mn-lt"/>
              </a:rPr>
              <a:t>Верхний пороговый уровень</a:t>
            </a:r>
          </a:p>
        </p:txBody>
      </p:sp>
      <p:cxnSp>
        <p:nvCxnSpPr>
          <p:cNvPr id="123" name="Straight Connector 122"/>
          <p:cNvCxnSpPr/>
          <p:nvPr/>
        </p:nvCxnSpPr>
        <p:spPr bwMode="auto">
          <a:xfrm>
            <a:off x="8216969" y="3774501"/>
            <a:ext cx="179543" cy="190501"/>
          </a:xfrm>
          <a:prstGeom prst="line">
            <a:avLst/>
          </a:prstGeom>
          <a:noFill/>
          <a:ln w="9525" cap="flat" cmpd="sng" algn="ctr">
            <a:solidFill>
              <a:schemeClr val="bg1">
                <a:lumMod val="50000"/>
              </a:schemeClr>
            </a:solidFill>
            <a:prstDash val="solid"/>
            <a:round/>
            <a:headEnd type="triangle" w="sm" len="sm"/>
            <a:tailEnd type="none" w="sm" len="sm"/>
          </a:ln>
          <a:effectLst/>
        </p:spPr>
      </p:cxnSp>
      <p:sp>
        <p:nvSpPr>
          <p:cNvPr id="127" name="Прямоугольник 9"/>
          <p:cNvSpPr/>
          <p:nvPr/>
        </p:nvSpPr>
        <p:spPr bwMode="auto">
          <a:xfrm>
            <a:off x="4891567" y="4492572"/>
            <a:ext cx="1900499" cy="24116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900" dirty="0" smtClean="0">
                <a:latin typeface="+mn-lt"/>
              </a:rPr>
              <a:t>Карта рисков</a:t>
            </a:r>
          </a:p>
        </p:txBody>
      </p:sp>
      <p:sp>
        <p:nvSpPr>
          <p:cNvPr id="128" name="Прямоугольник 9"/>
          <p:cNvSpPr/>
          <p:nvPr/>
        </p:nvSpPr>
        <p:spPr bwMode="auto">
          <a:xfrm>
            <a:off x="4961850" y="4862626"/>
            <a:ext cx="1054678" cy="26461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800" dirty="0" smtClean="0">
                <a:solidFill>
                  <a:schemeClr val="bg1"/>
                </a:solidFill>
                <a:latin typeface="+mn-lt"/>
              </a:rPr>
              <a:t>КР (кредитный)</a:t>
            </a:r>
          </a:p>
        </p:txBody>
      </p:sp>
      <p:sp>
        <p:nvSpPr>
          <p:cNvPr id="129" name="Прямоугольник 9"/>
          <p:cNvSpPr/>
          <p:nvPr/>
        </p:nvSpPr>
        <p:spPr bwMode="auto">
          <a:xfrm>
            <a:off x="4961849" y="5601766"/>
            <a:ext cx="1028849" cy="26461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800" dirty="0" smtClean="0">
                <a:solidFill>
                  <a:schemeClr val="bg1"/>
                </a:solidFill>
                <a:latin typeface="+mn-lt"/>
              </a:rPr>
              <a:t>РР (рыночный)</a:t>
            </a:r>
          </a:p>
        </p:txBody>
      </p:sp>
      <p:sp>
        <p:nvSpPr>
          <p:cNvPr id="130" name="Прямоугольник 9"/>
          <p:cNvSpPr/>
          <p:nvPr/>
        </p:nvSpPr>
        <p:spPr bwMode="auto">
          <a:xfrm>
            <a:off x="7802244" y="4917120"/>
            <a:ext cx="475248" cy="54642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800" dirty="0" smtClean="0">
                <a:latin typeface="+mn-lt"/>
              </a:rPr>
              <a:t>СР (структурные)</a:t>
            </a:r>
          </a:p>
        </p:txBody>
      </p:sp>
      <p:sp>
        <p:nvSpPr>
          <p:cNvPr id="131" name="Прямоугольник 9"/>
          <p:cNvSpPr/>
          <p:nvPr/>
        </p:nvSpPr>
        <p:spPr bwMode="auto">
          <a:xfrm>
            <a:off x="6541770" y="5601810"/>
            <a:ext cx="1243979" cy="26461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800" dirty="0" smtClean="0">
                <a:latin typeface="+mn-lt"/>
              </a:rPr>
              <a:t>ОР (операционный)</a:t>
            </a:r>
          </a:p>
        </p:txBody>
      </p:sp>
      <p:sp>
        <p:nvSpPr>
          <p:cNvPr id="133" name="Прямоугольник 9"/>
          <p:cNvSpPr/>
          <p:nvPr/>
        </p:nvSpPr>
        <p:spPr bwMode="auto">
          <a:xfrm>
            <a:off x="6541770" y="4917120"/>
            <a:ext cx="1243979" cy="26461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800" dirty="0" smtClean="0">
                <a:latin typeface="+mn-lt"/>
              </a:rPr>
              <a:t>РК (концентрации)</a:t>
            </a:r>
          </a:p>
        </p:txBody>
      </p:sp>
      <p:sp>
        <p:nvSpPr>
          <p:cNvPr id="119" name="Rectangle 118"/>
          <p:cNvSpPr/>
          <p:nvPr/>
        </p:nvSpPr>
        <p:spPr bwMode="auto">
          <a:xfrm>
            <a:off x="5849839" y="4808056"/>
            <a:ext cx="691931" cy="716444"/>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35" name="Rectangle 134"/>
          <p:cNvSpPr/>
          <p:nvPr/>
        </p:nvSpPr>
        <p:spPr bwMode="auto">
          <a:xfrm>
            <a:off x="5401834" y="5532120"/>
            <a:ext cx="1135435" cy="59436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36" name="Rectangle 135"/>
          <p:cNvSpPr/>
          <p:nvPr/>
        </p:nvSpPr>
        <p:spPr bwMode="auto">
          <a:xfrm>
            <a:off x="6937343" y="4808056"/>
            <a:ext cx="864901" cy="716444"/>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37" name="Rectangle 136"/>
          <p:cNvSpPr/>
          <p:nvPr/>
        </p:nvSpPr>
        <p:spPr bwMode="auto">
          <a:xfrm>
            <a:off x="7499599" y="5532120"/>
            <a:ext cx="286151" cy="59436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38" name="Rectangle 137"/>
          <p:cNvSpPr/>
          <p:nvPr/>
        </p:nvSpPr>
        <p:spPr bwMode="auto">
          <a:xfrm>
            <a:off x="7802244" y="5463540"/>
            <a:ext cx="475248" cy="46482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39" name="Rectangle 138"/>
          <p:cNvSpPr/>
          <p:nvPr/>
        </p:nvSpPr>
        <p:spPr bwMode="auto">
          <a:xfrm>
            <a:off x="8277492" y="5928360"/>
            <a:ext cx="402696" cy="19812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40" name="Rectangle 139"/>
          <p:cNvSpPr/>
          <p:nvPr/>
        </p:nvSpPr>
        <p:spPr bwMode="auto">
          <a:xfrm>
            <a:off x="8285090" y="5829300"/>
            <a:ext cx="402696" cy="9906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41" name="Прямоугольник 9"/>
          <p:cNvSpPr/>
          <p:nvPr/>
        </p:nvSpPr>
        <p:spPr bwMode="auto">
          <a:xfrm>
            <a:off x="8279664" y="4863780"/>
            <a:ext cx="475248" cy="37116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800" dirty="0" smtClean="0">
                <a:latin typeface="+mn-lt"/>
              </a:rPr>
              <a:t>ПОД-ФТ</a:t>
            </a:r>
          </a:p>
        </p:txBody>
      </p:sp>
      <p:sp>
        <p:nvSpPr>
          <p:cNvPr id="142" name="Прямоугольник 9"/>
          <p:cNvSpPr/>
          <p:nvPr/>
        </p:nvSpPr>
        <p:spPr bwMode="auto">
          <a:xfrm>
            <a:off x="545520" y="1771711"/>
            <a:ext cx="4137660" cy="973409"/>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ru-RU" sz="1200" b="0" dirty="0" smtClean="0">
                <a:latin typeface="+mn-lt"/>
              </a:rPr>
              <a:t>Риск-аппетит используется для формирования бюджетов риска, использование которых контролируется в течение года, а по мере необходимости риск-аппетит и бюджеты пересматриваются</a:t>
            </a:r>
            <a:endParaRPr lang="ru-RU" sz="1200" b="0" dirty="0">
              <a:latin typeface="+mn-lt"/>
            </a:endParaRPr>
          </a:p>
        </p:txBody>
      </p:sp>
      <p:sp>
        <p:nvSpPr>
          <p:cNvPr id="143" name="Прямоугольник 9"/>
          <p:cNvSpPr/>
          <p:nvPr/>
        </p:nvSpPr>
        <p:spPr bwMode="auto">
          <a:xfrm>
            <a:off x="545520" y="1295399"/>
            <a:ext cx="3800999" cy="415169"/>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spcAft>
                <a:spcPts val="0"/>
              </a:spcAft>
            </a:pPr>
            <a:r>
              <a:rPr lang="ru-RU" sz="1400" dirty="0" smtClean="0">
                <a:latin typeface="+mn-lt"/>
              </a:rPr>
              <a:t>Риск-аппетит</a:t>
            </a:r>
          </a:p>
        </p:txBody>
      </p:sp>
      <p:graphicFrame>
        <p:nvGraphicFramePr>
          <p:cNvPr id="144" name="Chart 143"/>
          <p:cNvGraphicFramePr/>
          <p:nvPr>
            <p:extLst>
              <p:ext uri="{D42A27DB-BD31-4B8C-83A1-F6EECF244321}">
                <p14:modId xmlns:p14="http://schemas.microsoft.com/office/powerpoint/2010/main" val="164640145"/>
              </p:ext>
            </p:extLst>
          </p:nvPr>
        </p:nvGraphicFramePr>
        <p:xfrm>
          <a:off x="800100" y="2865702"/>
          <a:ext cx="3546419" cy="3413178"/>
        </p:xfrm>
        <a:graphic>
          <a:graphicData uri="http://schemas.openxmlformats.org/drawingml/2006/chart">
            <c:chart xmlns:c="http://schemas.openxmlformats.org/drawingml/2006/chart" xmlns:r="http://schemas.openxmlformats.org/officeDocument/2006/relationships" r:id="rId6"/>
          </a:graphicData>
        </a:graphic>
      </p:graphicFrame>
      <p:pic>
        <p:nvPicPr>
          <p:cNvPr id="60" name="Picture 5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841325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ru-RU" dirty="0" smtClean="0"/>
              <a:t>Система интегрированного управления рисками</a:t>
            </a:r>
            <a:endParaRPr lang="en-US" dirty="0"/>
          </a:p>
        </p:txBody>
      </p:sp>
      <p:sp>
        <p:nvSpPr>
          <p:cNvPr id="11" name="Slide Number Placeholder 3"/>
          <p:cNvSpPr>
            <a:spLocks noGrp="1"/>
          </p:cNvSpPr>
          <p:nvPr>
            <p:ph type="sldNum" sz="quarter" idx="19"/>
          </p:nvPr>
        </p:nvSpPr>
        <p:spPr>
          <a:xfrm>
            <a:off x="357188" y="6350000"/>
            <a:ext cx="552450" cy="358775"/>
          </a:xfrm>
        </p:spPr>
        <p:txBody>
          <a:bodyPr anchor="ctr"/>
          <a:lstStyle/>
          <a:p>
            <a:pPr>
              <a:defRPr/>
            </a:pPr>
            <a:fld id="{4FCE79C2-5826-7B4A-90B7-3078BDE3AE96}" type="slidenum">
              <a:rPr lang="en-US" sz="1100" b="0" smtClean="0">
                <a:solidFill>
                  <a:srgbClr val="7F7F7F"/>
                </a:solidFill>
                <a:latin typeface="+mn-lt"/>
              </a:rPr>
              <a:pPr>
                <a:defRPr/>
              </a:pPr>
              <a:t>9</a:t>
            </a:fld>
            <a:endParaRPr lang="en-US" sz="1100" b="0" dirty="0">
              <a:solidFill>
                <a:srgbClr val="7F7F7F"/>
              </a:solidFill>
              <a:latin typeface="+mn-lt"/>
            </a:endParaRPr>
          </a:p>
        </p:txBody>
      </p:sp>
      <p:pic>
        <p:nvPicPr>
          <p:cNvPr id="19" name="Picture 18"/>
          <p:cNvPicPr/>
          <p:nvPr/>
        </p:nvPicPr>
        <p:blipFill>
          <a:blip r:embed="rId3" cstate="print"/>
          <a:srcRect/>
          <a:stretch>
            <a:fillRect/>
          </a:stretch>
        </p:blipFill>
        <p:spPr bwMode="auto">
          <a:xfrm>
            <a:off x="853440" y="1790700"/>
            <a:ext cx="7360920" cy="3848099"/>
          </a:xfrm>
          <a:prstGeom prst="rect">
            <a:avLst/>
          </a:prstGeom>
          <a:noFill/>
          <a:ln w="9525">
            <a:noFill/>
            <a:miter lim="800000"/>
            <a:headEnd/>
            <a:tailEnd/>
          </a:ln>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3238" y="6350972"/>
            <a:ext cx="1765425" cy="345715"/>
          </a:xfrm>
          <a:prstGeom prst="rect">
            <a:avLst/>
          </a:prstGeom>
        </p:spPr>
      </p:pic>
    </p:spTree>
    <p:extLst>
      <p:ext uri="{BB962C8B-B14F-4D97-AF65-F5344CB8AC3E}">
        <p14:creationId xmlns:p14="http://schemas.microsoft.com/office/powerpoint/2010/main" val="78361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IFC Fixed Logo</Template>
  <TotalTime>10698</TotalTime>
  <Words>2938</Words>
  <Application>Microsoft Office PowerPoint</Application>
  <PresentationFormat>On-screen Show (4:3)</PresentationFormat>
  <Paragraphs>359</Paragraphs>
  <Slides>14</Slides>
  <Notes>14</Notes>
  <HiddenSlides>0</HiddenSlides>
  <MMClips>0</MMClips>
  <ScaleCrop>false</ScaleCrop>
  <HeadingPairs>
    <vt:vector size="4" baseType="variant">
      <vt:variant>
        <vt:lpstr>Theme</vt:lpstr>
      </vt:variant>
      <vt:variant>
        <vt:i4>11</vt:i4>
      </vt:variant>
      <vt:variant>
        <vt:lpstr>Slide Titles</vt:lpstr>
      </vt:variant>
      <vt:variant>
        <vt:i4>14</vt:i4>
      </vt:variant>
    </vt:vector>
  </HeadingPairs>
  <TitlesOfParts>
    <vt:vector size="25" baseType="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РИСК-АППЕТИТ и СИСТЕМА УПРАВЛЕНИЯ РИСКАМИ</vt:lpstr>
      <vt:lpstr>Разнообразие профилей риска в нашей жизни</vt:lpstr>
      <vt:lpstr>Взаимосвязь доходности и риска</vt:lpstr>
      <vt:lpstr>Стратегия Банка и риск-менеджмент</vt:lpstr>
      <vt:lpstr>Готовность к принятию риска: Риск-аппетит</vt:lpstr>
      <vt:lpstr>Критерии установления риск-аппетита</vt:lpstr>
      <vt:lpstr>Готовность к принятию риска: Профиль риска</vt:lpstr>
      <vt:lpstr>Риск-аппетит и Профиль риска</vt:lpstr>
      <vt:lpstr>Система интегрированного управления рисками</vt:lpstr>
      <vt:lpstr>Как банки могут извлечь пользу из риск-менеджмента</vt:lpstr>
      <vt:lpstr>TOP-10 недостатков в области риск-менеджмента (1/2)</vt:lpstr>
      <vt:lpstr>TOP-10 недостатков в области риск-менеджмента (2/2)</vt:lpstr>
      <vt:lpstr>Элементы риск-менеджмента для реализации стратегии</vt:lpstr>
      <vt:lpstr>Точечные «антикризисные» решения</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Denis Bondarenko</cp:lastModifiedBy>
  <cp:revision>549</cp:revision>
  <cp:lastPrinted>2015-03-18T10:38:51Z</cp:lastPrinted>
  <dcterms:created xsi:type="dcterms:W3CDTF">2014-08-08T18:45:38Z</dcterms:created>
  <dcterms:modified xsi:type="dcterms:W3CDTF">2015-03-19T11:39:01Z</dcterms:modified>
</cp:coreProperties>
</file>