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69" r:id="rId3"/>
    <p:sldId id="373" r:id="rId4"/>
    <p:sldId id="374" r:id="rId5"/>
    <p:sldId id="375" r:id="rId6"/>
    <p:sldId id="376" r:id="rId7"/>
    <p:sldId id="273" r:id="rId8"/>
  </p:sldIdLst>
  <p:sldSz cx="9144000" cy="6858000" type="screen4x3"/>
  <p:notesSz cx="9939338" cy="6805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99CCFF"/>
    <a:srgbClr val="FF3300"/>
    <a:srgbClr val="00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92" autoAdjust="0"/>
  </p:normalViewPr>
  <p:slideViewPr>
    <p:cSldViewPr>
      <p:cViewPr>
        <p:scale>
          <a:sx n="118" d="100"/>
          <a:sy n="118" d="100"/>
        </p:scale>
        <p:origin x="-14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3" tIns="45806" rIns="91613" bIns="45806" numCol="1" anchor="t" anchorCtr="0" compatLnSpc="1">
            <a:prstTxWarp prst="textNoShape">
              <a:avLst/>
            </a:prstTxWarp>
          </a:bodyPr>
          <a:lstStyle>
            <a:lvl1pPr defTabSz="91589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3" tIns="45806" rIns="91613" bIns="45806" numCol="1" anchor="t" anchorCtr="0" compatLnSpc="1">
            <a:prstTxWarp prst="textNoShape">
              <a:avLst/>
            </a:prstTxWarp>
          </a:bodyPr>
          <a:lstStyle>
            <a:lvl1pPr algn="r" defTabSz="91589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3" tIns="45806" rIns="91613" bIns="45806" numCol="1" anchor="b" anchorCtr="0" compatLnSpc="1">
            <a:prstTxWarp prst="textNoShape">
              <a:avLst/>
            </a:prstTxWarp>
          </a:bodyPr>
          <a:lstStyle>
            <a:lvl1pPr defTabSz="91589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5888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3" tIns="45806" rIns="91613" bIns="45806" numCol="1" anchor="b" anchorCtr="0" compatLnSpc="1">
            <a:prstTxWarp prst="textNoShape">
              <a:avLst/>
            </a:prstTxWarp>
          </a:bodyPr>
          <a:lstStyle>
            <a:lvl1pPr algn="r" defTabSz="915895">
              <a:defRPr sz="12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86138BA-035B-4786-B98F-C66BCA5533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23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9275" y="0"/>
            <a:ext cx="430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11175"/>
            <a:ext cx="3400425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32150"/>
            <a:ext cx="7954962" cy="306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4300"/>
            <a:ext cx="43053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9275" y="6464300"/>
            <a:ext cx="43084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DB0036C-F544-483A-88E2-4E6AC359C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96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D0C5B-7358-4AD4-9AC2-F57B3D85D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13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20A9E-5DC5-4CCC-9023-F248D56271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58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018F2-4AF4-42D5-B39D-97359CCFE2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035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783F4-1B8E-435B-8B9D-6D15320753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8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73FB3-11AD-4B20-BDD0-E334B14AF2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2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1C40B-49D7-4057-B393-5AAA144A8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96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4E96D-D4A1-43EA-BCBD-FB478DE0B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9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00B0C-C482-4F50-B929-EED627409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7C35-6D6B-4402-BE03-58AF12E66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46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C62F0-9E11-49C2-82B5-40C7DE9C1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6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13F5C-5DED-45AF-8E12-2A58A3D16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76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9667F-93D2-4C4D-97F6-218C7F629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8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FC8364E-ACFB-4F54-8869-241DB6B87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2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53975"/>
            <a:ext cx="7239000" cy="1143000"/>
          </a:xfrm>
        </p:spPr>
        <p:txBody>
          <a:bodyPr/>
          <a:lstStyle/>
          <a:p>
            <a:r>
              <a:rPr lang="ru-RU" sz="3200" b="1" dirty="0"/>
              <a:t>Вопросы создания национальной системы платежных карт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1371600"/>
            <a:ext cx="6858000" cy="4648200"/>
          </a:xfrm>
        </p:spPr>
        <p:txBody>
          <a:bodyPr/>
          <a:lstStyle/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  <a:p>
            <a:pPr eaLnBrk="1" hangingPunct="1"/>
            <a:endParaRPr lang="ru-RU" sz="2400" smtClean="0"/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1600200" y="1268413"/>
            <a:ext cx="7239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3" name="Rectangle 14"/>
          <p:cNvSpPr>
            <a:spLocks noChangeArrowheads="1"/>
          </p:cNvSpPr>
          <p:nvPr/>
        </p:nvSpPr>
        <p:spPr bwMode="auto">
          <a:xfrm>
            <a:off x="323528" y="4581128"/>
            <a:ext cx="44608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dirty="0"/>
              <a:t>Заместитель директора Департамента национальной платежной </a:t>
            </a:r>
            <a:r>
              <a:rPr lang="ru-RU" dirty="0" smtClean="0"/>
              <a:t>системы</a:t>
            </a:r>
          </a:p>
          <a:p>
            <a:endParaRPr lang="ru-RU" dirty="0"/>
          </a:p>
          <a:p>
            <a:r>
              <a:rPr lang="ru-RU" dirty="0"/>
              <a:t>Рамиля Мухамметовна Канафина</a:t>
            </a:r>
          </a:p>
        </p:txBody>
      </p:sp>
      <p:pic>
        <p:nvPicPr>
          <p:cNvPr id="2054" name="Picture 16" descr="Неглинная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42"/>
          <a:stretch>
            <a:fillRect/>
          </a:stretch>
        </p:blipFill>
        <p:spPr bwMode="auto">
          <a:xfrm>
            <a:off x="4572000" y="1752600"/>
            <a:ext cx="4168775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19"/>
          <p:cNvSpPr>
            <a:spLocks noChangeArrowheads="1"/>
          </p:cNvSpPr>
          <p:nvPr/>
        </p:nvSpPr>
        <p:spPr bwMode="auto">
          <a:xfrm>
            <a:off x="4495800" y="1676400"/>
            <a:ext cx="4343400" cy="4114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056" name="Picture 25" descr="Безымянный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1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1403350" y="980728"/>
            <a:ext cx="7272338" cy="0"/>
          </a:xfrm>
          <a:prstGeom prst="line">
            <a:avLst/>
          </a:prstGeom>
          <a:ln w="254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66" name="Picture 4" descr="Безымянный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7" name="Text Box 7"/>
          <p:cNvSpPr txBox="1">
            <a:spLocks noChangeArrowheads="1"/>
          </p:cNvSpPr>
          <p:nvPr/>
        </p:nvSpPr>
        <p:spPr bwMode="auto">
          <a:xfrm>
            <a:off x="360363" y="6165850"/>
            <a:ext cx="8280400" cy="3698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/>
              <a:t>ОКТЯБРЬ</a:t>
            </a:r>
            <a:r>
              <a:rPr lang="ru-RU"/>
              <a:t> </a:t>
            </a:r>
            <a:r>
              <a:rPr lang="ru-RU" b="0"/>
              <a:t>2013	</a:t>
            </a:r>
            <a:r>
              <a:rPr lang="en-US" b="0"/>
              <a:t>                                      </a:t>
            </a:r>
            <a:fld id="{32A6B4DB-65DB-4912-A4EF-C27C0B111EB7}" type="slidenum">
              <a:rPr lang="ru-RU" b="0"/>
              <a:pPr eaLnBrk="1" hangingPunct="1">
                <a:spcBef>
                  <a:spcPct val="50000"/>
                </a:spcBef>
              </a:pPr>
              <a:t>2</a:t>
            </a:fld>
            <a:r>
              <a:rPr lang="en-US" b="0"/>
              <a:t>	</a:t>
            </a:r>
            <a:r>
              <a:rPr lang="ru-RU" b="0"/>
              <a:t>		 БАНК РОССИИ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363" y="51931"/>
            <a:ext cx="7772400" cy="1143000"/>
          </a:xfrm>
        </p:spPr>
        <p:txBody>
          <a:bodyPr/>
          <a:lstStyle/>
          <a:p>
            <a:r>
              <a:rPr lang="ru-RU" sz="4000" dirty="0" smtClean="0"/>
              <a:t>Оператор НСПК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00360" y="1124744"/>
            <a:ext cx="774040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Федеральный закон от 05.05.2014 </a:t>
            </a:r>
            <a:r>
              <a:rPr lang="ru-RU" sz="1600" dirty="0"/>
              <a:t>№ 112-ФЗ «О внесении изменений в Федеральный закон «О национальной платежной системе» и отдельные законодательные акты Российской </a:t>
            </a:r>
            <a:r>
              <a:rPr lang="ru-RU" sz="1600" dirty="0" smtClean="0"/>
              <a:t>Федерации» дополнил </a:t>
            </a:r>
            <a:r>
              <a:rPr lang="ru-RU" sz="1600" dirty="0"/>
              <a:t>Федеральный закон от 27.06.2011 № 161-ФЗ «О национальной платежной системе» </a:t>
            </a:r>
            <a:r>
              <a:rPr lang="ru-RU" sz="1600" dirty="0" smtClean="0"/>
              <a:t>положениями</a:t>
            </a:r>
            <a:r>
              <a:rPr lang="ru-RU" sz="1600" dirty="0"/>
              <a:t>, предусматривающими создание национальной системы платежных карт (НСПК</a:t>
            </a:r>
            <a:r>
              <a:rPr lang="ru-RU" sz="1600" dirty="0" smtClean="0"/>
              <a:t>); </a:t>
            </a:r>
          </a:p>
          <a:p>
            <a:endParaRPr lang="ru-RU" sz="1600" dirty="0"/>
          </a:p>
          <a:p>
            <a:r>
              <a:rPr lang="ru-RU" sz="1600" dirty="0" smtClean="0"/>
              <a:t>Целью </a:t>
            </a:r>
            <a:r>
              <a:rPr lang="ru-RU" sz="1600" dirty="0"/>
              <a:t>организации </a:t>
            </a:r>
            <a:r>
              <a:rPr lang="ru-RU" sz="1600" dirty="0" smtClean="0"/>
              <a:t>НСПК является </a:t>
            </a:r>
            <a:r>
              <a:rPr lang="ru-RU" sz="1600" dirty="0"/>
              <a:t>обеспечение бесперебойности, эффективности и доступности оказания услуг по переводу денежных </a:t>
            </a:r>
            <a:r>
              <a:rPr lang="ru-RU" sz="1600" dirty="0" smtClean="0"/>
              <a:t>средств</a:t>
            </a:r>
            <a:r>
              <a:rPr lang="ru-RU" sz="1600" dirty="0"/>
              <a:t>;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Согласно пункту 1 статьи 30.2 Закона о НПС оператор </a:t>
            </a:r>
            <a:r>
              <a:rPr lang="ru-RU" sz="1600" dirty="0"/>
              <a:t>НСПК создается в форме открытого акционерного </a:t>
            </a:r>
            <a:r>
              <a:rPr lang="ru-RU" sz="1600" dirty="0" smtClean="0"/>
              <a:t>общества;</a:t>
            </a:r>
          </a:p>
          <a:p>
            <a:endParaRPr lang="ru-RU" sz="1600" dirty="0" smtClean="0"/>
          </a:p>
          <a:p>
            <a:r>
              <a:rPr lang="ru-RU" sz="1600" dirty="0" smtClean="0"/>
              <a:t>ОАО «</a:t>
            </a:r>
            <a:r>
              <a:rPr lang="ru-RU" sz="1600" dirty="0"/>
              <a:t>Национальная система платежных карт</a:t>
            </a:r>
            <a:r>
              <a:rPr lang="ru-RU" sz="1600" dirty="0" smtClean="0"/>
              <a:t>» зарегистрировано 23.07.2014;</a:t>
            </a:r>
          </a:p>
          <a:p>
            <a:endParaRPr lang="ru-RU" sz="1600" dirty="0" smtClean="0"/>
          </a:p>
          <a:p>
            <a:r>
              <a:rPr lang="ru-RU" sz="1600" dirty="0" smtClean="0"/>
              <a:t>Совет директоров Банка России одобрил устав ОАО «Национальная система платежных карт»;</a:t>
            </a:r>
          </a:p>
          <a:p>
            <a:endParaRPr lang="ru-RU" sz="1600" dirty="0"/>
          </a:p>
          <a:p>
            <a:r>
              <a:rPr lang="ru-RU" sz="1600" dirty="0" smtClean="0"/>
              <a:t>100% акций ОАО «НСПК» принадлежит Банку России.</a:t>
            </a:r>
            <a:endParaRPr lang="ru-RU" sz="1600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2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1403350" y="1268413"/>
            <a:ext cx="7272338" cy="0"/>
          </a:xfrm>
          <a:prstGeom prst="line">
            <a:avLst/>
          </a:prstGeom>
          <a:ln w="254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66" name="Picture 4" descr="Безымянный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7" name="Text Box 7"/>
          <p:cNvSpPr txBox="1">
            <a:spLocks noChangeArrowheads="1"/>
          </p:cNvSpPr>
          <p:nvPr/>
        </p:nvSpPr>
        <p:spPr bwMode="auto">
          <a:xfrm>
            <a:off x="360363" y="6165850"/>
            <a:ext cx="8280400" cy="3698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/>
              <a:t>ОКТЯБРЬ</a:t>
            </a:r>
            <a:r>
              <a:rPr lang="ru-RU"/>
              <a:t> </a:t>
            </a:r>
            <a:r>
              <a:rPr lang="ru-RU" b="0"/>
              <a:t>2013	</a:t>
            </a:r>
            <a:r>
              <a:rPr lang="en-US" b="0"/>
              <a:t>                                      </a:t>
            </a:r>
            <a:fld id="{32A6B4DB-65DB-4912-A4EF-C27C0B111EB7}" type="slidenum">
              <a:rPr lang="ru-RU" b="0"/>
              <a:pPr eaLnBrk="1" hangingPunct="1">
                <a:spcBef>
                  <a:spcPct val="50000"/>
                </a:spcBef>
              </a:pPr>
              <a:t>3</a:t>
            </a:fld>
            <a:r>
              <a:rPr lang="en-US" b="0"/>
              <a:t>	</a:t>
            </a:r>
            <a:r>
              <a:rPr lang="ru-RU" b="0"/>
              <a:t>		 БАНК РОССИИ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363" y="51931"/>
            <a:ext cx="7772400" cy="1143000"/>
          </a:xfrm>
        </p:spPr>
        <p:txBody>
          <a:bodyPr/>
          <a:lstStyle/>
          <a:p>
            <a:r>
              <a:rPr lang="ru-RU" sz="3200" dirty="0" smtClean="0"/>
              <a:t>Документы, определяющие функционирование НСПК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892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/>
              <a:t>Концепция создания национальной системы платежных карт – содержит цели и задачи создания НСПК и операционного платежно клирингового центра, а также принципы функционирования и развития НСПК. Утверждена Председателем Банка </a:t>
            </a:r>
            <a:r>
              <a:rPr lang="ru-RU" dirty="0" smtClean="0"/>
              <a:t>России</a:t>
            </a:r>
            <a:r>
              <a:rPr lang="en-US" dirty="0" smtClean="0"/>
              <a:t> 16.06.2014</a:t>
            </a:r>
            <a:r>
              <a:rPr lang="ru-RU" dirty="0" smtClean="0"/>
              <a:t>;</a:t>
            </a:r>
            <a:endParaRPr lang="ru-RU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ru-RU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/>
              <a:t>План </a:t>
            </a:r>
            <a:r>
              <a:rPr lang="ru-RU" dirty="0"/>
              <a:t>мероприятий Банка России («дорожная карта») по созданию операционного, платежного </a:t>
            </a:r>
            <a:r>
              <a:rPr lang="ru-RU" dirty="0" smtClean="0"/>
              <a:t>клирингового центра </a:t>
            </a:r>
            <a:r>
              <a:rPr lang="ru-RU" dirty="0"/>
              <a:t>(ОПКЦ) и оператора национальной системы платежных </a:t>
            </a:r>
            <a:r>
              <a:rPr lang="ru-RU" dirty="0" smtClean="0"/>
              <a:t>карт – разработан с участием Министерства экономического развития Российской Федерации и Министерства финансов Российской Федерации. Утвержден Председателем Банка </a:t>
            </a:r>
            <a:r>
              <a:rPr lang="ru-RU" dirty="0" smtClean="0"/>
              <a:t>России</a:t>
            </a:r>
            <a:r>
              <a:rPr lang="en-US" smtClean="0"/>
              <a:t> 01.07.2014</a:t>
            </a:r>
            <a:r>
              <a:rPr lang="ru-RU" smtClean="0"/>
              <a:t>;</a:t>
            </a:r>
            <a:endParaRPr lang="ru-RU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ru-RU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/>
              <a:t>Стратегия развития НСПК – коллегиально формируется Банком России с участием представителей федеральных органов государственной власти, кредитных организаций, банковских ассоциаций, а также ОАО «НСПК».</a:t>
            </a:r>
            <a:endParaRPr lang="ru-RU" dirty="0"/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3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16517913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1403350" y="1268413"/>
            <a:ext cx="7272338" cy="0"/>
          </a:xfrm>
          <a:prstGeom prst="line">
            <a:avLst/>
          </a:prstGeom>
          <a:ln w="254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66" name="Picture 4" descr="Безымянный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7" name="Text Box 7"/>
          <p:cNvSpPr txBox="1">
            <a:spLocks noChangeArrowheads="1"/>
          </p:cNvSpPr>
          <p:nvPr/>
        </p:nvSpPr>
        <p:spPr bwMode="auto">
          <a:xfrm>
            <a:off x="360363" y="6165850"/>
            <a:ext cx="8280400" cy="3698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/>
              <a:t>ОКТЯБРЬ</a:t>
            </a:r>
            <a:r>
              <a:rPr lang="ru-RU"/>
              <a:t> </a:t>
            </a:r>
            <a:r>
              <a:rPr lang="ru-RU" b="0"/>
              <a:t>2013	</a:t>
            </a:r>
            <a:r>
              <a:rPr lang="en-US" b="0"/>
              <a:t>                                      </a:t>
            </a:r>
            <a:fld id="{32A6B4DB-65DB-4912-A4EF-C27C0B111EB7}" type="slidenum">
              <a:rPr lang="ru-RU" b="0"/>
              <a:pPr eaLnBrk="1" hangingPunct="1">
                <a:spcBef>
                  <a:spcPct val="50000"/>
                </a:spcBef>
              </a:pPr>
              <a:t>4</a:t>
            </a:fld>
            <a:r>
              <a:rPr lang="en-US" b="0"/>
              <a:t>	</a:t>
            </a:r>
            <a:r>
              <a:rPr lang="ru-RU" b="0"/>
              <a:t>		 БАНК РОССИИ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420" y="51931"/>
            <a:ext cx="8353076" cy="1143000"/>
          </a:xfrm>
        </p:spPr>
        <p:txBody>
          <a:bodyPr/>
          <a:lstStyle/>
          <a:p>
            <a:r>
              <a:rPr lang="ru-RU" sz="3200" dirty="0"/>
              <a:t>Основные принципы создания </a:t>
            </a:r>
            <a:r>
              <a:rPr lang="ru-RU" sz="3200" dirty="0" smtClean="0"/>
              <a:t>НСПК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26980" y="1560561"/>
            <a:ext cx="7630750" cy="39399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dirty="0"/>
              <a:t>Создание независимой от МПС инфраструктуры на территории РФ (включая собственный ОПКЦ и платежное приложение</a:t>
            </a:r>
            <a:r>
              <a:rPr lang="ru-RU" dirty="0" smtClean="0"/>
              <a:t>);</a:t>
            </a:r>
            <a:endParaRPr lang="ru-RU" dirty="0"/>
          </a:p>
          <a:p>
            <a:pPr marL="342900" indent="-3429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dirty="0"/>
              <a:t>Качественное и бесперебойное предоставление услуг в режиме </a:t>
            </a:r>
            <a:r>
              <a:rPr lang="ru-RU" dirty="0" smtClean="0"/>
              <a:t>24х7;</a:t>
            </a:r>
            <a:endParaRPr lang="ru-RU" dirty="0"/>
          </a:p>
          <a:p>
            <a:pPr marL="342900" indent="-3429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dirty="0"/>
              <a:t>Использование лучших практик национальных и международных  платежных </a:t>
            </a:r>
            <a:r>
              <a:rPr lang="ru-RU" dirty="0" smtClean="0"/>
              <a:t>систем;</a:t>
            </a:r>
            <a:endParaRPr lang="ru-RU" dirty="0"/>
          </a:p>
          <a:p>
            <a:pPr marL="342900" indent="-3429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dirty="0"/>
              <a:t>Продвижение услуг НСПК за пределами </a:t>
            </a:r>
            <a:r>
              <a:rPr lang="ru-RU" dirty="0" smtClean="0"/>
              <a:t>РФ;</a:t>
            </a:r>
            <a:endParaRPr lang="ru-RU" dirty="0"/>
          </a:p>
          <a:p>
            <a:pPr marL="342900" indent="-3429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ru-RU" dirty="0"/>
              <a:t>Сбалансированное использование передовых российских и международных </a:t>
            </a:r>
            <a:r>
              <a:rPr lang="ru-RU" dirty="0" smtClean="0"/>
              <a:t>технологий.</a:t>
            </a:r>
            <a:endParaRPr lang="ru-RU" dirty="0"/>
          </a:p>
          <a:p>
            <a:pPr algn="just">
              <a:spcAft>
                <a:spcPts val="2400"/>
              </a:spcAft>
            </a:pPr>
            <a:endParaRPr lang="ru-RU" sz="2000" dirty="0" smtClean="0"/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4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19932038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1403350" y="1052736"/>
            <a:ext cx="7272338" cy="0"/>
          </a:xfrm>
          <a:prstGeom prst="line">
            <a:avLst/>
          </a:prstGeom>
          <a:ln w="254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66" name="Picture 4" descr="Безымянный1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7" name="Text Box 7"/>
          <p:cNvSpPr txBox="1">
            <a:spLocks noChangeArrowheads="1"/>
          </p:cNvSpPr>
          <p:nvPr/>
        </p:nvSpPr>
        <p:spPr bwMode="auto">
          <a:xfrm>
            <a:off x="360363" y="6165850"/>
            <a:ext cx="8280400" cy="3698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/>
              <a:t>ОКТЯБРЬ</a:t>
            </a:r>
            <a:r>
              <a:rPr lang="ru-RU"/>
              <a:t> </a:t>
            </a:r>
            <a:r>
              <a:rPr lang="ru-RU" b="0"/>
              <a:t>2013	</a:t>
            </a:r>
            <a:r>
              <a:rPr lang="en-US" b="0"/>
              <a:t>                                      </a:t>
            </a:r>
            <a:fld id="{32A6B4DB-65DB-4912-A4EF-C27C0B111EB7}" type="slidenum">
              <a:rPr lang="ru-RU" b="0"/>
              <a:pPr eaLnBrk="1" hangingPunct="1">
                <a:spcBef>
                  <a:spcPct val="50000"/>
                </a:spcBef>
              </a:pPr>
              <a:t>5</a:t>
            </a:fld>
            <a:r>
              <a:rPr lang="en-US" b="0"/>
              <a:t>	</a:t>
            </a:r>
            <a:r>
              <a:rPr lang="ru-RU" b="0"/>
              <a:t>		 БАНК РОССИИ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420" y="51931"/>
            <a:ext cx="8353076" cy="1143000"/>
          </a:xfrm>
        </p:spPr>
        <p:txBody>
          <a:bodyPr/>
          <a:lstStyle/>
          <a:p>
            <a:r>
              <a:rPr lang="ru-RU" sz="3200" dirty="0" smtClean="0"/>
              <a:t>Этапы </a:t>
            </a:r>
            <a:r>
              <a:rPr lang="ru-RU" sz="3200" dirty="0"/>
              <a:t>создания </a:t>
            </a:r>
            <a:r>
              <a:rPr lang="ru-RU" sz="3200" dirty="0" smtClean="0"/>
              <a:t>НСПК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19" name="Прямоугольник 26"/>
          <p:cNvSpPr/>
          <p:nvPr>
            <p:custDataLst>
              <p:tags r:id="rId1"/>
            </p:custDataLst>
          </p:nvPr>
        </p:nvSpPr>
        <p:spPr>
          <a:xfrm>
            <a:off x="6482523" y="1796279"/>
            <a:ext cx="2448000" cy="3581013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36000" tIns="72000" rIns="36000" bIns="36000" numCol="1" spcCol="127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ru-RU" sz="1400" b="1" dirty="0" smtClean="0">
              <a:solidFill>
                <a:srgbClr val="3C3C3B"/>
              </a:solidFill>
            </a:endParaRPr>
          </a:p>
          <a:p>
            <a:pPr lvl="0" algn="ctr"/>
            <a:r>
              <a:rPr lang="ru-RU" sz="1400" b="1" dirty="0" smtClean="0">
                <a:solidFill>
                  <a:srgbClr val="3C3C3B"/>
                </a:solidFill>
              </a:rPr>
              <a:t>Дальнейшее развитие НСПК</a:t>
            </a:r>
          </a:p>
          <a:p>
            <a:pPr lvl="0" algn="ctr"/>
            <a:endParaRPr lang="ru-RU" sz="1400" dirty="0">
              <a:solidFill>
                <a:srgbClr val="3C3C3B"/>
              </a:solidFill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2"/>
            </p:custDataLst>
          </p:nvPr>
        </p:nvSpPr>
        <p:spPr>
          <a:xfrm>
            <a:off x="3845047" y="1796279"/>
            <a:ext cx="2448000" cy="3581013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36000" tIns="72000" rIns="36000" bIns="36000" numCol="1" spcCol="127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ru-RU" sz="1400" b="1" dirty="0" smtClean="0">
              <a:solidFill>
                <a:srgbClr val="3C3C3B"/>
              </a:solidFill>
            </a:endParaRPr>
          </a:p>
          <a:p>
            <a:pPr lvl="0" algn="ctr"/>
            <a:r>
              <a:rPr lang="ru-RU" sz="1400" b="1" dirty="0" smtClean="0">
                <a:solidFill>
                  <a:srgbClr val="3C3C3B"/>
                </a:solidFill>
              </a:rPr>
              <a:t>Выпуск платежной карты НСПК и вывод ее на рынок</a:t>
            </a:r>
          </a:p>
          <a:p>
            <a:pPr lvl="0" algn="ctr"/>
            <a:endParaRPr lang="ru-RU" sz="1400" dirty="0">
              <a:solidFill>
                <a:srgbClr val="3C3C3B"/>
              </a:solidFill>
            </a:endParaRPr>
          </a:p>
          <a:p>
            <a:pPr lvl="0" algn="ctr"/>
            <a:r>
              <a:rPr lang="ru-RU" sz="1400" b="1" dirty="0" smtClean="0">
                <a:solidFill>
                  <a:srgbClr val="3C3C3B"/>
                </a:solidFill>
              </a:rPr>
              <a:t> </a:t>
            </a:r>
            <a:endParaRPr lang="ru-RU" sz="1400" b="1" dirty="0">
              <a:solidFill>
                <a:srgbClr val="3C3C3B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3C3C3B"/>
                </a:solidFill>
              </a:rPr>
              <a:t>   </a:t>
            </a:r>
            <a:endParaRPr lang="ru-RU" sz="1400" b="1" dirty="0">
              <a:solidFill>
                <a:srgbClr val="3C3C3B"/>
              </a:solidFill>
            </a:endParaRPr>
          </a:p>
        </p:txBody>
      </p:sp>
      <p:sp>
        <p:nvSpPr>
          <p:cNvPr id="21" name="Прямоугольник 20"/>
          <p:cNvSpPr/>
          <p:nvPr>
            <p:custDataLst>
              <p:tags r:id="rId3"/>
            </p:custDataLst>
          </p:nvPr>
        </p:nvSpPr>
        <p:spPr>
          <a:xfrm>
            <a:off x="1190472" y="1796280"/>
            <a:ext cx="2461182" cy="358101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36000" tIns="72000" rIns="36000" bIns="36000" numCol="1" spcCol="127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 smtClean="0">
                <a:solidFill>
                  <a:srgbClr val="3C3C3B"/>
                </a:solidFill>
              </a:rPr>
              <a:t>Создание ОПКЦ для обеспечения обработки  внутрироссийских транзакции </a:t>
            </a:r>
            <a:r>
              <a:rPr lang="ru-RU" sz="1400" b="1" dirty="0">
                <a:solidFill>
                  <a:srgbClr val="3C3C3B"/>
                </a:solidFill>
              </a:rPr>
              <a:t>по </a:t>
            </a:r>
            <a:r>
              <a:rPr lang="ru-RU" sz="1400" b="1" dirty="0" smtClean="0">
                <a:solidFill>
                  <a:srgbClr val="3C3C3B"/>
                </a:solidFill>
              </a:rPr>
              <a:t>картам МПС (</a:t>
            </a:r>
            <a:r>
              <a:rPr lang="en-US" sz="1400" b="1" dirty="0" smtClean="0">
                <a:solidFill>
                  <a:srgbClr val="3C3C3B"/>
                </a:solidFill>
              </a:rPr>
              <a:t>Visa</a:t>
            </a:r>
            <a:r>
              <a:rPr lang="ru-RU" sz="1400" b="1" dirty="0" smtClean="0">
                <a:solidFill>
                  <a:srgbClr val="3C3C3B"/>
                </a:solidFill>
              </a:rPr>
              <a:t> и </a:t>
            </a:r>
            <a:r>
              <a:rPr lang="en-US" sz="1400" b="1" dirty="0" smtClean="0">
                <a:solidFill>
                  <a:srgbClr val="3C3C3B"/>
                </a:solidFill>
              </a:rPr>
              <a:t>MasterCard</a:t>
            </a:r>
            <a:r>
              <a:rPr lang="ru-RU" sz="1400" b="1" dirty="0" smtClean="0">
                <a:solidFill>
                  <a:srgbClr val="3C3C3B"/>
                </a:solidFill>
              </a:rPr>
              <a:t>)</a:t>
            </a:r>
          </a:p>
        </p:txBody>
      </p:sp>
      <p:sp>
        <p:nvSpPr>
          <p:cNvPr id="22" name="Прямоугольник 21"/>
          <p:cNvSpPr/>
          <p:nvPr>
            <p:custDataLst>
              <p:tags r:id="rId4"/>
            </p:custDataLst>
          </p:nvPr>
        </p:nvSpPr>
        <p:spPr>
          <a:xfrm>
            <a:off x="197154" y="2989747"/>
            <a:ext cx="8839968" cy="950698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285500" y="318965"/>
            <a:ext cx="6281269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mtClean="0"/>
              <a:t> </a:t>
            </a:r>
            <a:endParaRPr lang="ru-RU" dirty="0"/>
          </a:p>
        </p:txBody>
      </p:sp>
      <p:sp>
        <p:nvSpPr>
          <p:cNvPr id="25" name="TextBox 24"/>
          <p:cNvSpPr txBox="1"/>
          <p:nvPr>
            <p:custDataLst>
              <p:tags r:id="rId6"/>
            </p:custDataLst>
          </p:nvPr>
        </p:nvSpPr>
        <p:spPr>
          <a:xfrm>
            <a:off x="1373626" y="3416887"/>
            <a:ext cx="1971595" cy="48581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ru-RU" sz="1200" dirty="0" smtClean="0"/>
              <a:t>Платежные карты МПС</a:t>
            </a:r>
            <a:endParaRPr lang="en-US" sz="1200" dirty="0"/>
          </a:p>
        </p:txBody>
      </p:sp>
      <p:sp>
        <p:nvSpPr>
          <p:cNvPr id="26" name="Прямоугольник 25"/>
          <p:cNvSpPr/>
          <p:nvPr>
            <p:custDataLst>
              <p:tags r:id="rId7"/>
            </p:custDataLst>
          </p:nvPr>
        </p:nvSpPr>
        <p:spPr>
          <a:xfrm>
            <a:off x="6641787" y="3063142"/>
            <a:ext cx="2208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3C3C3B"/>
                </a:solidFill>
              </a:rPr>
              <a:t>Внедрение национальных платежных инструментов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3C3C3B"/>
                </a:solidFill>
              </a:rPr>
              <a:t>Развитие продуктов; НСКП за пределами РФ.</a:t>
            </a:r>
          </a:p>
        </p:txBody>
      </p:sp>
      <p:sp>
        <p:nvSpPr>
          <p:cNvPr id="27" name="Прямоугольник 26"/>
          <p:cNvSpPr/>
          <p:nvPr>
            <p:custDataLst>
              <p:tags r:id="rId8"/>
            </p:custDataLst>
          </p:nvPr>
        </p:nvSpPr>
        <p:spPr>
          <a:xfrm>
            <a:off x="211785" y="2996345"/>
            <a:ext cx="978688" cy="940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36000" tIns="36000" rIns="36000" bIns="36000" numCol="1" spcCol="127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lvl="3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cap="small" dirty="0" smtClean="0">
              <a:ln w="50800"/>
            </a:endParaRPr>
          </a:p>
          <a:p>
            <a:pPr marL="0" lvl="3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cap="small" dirty="0" smtClean="0">
                <a:ln w="50800"/>
              </a:rPr>
              <a:t>Продукт</a:t>
            </a:r>
            <a:endParaRPr lang="ru-RU" sz="1200" b="1" cap="small" dirty="0">
              <a:ln w="50800"/>
            </a:endParaRPr>
          </a:p>
        </p:txBody>
      </p:sp>
      <p:sp>
        <p:nvSpPr>
          <p:cNvPr id="28" name="Прямоугольник 27"/>
          <p:cNvSpPr/>
          <p:nvPr>
            <p:custDataLst>
              <p:tags r:id="rId9"/>
            </p:custDataLst>
          </p:nvPr>
        </p:nvSpPr>
        <p:spPr>
          <a:xfrm>
            <a:off x="197154" y="4029258"/>
            <a:ext cx="8839968" cy="911910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 smtClean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0"/>
            </p:custDataLst>
          </p:nvPr>
        </p:nvSpPr>
        <p:spPr>
          <a:xfrm>
            <a:off x="210768" y="4051590"/>
            <a:ext cx="979704" cy="901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square" lIns="36000" tIns="36000" rIns="36000" bIns="36000" numCol="1" spcCol="127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lvl="3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b="1" cap="small" dirty="0" smtClean="0">
              <a:ln w="50800"/>
            </a:endParaRPr>
          </a:p>
          <a:p>
            <a:pPr marL="0" lvl="3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b="1" cap="small" dirty="0" smtClean="0">
                <a:ln w="50800"/>
              </a:rPr>
              <a:t>Типы </a:t>
            </a:r>
            <a:r>
              <a:rPr lang="ru-RU" sz="1200" b="1" cap="small" dirty="0">
                <a:ln w="50800"/>
              </a:rPr>
              <a:t>транзакций</a:t>
            </a:r>
          </a:p>
        </p:txBody>
      </p:sp>
      <p:sp>
        <p:nvSpPr>
          <p:cNvPr id="32" name="TextBox 31"/>
          <p:cNvSpPr txBox="1"/>
          <p:nvPr>
            <p:custDataLst>
              <p:tags r:id="rId11"/>
            </p:custDataLst>
          </p:nvPr>
        </p:nvSpPr>
        <p:spPr>
          <a:xfrm>
            <a:off x="4135352" y="3404441"/>
            <a:ext cx="2182483" cy="32776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ru-RU" sz="1200" dirty="0" smtClean="0"/>
              <a:t>Платежная </a:t>
            </a:r>
            <a:r>
              <a:rPr lang="ru-RU" sz="1200" dirty="0"/>
              <a:t>карта </a:t>
            </a:r>
            <a:r>
              <a:rPr lang="ru-RU" sz="1200" dirty="0" smtClean="0"/>
              <a:t>НСПК</a:t>
            </a:r>
            <a:endParaRPr lang="ru-RU" sz="1200" dirty="0"/>
          </a:p>
        </p:txBody>
      </p:sp>
      <p:sp>
        <p:nvSpPr>
          <p:cNvPr id="33" name="Прямоугольник 32"/>
          <p:cNvSpPr/>
          <p:nvPr>
            <p:custDataLst>
              <p:tags r:id="rId12"/>
            </p:custDataLst>
          </p:nvPr>
        </p:nvSpPr>
        <p:spPr>
          <a:xfrm>
            <a:off x="6641787" y="4111101"/>
            <a:ext cx="2201659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10223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rgbClr val="3C3C3B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defTabSz="1022350">
              <a:lnSpc>
                <a:spcPct val="90000"/>
              </a:lnSpc>
              <a:spcBef>
                <a:spcPct val="0"/>
              </a:spcBef>
            </a:pPr>
            <a:r>
              <a:rPr lang="ru-RU" sz="1200" dirty="0" smtClean="0">
                <a:solidFill>
                  <a:srgbClr val="3C3C3B">
                    <a:hueOff val="0"/>
                    <a:satOff val="0"/>
                    <a:lumOff val="0"/>
                    <a:alphaOff val="0"/>
                  </a:srgbClr>
                </a:solidFill>
              </a:rPr>
              <a:t>      Передовые сервисы.</a:t>
            </a:r>
          </a:p>
          <a:p>
            <a:pPr lvl="0" defTabSz="1022350">
              <a:lnSpc>
                <a:spcPct val="90000"/>
              </a:lnSpc>
              <a:spcBef>
                <a:spcPct val="0"/>
              </a:spcBef>
            </a:pPr>
            <a:endParaRPr lang="ru-RU" sz="1200" dirty="0">
              <a:solidFill>
                <a:srgbClr val="3C3C3B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35" name="Прямоугольник 28"/>
          <p:cNvSpPr/>
          <p:nvPr/>
        </p:nvSpPr>
        <p:spPr>
          <a:xfrm>
            <a:off x="1325473" y="4241291"/>
            <a:ext cx="2326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>
                <a:solidFill>
                  <a:srgbClr val="3C3C3B">
                    <a:hueOff val="0"/>
                    <a:satOff val="0"/>
                    <a:lumOff val="0"/>
                    <a:alphaOff val="0"/>
                  </a:srgbClr>
                </a:solidFill>
              </a:rPr>
              <a:t>Поддержка </a:t>
            </a:r>
            <a:r>
              <a:rPr lang="ru-RU" sz="1200" dirty="0" smtClean="0">
                <a:solidFill>
                  <a:srgbClr val="3C3C3B">
                    <a:hueOff val="0"/>
                    <a:satOff val="0"/>
                    <a:lumOff val="0"/>
                    <a:alphaOff val="0"/>
                  </a:srgbClr>
                </a:solidFill>
              </a:rPr>
              <a:t>основных </a:t>
            </a:r>
            <a:r>
              <a:rPr lang="ru-RU" sz="1200" dirty="0">
                <a:solidFill>
                  <a:srgbClr val="3C3C3B">
                    <a:hueOff val="0"/>
                    <a:satOff val="0"/>
                    <a:lumOff val="0"/>
                    <a:alphaOff val="0"/>
                  </a:srgbClr>
                </a:solidFill>
              </a:rPr>
              <a:t>типов транзакций </a:t>
            </a:r>
            <a:r>
              <a:rPr lang="ru-RU" sz="1200" dirty="0" smtClean="0">
                <a:solidFill>
                  <a:srgbClr val="3C3C3B">
                    <a:hueOff val="0"/>
                    <a:satOff val="0"/>
                    <a:lumOff val="0"/>
                    <a:alphaOff val="0"/>
                  </a:srgbClr>
                </a:solidFill>
              </a:rPr>
              <a:t>МПС</a:t>
            </a:r>
            <a:endParaRPr lang="ru-RU" sz="1200" dirty="0">
              <a:solidFill>
                <a:srgbClr val="3C3C3B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36" name="Прямоугольник 28"/>
          <p:cNvSpPr/>
          <p:nvPr>
            <p:custDataLst>
              <p:tags r:id="rId13"/>
            </p:custDataLst>
          </p:nvPr>
        </p:nvSpPr>
        <p:spPr>
          <a:xfrm>
            <a:off x="3942273" y="4079612"/>
            <a:ext cx="23617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rgbClr val="3C3C3B">
                    <a:hueOff val="0"/>
                    <a:satOff val="0"/>
                    <a:lumOff val="0"/>
                    <a:alphaOff val="0"/>
                  </a:srgbClr>
                </a:solidFill>
              </a:rPr>
              <a:t>Поддержка основных типов транзакций МПС совершенных с использованием карт НСПК.  </a:t>
            </a:r>
          </a:p>
        </p:txBody>
      </p:sp>
      <p:sp>
        <p:nvSpPr>
          <p:cNvPr id="43" name="Rounded Rectangle 4"/>
          <p:cNvSpPr/>
          <p:nvPr/>
        </p:nvSpPr>
        <p:spPr>
          <a:xfrm>
            <a:off x="1190472" y="1558774"/>
            <a:ext cx="2461182" cy="3206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/>
            <a:r>
              <a:rPr lang="ru-RU" sz="1400" dirty="0">
                <a:solidFill>
                  <a:srgbClr val="3C3C3B"/>
                </a:solidFill>
              </a:rPr>
              <a:t>Первый этап </a:t>
            </a:r>
            <a:r>
              <a:rPr lang="ru-RU" sz="1400" dirty="0" smtClean="0">
                <a:solidFill>
                  <a:srgbClr val="3C3C3B"/>
                </a:solidFill>
              </a:rPr>
              <a:t>– до </a:t>
            </a:r>
            <a:r>
              <a:rPr lang="ru-RU" sz="1400" dirty="0">
                <a:solidFill>
                  <a:srgbClr val="3C3C3B"/>
                </a:solidFill>
              </a:rPr>
              <a:t>12 </a:t>
            </a:r>
            <a:r>
              <a:rPr lang="ru-RU" sz="1400" dirty="0" smtClean="0">
                <a:solidFill>
                  <a:srgbClr val="3C3C3B"/>
                </a:solidFill>
              </a:rPr>
              <a:t>месяцев</a:t>
            </a:r>
            <a:endParaRPr lang="ru-RU" sz="1400" dirty="0">
              <a:solidFill>
                <a:srgbClr val="3C3C3B"/>
              </a:solidFill>
            </a:endParaRPr>
          </a:p>
        </p:txBody>
      </p:sp>
      <p:sp>
        <p:nvSpPr>
          <p:cNvPr id="44" name="Rounded Rectangle 34"/>
          <p:cNvSpPr/>
          <p:nvPr/>
        </p:nvSpPr>
        <p:spPr>
          <a:xfrm>
            <a:off x="3845047" y="1556792"/>
            <a:ext cx="2448000" cy="3206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none" lIns="36000" tIns="36000" rIns="36000" bIns="36000" numCol="1" spcCol="1270" rtlCol="0" anchor="ctr" anchorCtr="0">
            <a:noAutofit/>
          </a:bodyPr>
          <a:lstStyle/>
          <a:p>
            <a:pPr algn="ctr"/>
            <a:r>
              <a:rPr lang="ru-RU" sz="1400" dirty="0">
                <a:solidFill>
                  <a:srgbClr val="3C3C3B"/>
                </a:solidFill>
              </a:rPr>
              <a:t>Второй этап – </a:t>
            </a:r>
            <a:r>
              <a:rPr lang="ru-RU" sz="1400" dirty="0" smtClean="0">
                <a:solidFill>
                  <a:srgbClr val="3C3C3B"/>
                </a:solidFill>
              </a:rPr>
              <a:t>до 18 </a:t>
            </a:r>
            <a:r>
              <a:rPr lang="ru-RU" sz="1400" dirty="0">
                <a:solidFill>
                  <a:srgbClr val="3C3C3B"/>
                </a:solidFill>
              </a:rPr>
              <a:t>месяцев</a:t>
            </a:r>
          </a:p>
        </p:txBody>
      </p:sp>
      <p:sp>
        <p:nvSpPr>
          <p:cNvPr id="45" name="Rounded Rectangle 35"/>
          <p:cNvSpPr/>
          <p:nvPr/>
        </p:nvSpPr>
        <p:spPr>
          <a:xfrm>
            <a:off x="6482523" y="1558774"/>
            <a:ext cx="2448000" cy="32063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ot="0" spcFirstLastPara="0" vertOverflow="overflow" horzOverflow="overflow" vert="horz" wrap="none" lIns="36000" tIns="36000" rIns="36000" bIns="36000" numCol="1" spcCol="127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>
                <a:solidFill>
                  <a:srgbClr val="3C3C3B"/>
                </a:solidFill>
              </a:rPr>
              <a:t>Третий этап </a:t>
            </a:r>
          </a:p>
        </p:txBody>
      </p: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5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27622877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1403350" y="1268413"/>
            <a:ext cx="7272338" cy="0"/>
          </a:xfrm>
          <a:prstGeom prst="line">
            <a:avLst/>
          </a:prstGeom>
          <a:ln w="254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66" name="Picture 4" descr="Безымянный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7" name="Text Box 7"/>
          <p:cNvSpPr txBox="1">
            <a:spLocks noChangeArrowheads="1"/>
          </p:cNvSpPr>
          <p:nvPr/>
        </p:nvSpPr>
        <p:spPr bwMode="auto">
          <a:xfrm>
            <a:off x="360363" y="6165850"/>
            <a:ext cx="8280400" cy="3698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/>
              <a:t>ОКТЯБРЬ</a:t>
            </a:r>
            <a:r>
              <a:rPr lang="ru-RU"/>
              <a:t> </a:t>
            </a:r>
            <a:r>
              <a:rPr lang="ru-RU" b="0"/>
              <a:t>2013	</a:t>
            </a:r>
            <a:r>
              <a:rPr lang="en-US" b="0"/>
              <a:t>                                      </a:t>
            </a:r>
            <a:fld id="{32A6B4DB-65DB-4912-A4EF-C27C0B111EB7}" type="slidenum">
              <a:rPr lang="ru-RU" b="0"/>
              <a:pPr eaLnBrk="1" hangingPunct="1">
                <a:spcBef>
                  <a:spcPct val="50000"/>
                </a:spcBef>
              </a:pPr>
              <a:t>6</a:t>
            </a:fld>
            <a:r>
              <a:rPr lang="en-US" b="0"/>
              <a:t>	</a:t>
            </a:r>
            <a:r>
              <a:rPr lang="ru-RU" b="0"/>
              <a:t>		 БАНК РОССИИ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8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74259" y="57150"/>
            <a:ext cx="7772400" cy="1143000"/>
          </a:xfrm>
        </p:spPr>
        <p:txBody>
          <a:bodyPr/>
          <a:lstStyle/>
          <a:p>
            <a:r>
              <a:rPr lang="ru-RU" sz="3200" dirty="0" smtClean="0"/>
              <a:t>Технологическая платформа НСПК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35668" y="1822172"/>
            <a:ext cx="784682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Экспертная группы по выбору технологической платформы НСПК, созданная по инициативе Банка России, рассмотрела три варианта создания технологической основы  НСПК:</a:t>
            </a:r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- на основе решений платежной системы «УЭК»;</a:t>
            </a:r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- на основе решений платежной системы «Золотая Корона»;</a:t>
            </a:r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- создание собственной платформы. 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i="1" dirty="0" smtClean="0">
              <a:solidFill>
                <a:srgbClr val="0070C0"/>
              </a:solidFill>
            </a:endParaRPr>
          </a:p>
          <a:p>
            <a:pPr algn="just"/>
            <a:r>
              <a:rPr lang="ru-RU" sz="1600" dirty="0" smtClean="0"/>
              <a:t>Комиссия по выбору технологической основы НСПК, сформированная с участием представителей </a:t>
            </a:r>
            <a:r>
              <a:rPr lang="ru-RU" sz="1600" dirty="0"/>
              <a:t>федеральных органов государственной </a:t>
            </a:r>
            <a:r>
              <a:rPr lang="ru-RU" sz="1600" dirty="0" smtClean="0"/>
              <a:t>власти и </a:t>
            </a:r>
            <a:r>
              <a:rPr lang="ru-RU" sz="1600" dirty="0"/>
              <a:t>банковских </a:t>
            </a:r>
            <a:r>
              <a:rPr lang="ru-RU" sz="1600" dirty="0" smtClean="0"/>
              <a:t>ассоциаций, с учетом заключения экспертной группы одобрила создание технологической основы НСПК на базе построения собственной платформы НСПК.</a:t>
            </a:r>
            <a:endParaRPr lang="ru-RU" sz="1600" dirty="0"/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6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  <p:extLst>
      <p:ext uri="{BB962C8B-B14F-4D97-AF65-F5344CB8AC3E}">
        <p14:creationId xmlns:p14="http://schemas.microsoft.com/office/powerpoint/2010/main" val="21874722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507287" cy="3455987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b="1" dirty="0" smtClean="0">
                <a:latin typeface="+mj-lt"/>
              </a:rPr>
              <a:t>Благодарю за внимание!</a:t>
            </a:r>
          </a:p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endParaRPr lang="ru-RU" b="1" dirty="0" smtClean="0">
              <a:latin typeface="+mj-lt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b="1" dirty="0" smtClean="0">
                <a:latin typeface="+mj-lt"/>
              </a:rPr>
              <a:t>Канафина Рамиля Мухамметовна</a:t>
            </a:r>
            <a:endParaRPr lang="ru-RU" b="1" dirty="0" smtClean="0">
              <a:latin typeface="+mj-lt"/>
              <a:cs typeface="Times New Roman" pitchFamily="18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endParaRPr lang="ru-RU" b="1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33795" name="Picture 11" descr="Безымянный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1296988" cy="128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Line 12"/>
          <p:cNvSpPr>
            <a:spLocks noChangeShapeType="1"/>
          </p:cNvSpPr>
          <p:nvPr/>
        </p:nvSpPr>
        <p:spPr bwMode="auto">
          <a:xfrm>
            <a:off x="1600200" y="1268413"/>
            <a:ext cx="7239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7" name="Text Box 29"/>
          <p:cNvSpPr txBox="1">
            <a:spLocks noChangeArrowheads="1"/>
          </p:cNvSpPr>
          <p:nvPr/>
        </p:nvSpPr>
        <p:spPr bwMode="auto">
          <a:xfrm>
            <a:off x="360363" y="6165850"/>
            <a:ext cx="8280400" cy="3698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/>
              <a:t>ОКТЯБРЬ 2013	</a:t>
            </a:r>
            <a:r>
              <a:rPr lang="en-US" b="0"/>
              <a:t>                                      </a:t>
            </a:r>
            <a:fld id="{F50D2C9B-33AB-493F-A7FD-88F3EB2C7771}" type="slidenum">
              <a:rPr lang="ru-RU" b="0"/>
              <a:pPr eaLnBrk="1" hangingPunct="1">
                <a:spcBef>
                  <a:spcPct val="50000"/>
                </a:spcBef>
              </a:pPr>
              <a:t>7</a:t>
            </a:fld>
            <a:r>
              <a:rPr lang="en-US" b="0"/>
              <a:t>	</a:t>
            </a:r>
            <a:r>
              <a:rPr lang="ru-RU" b="0"/>
              <a:t>		 БАНК РОССИИ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360362" y="6165850"/>
            <a:ext cx="8478837" cy="36933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0" dirty="0" smtClean="0"/>
              <a:t>СЕНТЯБРЬ 2014</a:t>
            </a:r>
            <a:r>
              <a:rPr lang="ru-RU" b="0" dirty="0"/>
              <a:t>	</a:t>
            </a:r>
            <a:r>
              <a:rPr lang="en-US" b="0" dirty="0"/>
              <a:t>                                      </a:t>
            </a:r>
            <a:fld id="{93D4D901-37AB-4B88-B831-852AD16962AF}" type="slidenum">
              <a:rPr lang="ru-RU" b="0"/>
              <a:pPr eaLnBrk="1" hangingPunct="1">
                <a:spcBef>
                  <a:spcPct val="50000"/>
                </a:spcBef>
              </a:pPr>
              <a:t>7</a:t>
            </a:fld>
            <a:r>
              <a:rPr lang="en-US" b="0" dirty="0"/>
              <a:t>	</a:t>
            </a:r>
            <a:r>
              <a:rPr lang="ru-RU" b="0" dirty="0"/>
              <a:t>		 </a:t>
            </a:r>
            <a:r>
              <a:rPr lang="ru-RU" b="0" dirty="0" smtClean="0"/>
              <a:t>    БАНК </a:t>
            </a:r>
            <a:r>
              <a:rPr lang="ru-RU" b="0" dirty="0"/>
              <a:t>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8X2ajzvVEKkx.mXfS8qT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46_6ITHjUWho5zqR3QB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M3p399EREqrd84nFT37X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alns1rz10iusCUBsosWQ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RX3fxbUAkq2oqEJG4MLa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D_NW46mEe2gvRIyMmMQ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92aeGPAUU20Jhy.O0JPV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mBqvTWC5k2WqEHneQf_H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nHd30u1JUyxIB.VY_Xer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oDdJhkPuUur97P0BJoY1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gc.NLBrF0mKFtXfxe0FD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k6rLhVhmkqGL8OGS5TNF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8ycz6MIEan2.CfAb01Ow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16432</TotalTime>
  <Words>332</Words>
  <Application>Microsoft Office PowerPoint</Application>
  <PresentationFormat>Экран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Оформление по умолчанию</vt:lpstr>
      <vt:lpstr>Вопросы создания национальной системы платежных карт</vt:lpstr>
      <vt:lpstr>Оператор НСПК</vt:lpstr>
      <vt:lpstr>Документы, определяющие функционирование НСПК</vt:lpstr>
      <vt:lpstr>Основные принципы создания НСПК</vt:lpstr>
      <vt:lpstr>Этапы создания НСПК</vt:lpstr>
      <vt:lpstr>Технологическая платформа НСПК</vt:lpstr>
      <vt:lpstr>Презентация PowerPoint</vt:lpstr>
    </vt:vector>
  </TitlesOfParts>
  <Company>Central Bank Of Russia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Мероприятия Банка России</dc:title>
  <dc:creator>Сумбулов</dc:creator>
  <cp:lastModifiedBy>Shkrabov</cp:lastModifiedBy>
  <cp:revision>173</cp:revision>
  <cp:lastPrinted>2013-04-23T10:30:25Z</cp:lastPrinted>
  <dcterms:created xsi:type="dcterms:W3CDTF">2009-10-01T12:59:39Z</dcterms:created>
  <dcterms:modified xsi:type="dcterms:W3CDTF">2014-08-26T05:50:42Z</dcterms:modified>
</cp:coreProperties>
</file>