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ppt/tags/tag14.xml" ContentType="application/vnd.openxmlformats-officedocument.presentationml.tags+xml"/>
  <Override PartName="/ppt/notesSlides/notesSlide4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721" r:id="rId2"/>
    <p:sldId id="877" r:id="rId3"/>
    <p:sldId id="878" r:id="rId4"/>
    <p:sldId id="783" r:id="rId5"/>
    <p:sldId id="826" r:id="rId6"/>
    <p:sldId id="879" r:id="rId7"/>
    <p:sldId id="880" r:id="rId8"/>
    <p:sldId id="859" r:id="rId9"/>
    <p:sldId id="857" r:id="rId10"/>
    <p:sldId id="858" r:id="rId11"/>
    <p:sldId id="870" r:id="rId12"/>
    <p:sldId id="885" r:id="rId13"/>
    <p:sldId id="862" r:id="rId14"/>
    <p:sldId id="863" r:id="rId15"/>
    <p:sldId id="864" r:id="rId16"/>
    <p:sldId id="873" r:id="rId17"/>
    <p:sldId id="874" r:id="rId18"/>
    <p:sldId id="884" r:id="rId19"/>
  </p:sldIdLst>
  <p:sldSz cx="9144000" cy="6858000" type="screen4x3"/>
  <p:notesSz cx="6797675" cy="9926638"/>
  <p:custDataLst>
    <p:tags r:id="rId22"/>
  </p:custDataLst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54">
          <p15:clr>
            <a:srgbClr val="A4A3A4"/>
          </p15:clr>
        </p15:guide>
        <p15:guide id="2" pos="791">
          <p15:clr>
            <a:srgbClr val="A4A3A4"/>
          </p15:clr>
        </p15:guide>
        <p15:guide id="3" pos="34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Klepikova" initials="E" lastIdx="9" clrIdx="0"/>
  <p:cmAuthor id="1" name="KLevitanskaya" initials="KL" lastIdx="2" clrIdx="1"/>
  <p:cmAuthor id="2" name="Katerina Levitanskaya" initials="KL" lastIdx="1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A680"/>
    <a:srgbClr val="FFC000"/>
    <a:srgbClr val="CEDFCE"/>
    <a:srgbClr val="97A6A1"/>
    <a:srgbClr val="0000FF"/>
    <a:srgbClr val="3333CC"/>
    <a:srgbClr val="CEDFD2"/>
    <a:srgbClr val="FFFFCC"/>
    <a:srgbClr val="CEDFFF"/>
    <a:srgbClr val="CE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80" autoAdjust="0"/>
    <p:restoredTop sz="95078" autoAdjust="0"/>
  </p:normalViewPr>
  <p:slideViewPr>
    <p:cSldViewPr snapToGrid="0">
      <p:cViewPr varScale="1">
        <p:scale>
          <a:sx n="111" d="100"/>
          <a:sy n="111" d="100"/>
        </p:scale>
        <p:origin x="1236" y="96"/>
      </p:cViewPr>
      <p:guideLst>
        <p:guide orient="horz" pos="754"/>
        <p:guide pos="791"/>
        <p:guide pos="341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694"/>
    </p:cViewPr>
  </p:sorterViewPr>
  <p:notesViewPr>
    <p:cSldViewPr snapToGrid="0">
      <p:cViewPr varScale="1">
        <p:scale>
          <a:sx n="90" d="100"/>
          <a:sy n="90" d="100"/>
        </p:scale>
        <p:origin x="1762" y="67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4617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t" anchorCtr="0" compatLnSpc="1">
            <a:prstTxWarp prst="textNoShape">
              <a:avLst/>
            </a:prstTxWarp>
          </a:bodyPr>
          <a:lstStyle>
            <a:lvl1pPr defTabSz="925311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04" y="0"/>
            <a:ext cx="294617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t" anchorCtr="0" compatLnSpc="1">
            <a:prstTxWarp prst="textNoShape">
              <a:avLst/>
            </a:prstTxWarp>
          </a:bodyPr>
          <a:lstStyle>
            <a:lvl1pPr algn="r" defTabSz="925311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430306"/>
            <a:ext cx="294617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b" anchorCtr="0" compatLnSpc="1">
            <a:prstTxWarp prst="textNoShape">
              <a:avLst/>
            </a:prstTxWarp>
          </a:bodyPr>
          <a:lstStyle>
            <a:lvl1pPr defTabSz="925311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04" y="9430306"/>
            <a:ext cx="294617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b" anchorCtr="0" compatLnSpc="1">
            <a:prstTxWarp prst="textNoShape">
              <a:avLst/>
            </a:prstTxWarp>
          </a:bodyPr>
          <a:lstStyle>
            <a:lvl1pPr algn="r" defTabSz="925311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fld id="{79954D3E-1F28-4F56-8321-FE27ADAEBF7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03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4617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t" anchorCtr="0" compatLnSpc="1">
            <a:prstTxWarp prst="textNoShape">
              <a:avLst/>
            </a:prstTxWarp>
          </a:bodyPr>
          <a:lstStyle>
            <a:lvl1pPr defTabSz="925311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04" y="0"/>
            <a:ext cx="294617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t" anchorCtr="0" compatLnSpc="1">
            <a:prstTxWarp prst="textNoShape">
              <a:avLst/>
            </a:prstTxWarp>
          </a:bodyPr>
          <a:lstStyle>
            <a:lvl1pPr algn="r" defTabSz="925311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333" y="4715154"/>
            <a:ext cx="498702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430306"/>
            <a:ext cx="294617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b" anchorCtr="0" compatLnSpc="1">
            <a:prstTxWarp prst="textNoShape">
              <a:avLst/>
            </a:prstTxWarp>
          </a:bodyPr>
          <a:lstStyle>
            <a:lvl1pPr defTabSz="925311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04" y="9430306"/>
            <a:ext cx="294617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b" anchorCtr="0" compatLnSpc="1">
            <a:prstTxWarp prst="textNoShape">
              <a:avLst/>
            </a:prstTxWarp>
          </a:bodyPr>
          <a:lstStyle>
            <a:lvl1pPr algn="r" defTabSz="925311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fld id="{8E74EE4E-A2F5-4B36-8B42-966F8860C3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07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4EE4E-A2F5-4B36-8B42-966F8860C37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35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4EE4E-A2F5-4B36-8B42-966F8860C37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639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4EE4E-A2F5-4B36-8B42-966F8860C37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086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4EE4E-A2F5-4B36-8B42-966F8860C37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846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3" name="Rectangle 1425"/>
          <p:cNvSpPr>
            <a:spLocks noChangeArrowheads="1"/>
          </p:cNvSpPr>
          <p:nvPr userDrawn="1"/>
        </p:nvSpPr>
        <p:spPr bwMode="auto">
          <a:xfrm>
            <a:off x="0" y="0"/>
            <a:ext cx="9144000" cy="2506663"/>
          </a:xfrm>
          <a:prstGeom prst="rect">
            <a:avLst/>
          </a:prstGeom>
          <a:solidFill>
            <a:srgbClr val="014C6D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grpSp>
        <p:nvGrpSpPr>
          <p:cNvPr id="3474" name="Group 1426"/>
          <p:cNvGrpSpPr>
            <a:grpSpLocks/>
          </p:cNvGrpSpPr>
          <p:nvPr userDrawn="1"/>
        </p:nvGrpSpPr>
        <p:grpSpPr bwMode="auto">
          <a:xfrm>
            <a:off x="384175" y="385763"/>
            <a:ext cx="2989263" cy="412750"/>
            <a:chOff x="257" y="242"/>
            <a:chExt cx="1674" cy="231"/>
          </a:xfrm>
        </p:grpSpPr>
        <p:sp>
          <p:nvSpPr>
            <p:cNvPr id="3475" name="Freeform 1427"/>
            <p:cNvSpPr>
              <a:spLocks/>
            </p:cNvSpPr>
            <p:nvPr userDrawn="1"/>
          </p:nvSpPr>
          <p:spPr bwMode="auto">
            <a:xfrm>
              <a:off x="938" y="246"/>
              <a:ext cx="10" cy="2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106"/>
                </a:cxn>
                <a:cxn ang="0">
                  <a:pos x="2" y="109"/>
                </a:cxn>
                <a:cxn ang="0">
                  <a:pos x="5" y="106"/>
                </a:cxn>
                <a:cxn ang="0">
                  <a:pos x="5" y="2"/>
                </a:cxn>
                <a:cxn ang="0">
                  <a:pos x="2" y="0"/>
                </a:cxn>
                <a:cxn ang="0">
                  <a:pos x="0" y="2"/>
                </a:cxn>
              </a:cxnLst>
              <a:rect l="0" t="0" r="r" b="b"/>
              <a:pathLst>
                <a:path w="5" h="109">
                  <a:moveTo>
                    <a:pt x="0" y="2"/>
                  </a:move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1" y="109"/>
                    <a:pt x="2" y="109"/>
                  </a:cubicBezTo>
                  <a:cubicBezTo>
                    <a:pt x="4" y="109"/>
                    <a:pt x="5" y="108"/>
                    <a:pt x="5" y="106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4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76" name="Rectangle 1428"/>
            <p:cNvSpPr>
              <a:spLocks noChangeArrowheads="1"/>
            </p:cNvSpPr>
            <p:nvPr userDrawn="1"/>
          </p:nvSpPr>
          <p:spPr bwMode="auto">
            <a:xfrm>
              <a:off x="492" y="248"/>
              <a:ext cx="68" cy="2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77" name="Freeform 1429"/>
            <p:cNvSpPr>
              <a:spLocks/>
            </p:cNvSpPr>
            <p:nvPr userDrawn="1"/>
          </p:nvSpPr>
          <p:spPr bwMode="auto">
            <a:xfrm>
              <a:off x="582" y="248"/>
              <a:ext cx="150" cy="2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" y="0"/>
                </a:cxn>
                <a:cxn ang="0">
                  <a:pos x="150" y="52"/>
                </a:cxn>
                <a:cxn ang="0">
                  <a:pos x="66" y="52"/>
                </a:cxn>
                <a:cxn ang="0">
                  <a:pos x="66" y="86"/>
                </a:cxn>
                <a:cxn ang="0">
                  <a:pos x="140" y="86"/>
                </a:cxn>
                <a:cxn ang="0">
                  <a:pos x="140" y="139"/>
                </a:cxn>
                <a:cxn ang="0">
                  <a:pos x="66" y="139"/>
                </a:cxn>
                <a:cxn ang="0">
                  <a:pos x="66" y="213"/>
                </a:cxn>
                <a:cxn ang="0">
                  <a:pos x="0" y="213"/>
                </a:cxn>
                <a:cxn ang="0">
                  <a:pos x="0" y="0"/>
                </a:cxn>
              </a:cxnLst>
              <a:rect l="0" t="0" r="r" b="b"/>
              <a:pathLst>
                <a:path w="150" h="213">
                  <a:moveTo>
                    <a:pt x="0" y="0"/>
                  </a:moveTo>
                  <a:lnTo>
                    <a:pt x="150" y="0"/>
                  </a:lnTo>
                  <a:lnTo>
                    <a:pt x="150" y="52"/>
                  </a:lnTo>
                  <a:lnTo>
                    <a:pt x="66" y="52"/>
                  </a:lnTo>
                  <a:lnTo>
                    <a:pt x="66" y="86"/>
                  </a:lnTo>
                  <a:lnTo>
                    <a:pt x="140" y="86"/>
                  </a:lnTo>
                  <a:lnTo>
                    <a:pt x="140" y="139"/>
                  </a:lnTo>
                  <a:lnTo>
                    <a:pt x="66" y="139"/>
                  </a:lnTo>
                  <a:lnTo>
                    <a:pt x="66" y="213"/>
                  </a:lnTo>
                  <a:lnTo>
                    <a:pt x="0" y="2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78" name="Freeform 1430"/>
            <p:cNvSpPr>
              <a:spLocks/>
            </p:cNvSpPr>
            <p:nvPr userDrawn="1"/>
          </p:nvSpPr>
          <p:spPr bwMode="auto">
            <a:xfrm>
              <a:off x="740" y="244"/>
              <a:ext cx="152" cy="221"/>
            </a:xfrm>
            <a:custGeom>
              <a:avLst/>
              <a:gdLst/>
              <a:ahLst/>
              <a:cxnLst>
                <a:cxn ang="0">
                  <a:pos x="76" y="106"/>
                </a:cxn>
                <a:cxn ang="0">
                  <a:pos x="52" y="110"/>
                </a:cxn>
                <a:cxn ang="0">
                  <a:pos x="0" y="54"/>
                </a:cxn>
                <a:cxn ang="0">
                  <a:pos x="52" y="0"/>
                </a:cxn>
                <a:cxn ang="0">
                  <a:pos x="76" y="4"/>
                </a:cxn>
                <a:cxn ang="0">
                  <a:pos x="76" y="32"/>
                </a:cxn>
                <a:cxn ang="0">
                  <a:pos x="59" y="28"/>
                </a:cxn>
                <a:cxn ang="0">
                  <a:pos x="34" y="54"/>
                </a:cxn>
                <a:cxn ang="0">
                  <a:pos x="58" y="82"/>
                </a:cxn>
                <a:cxn ang="0">
                  <a:pos x="76" y="78"/>
                </a:cxn>
                <a:cxn ang="0">
                  <a:pos x="76" y="106"/>
                </a:cxn>
              </a:cxnLst>
              <a:rect l="0" t="0" r="r" b="b"/>
              <a:pathLst>
                <a:path w="76" h="110">
                  <a:moveTo>
                    <a:pt x="76" y="106"/>
                  </a:moveTo>
                  <a:cubicBezTo>
                    <a:pt x="70" y="108"/>
                    <a:pt x="61" y="110"/>
                    <a:pt x="52" y="110"/>
                  </a:cubicBezTo>
                  <a:cubicBezTo>
                    <a:pt x="23" y="110"/>
                    <a:pt x="0" y="91"/>
                    <a:pt x="0" y="54"/>
                  </a:cubicBezTo>
                  <a:cubicBezTo>
                    <a:pt x="0" y="18"/>
                    <a:pt x="24" y="0"/>
                    <a:pt x="52" y="0"/>
                  </a:cubicBezTo>
                  <a:cubicBezTo>
                    <a:pt x="61" y="0"/>
                    <a:pt x="67" y="2"/>
                    <a:pt x="76" y="4"/>
                  </a:cubicBezTo>
                  <a:cubicBezTo>
                    <a:pt x="76" y="32"/>
                    <a:pt x="76" y="32"/>
                    <a:pt x="76" y="32"/>
                  </a:cubicBezTo>
                  <a:cubicBezTo>
                    <a:pt x="70" y="29"/>
                    <a:pt x="65" y="28"/>
                    <a:pt x="59" y="28"/>
                  </a:cubicBezTo>
                  <a:cubicBezTo>
                    <a:pt x="45" y="28"/>
                    <a:pt x="34" y="37"/>
                    <a:pt x="34" y="54"/>
                  </a:cubicBezTo>
                  <a:cubicBezTo>
                    <a:pt x="34" y="72"/>
                    <a:pt x="44" y="82"/>
                    <a:pt x="58" y="82"/>
                  </a:cubicBezTo>
                  <a:cubicBezTo>
                    <a:pt x="64" y="82"/>
                    <a:pt x="70" y="80"/>
                    <a:pt x="76" y="78"/>
                  </a:cubicBezTo>
                  <a:lnTo>
                    <a:pt x="76" y="10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79" name="Rectangle 1431"/>
            <p:cNvSpPr>
              <a:spLocks noChangeArrowheads="1"/>
            </p:cNvSpPr>
            <p:nvPr userDrawn="1"/>
          </p:nvSpPr>
          <p:spPr bwMode="auto">
            <a:xfrm>
              <a:off x="994" y="246"/>
              <a:ext cx="16" cy="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0" name="Freeform 1432"/>
            <p:cNvSpPr>
              <a:spLocks/>
            </p:cNvSpPr>
            <p:nvPr userDrawn="1"/>
          </p:nvSpPr>
          <p:spPr bwMode="auto">
            <a:xfrm>
              <a:off x="1022" y="262"/>
              <a:ext cx="5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16" y="0"/>
                </a:cxn>
                <a:cxn ang="0">
                  <a:pos x="25" y="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7" y="13"/>
                </a:cxn>
                <a:cxn ang="0">
                  <a:pos x="13" y="7"/>
                </a:cxn>
                <a:cxn ang="0">
                  <a:pos x="8" y="14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</a:cxnLst>
              <a:rect l="0" t="0" r="r" b="b"/>
              <a:pathLst>
                <a:path w="25" h="24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1"/>
                    <a:pt x="12" y="0"/>
                    <a:pt x="16" y="0"/>
                  </a:cubicBezTo>
                  <a:cubicBezTo>
                    <a:pt x="22" y="0"/>
                    <a:pt x="25" y="4"/>
                    <a:pt x="25" y="9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8"/>
                    <a:pt x="15" y="7"/>
                    <a:pt x="13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0" y="24"/>
                    <a:pt x="0" y="24"/>
                    <a:pt x="0" y="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1" name="Freeform 1433"/>
            <p:cNvSpPr>
              <a:spLocks/>
            </p:cNvSpPr>
            <p:nvPr userDrawn="1"/>
          </p:nvSpPr>
          <p:spPr bwMode="auto">
            <a:xfrm>
              <a:off x="1078" y="248"/>
              <a:ext cx="38" cy="6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7"/>
                </a:cxn>
                <a:cxn ang="0">
                  <a:pos x="4" y="2"/>
                </a:cxn>
                <a:cxn ang="0">
                  <a:pos x="13" y="0"/>
                </a:cxn>
                <a:cxn ang="0">
                  <a:pos x="13" y="7"/>
                </a:cxn>
                <a:cxn ang="0">
                  <a:pos x="18" y="7"/>
                </a:cxn>
                <a:cxn ang="0">
                  <a:pos x="18" y="13"/>
                </a:cxn>
                <a:cxn ang="0">
                  <a:pos x="13" y="13"/>
                </a:cxn>
                <a:cxn ang="0">
                  <a:pos x="13" y="22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19" y="31"/>
                </a:cxn>
                <a:cxn ang="0">
                  <a:pos x="13" y="32"/>
                </a:cxn>
                <a:cxn ang="0">
                  <a:pos x="4" y="23"/>
                </a:cxn>
                <a:cxn ang="0">
                  <a:pos x="4" y="13"/>
                </a:cxn>
                <a:cxn ang="0">
                  <a:pos x="0" y="13"/>
                </a:cxn>
                <a:cxn ang="0">
                  <a:pos x="0" y="7"/>
                </a:cxn>
              </a:cxnLst>
              <a:rect l="0" t="0" r="r" b="b"/>
              <a:pathLst>
                <a:path w="19" h="32">
                  <a:moveTo>
                    <a:pt x="0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5"/>
                    <a:pt x="13" y="26"/>
                    <a:pt x="16" y="26"/>
                  </a:cubicBezTo>
                  <a:cubicBezTo>
                    <a:pt x="17" y="26"/>
                    <a:pt x="18" y="26"/>
                    <a:pt x="18" y="26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7" y="31"/>
                    <a:pt x="16" y="32"/>
                    <a:pt x="13" y="32"/>
                  </a:cubicBezTo>
                  <a:cubicBezTo>
                    <a:pt x="6" y="32"/>
                    <a:pt x="4" y="29"/>
                    <a:pt x="4" y="2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2" name="Freeform 1434"/>
            <p:cNvSpPr>
              <a:spLocks noEditPoints="1"/>
            </p:cNvSpPr>
            <p:nvPr userDrawn="1"/>
          </p:nvSpPr>
          <p:spPr bwMode="auto">
            <a:xfrm>
              <a:off x="1118" y="262"/>
              <a:ext cx="50" cy="50"/>
            </a:xfrm>
            <a:custGeom>
              <a:avLst/>
              <a:gdLst/>
              <a:ahLst/>
              <a:cxnLst>
                <a:cxn ang="0">
                  <a:pos x="9" y="15"/>
                </a:cxn>
                <a:cxn ang="0">
                  <a:pos x="16" y="19"/>
                </a:cxn>
                <a:cxn ang="0">
                  <a:pos x="23" y="17"/>
                </a:cxn>
                <a:cxn ang="0">
                  <a:pos x="23" y="23"/>
                </a:cxn>
                <a:cxn ang="0">
                  <a:pos x="14" y="25"/>
                </a:cxn>
                <a:cxn ang="0">
                  <a:pos x="0" y="12"/>
                </a:cxn>
                <a:cxn ang="0">
                  <a:pos x="13" y="0"/>
                </a:cxn>
                <a:cxn ang="0">
                  <a:pos x="25" y="13"/>
                </a:cxn>
                <a:cxn ang="0">
                  <a:pos x="25" y="15"/>
                </a:cxn>
                <a:cxn ang="0">
                  <a:pos x="9" y="15"/>
                </a:cxn>
                <a:cxn ang="0">
                  <a:pos x="18" y="10"/>
                </a:cxn>
                <a:cxn ang="0">
                  <a:pos x="13" y="5"/>
                </a:cxn>
                <a:cxn ang="0">
                  <a:pos x="9" y="10"/>
                </a:cxn>
                <a:cxn ang="0">
                  <a:pos x="18" y="10"/>
                </a:cxn>
              </a:cxnLst>
              <a:rect l="0" t="0" r="r" b="b"/>
              <a:pathLst>
                <a:path w="25" h="25">
                  <a:moveTo>
                    <a:pt x="9" y="15"/>
                  </a:moveTo>
                  <a:cubicBezTo>
                    <a:pt x="9" y="18"/>
                    <a:pt x="12" y="19"/>
                    <a:pt x="16" y="19"/>
                  </a:cubicBezTo>
                  <a:cubicBezTo>
                    <a:pt x="18" y="19"/>
                    <a:pt x="20" y="19"/>
                    <a:pt x="23" y="17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0" y="24"/>
                    <a:pt x="17" y="25"/>
                    <a:pt x="14" y="25"/>
                  </a:cubicBezTo>
                  <a:cubicBezTo>
                    <a:pt x="6" y="25"/>
                    <a:pt x="0" y="20"/>
                    <a:pt x="0" y="12"/>
                  </a:cubicBezTo>
                  <a:cubicBezTo>
                    <a:pt x="0" y="4"/>
                    <a:pt x="6" y="0"/>
                    <a:pt x="13" y="0"/>
                  </a:cubicBezTo>
                  <a:cubicBezTo>
                    <a:pt x="22" y="0"/>
                    <a:pt x="25" y="6"/>
                    <a:pt x="25" y="13"/>
                  </a:cubicBezTo>
                  <a:cubicBezTo>
                    <a:pt x="25" y="15"/>
                    <a:pt x="25" y="15"/>
                    <a:pt x="25" y="15"/>
                  </a:cubicBezTo>
                  <a:lnTo>
                    <a:pt x="9" y="15"/>
                  </a:lnTo>
                  <a:close/>
                  <a:moveTo>
                    <a:pt x="18" y="10"/>
                  </a:moveTo>
                  <a:cubicBezTo>
                    <a:pt x="18" y="7"/>
                    <a:pt x="16" y="5"/>
                    <a:pt x="13" y="5"/>
                  </a:cubicBezTo>
                  <a:cubicBezTo>
                    <a:pt x="10" y="5"/>
                    <a:pt x="9" y="7"/>
                    <a:pt x="9" y="10"/>
                  </a:cubicBezTo>
                  <a:lnTo>
                    <a:pt x="18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3" name="Freeform 1435"/>
            <p:cNvSpPr>
              <a:spLocks/>
            </p:cNvSpPr>
            <p:nvPr userDrawn="1"/>
          </p:nvSpPr>
          <p:spPr bwMode="auto">
            <a:xfrm>
              <a:off x="1176" y="262"/>
              <a:ext cx="34" cy="48"/>
            </a:xfrm>
            <a:custGeom>
              <a:avLst/>
              <a:gdLst/>
              <a:ahLst/>
              <a:cxnLst>
                <a:cxn ang="0">
                  <a:pos x="17" y="7"/>
                </a:cxn>
                <a:cxn ang="0">
                  <a:pos x="14" y="7"/>
                </a:cxn>
                <a:cxn ang="0">
                  <a:pos x="8" y="14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7" y="5"/>
                </a:cxn>
                <a:cxn ang="0">
                  <a:pos x="8" y="5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7" y="7"/>
                </a:cxn>
              </a:cxnLst>
              <a:rect l="0" t="0" r="r" b="b"/>
              <a:pathLst>
                <a:path w="17" h="24">
                  <a:moveTo>
                    <a:pt x="17" y="7"/>
                  </a:moveTo>
                  <a:cubicBezTo>
                    <a:pt x="16" y="7"/>
                    <a:pt x="15" y="7"/>
                    <a:pt x="14" y="7"/>
                  </a:cubicBezTo>
                  <a:cubicBezTo>
                    <a:pt x="10" y="7"/>
                    <a:pt x="8" y="10"/>
                    <a:pt x="8" y="1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1" y="0"/>
                    <a:pt x="15" y="0"/>
                  </a:cubicBezTo>
                  <a:cubicBezTo>
                    <a:pt x="16" y="0"/>
                    <a:pt x="17" y="0"/>
                    <a:pt x="17" y="0"/>
                  </a:cubicBezTo>
                  <a:lnTo>
                    <a:pt x="17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4" name="Freeform 1436"/>
            <p:cNvSpPr>
              <a:spLocks/>
            </p:cNvSpPr>
            <p:nvPr userDrawn="1"/>
          </p:nvSpPr>
          <p:spPr bwMode="auto">
            <a:xfrm>
              <a:off x="1218" y="262"/>
              <a:ext cx="5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16" y="0"/>
                </a:cxn>
                <a:cxn ang="0">
                  <a:pos x="25" y="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7" y="13"/>
                </a:cxn>
                <a:cxn ang="0">
                  <a:pos x="13" y="7"/>
                </a:cxn>
                <a:cxn ang="0">
                  <a:pos x="8" y="14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</a:cxnLst>
              <a:rect l="0" t="0" r="r" b="b"/>
              <a:pathLst>
                <a:path w="25" h="24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1"/>
                    <a:pt x="12" y="0"/>
                    <a:pt x="16" y="0"/>
                  </a:cubicBezTo>
                  <a:cubicBezTo>
                    <a:pt x="22" y="0"/>
                    <a:pt x="25" y="4"/>
                    <a:pt x="25" y="9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8"/>
                    <a:pt x="15" y="7"/>
                    <a:pt x="13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0" y="24"/>
                    <a:pt x="0" y="24"/>
                    <a:pt x="0" y="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5" name="Freeform 1437"/>
            <p:cNvSpPr>
              <a:spLocks noEditPoints="1"/>
            </p:cNvSpPr>
            <p:nvPr userDrawn="1"/>
          </p:nvSpPr>
          <p:spPr bwMode="auto">
            <a:xfrm>
              <a:off x="1274" y="262"/>
              <a:ext cx="50" cy="50"/>
            </a:xfrm>
            <a:custGeom>
              <a:avLst/>
              <a:gdLst/>
              <a:ahLst/>
              <a:cxnLst>
                <a:cxn ang="0">
                  <a:pos x="17" y="24"/>
                </a:cxn>
                <a:cxn ang="0">
                  <a:pos x="17" y="20"/>
                </a:cxn>
                <a:cxn ang="0">
                  <a:pos x="17" y="20"/>
                </a:cxn>
                <a:cxn ang="0">
                  <a:pos x="9" y="25"/>
                </a:cxn>
                <a:cxn ang="0">
                  <a:pos x="0" y="17"/>
                </a:cxn>
                <a:cxn ang="0">
                  <a:pos x="13" y="9"/>
                </a:cxn>
                <a:cxn ang="0">
                  <a:pos x="17" y="9"/>
                </a:cxn>
                <a:cxn ang="0">
                  <a:pos x="11" y="5"/>
                </a:cxn>
                <a:cxn ang="0">
                  <a:pos x="4" y="7"/>
                </a:cxn>
                <a:cxn ang="0">
                  <a:pos x="3" y="2"/>
                </a:cxn>
                <a:cxn ang="0">
                  <a:pos x="13" y="0"/>
                </a:cxn>
                <a:cxn ang="0">
                  <a:pos x="24" y="10"/>
                </a:cxn>
                <a:cxn ang="0">
                  <a:pos x="24" y="1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1" y="19"/>
                </a:cxn>
                <a:cxn ang="0">
                  <a:pos x="17" y="14"/>
                </a:cxn>
                <a:cxn ang="0">
                  <a:pos x="13" y="14"/>
                </a:cxn>
                <a:cxn ang="0">
                  <a:pos x="8" y="17"/>
                </a:cxn>
                <a:cxn ang="0">
                  <a:pos x="11" y="19"/>
                </a:cxn>
              </a:cxnLst>
              <a:rect l="0" t="0" r="r" b="b"/>
              <a:pathLst>
                <a:path w="25" h="25">
                  <a:moveTo>
                    <a:pt x="17" y="24"/>
                  </a:moveTo>
                  <a:cubicBezTo>
                    <a:pt x="17" y="23"/>
                    <a:pt x="17" y="22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3"/>
                    <a:pt x="13" y="25"/>
                    <a:pt x="9" y="25"/>
                  </a:cubicBezTo>
                  <a:cubicBezTo>
                    <a:pt x="5" y="25"/>
                    <a:pt x="0" y="22"/>
                    <a:pt x="0" y="17"/>
                  </a:cubicBezTo>
                  <a:cubicBezTo>
                    <a:pt x="0" y="10"/>
                    <a:pt x="8" y="9"/>
                    <a:pt x="13" y="9"/>
                  </a:cubicBezTo>
                  <a:cubicBezTo>
                    <a:pt x="14" y="9"/>
                    <a:pt x="16" y="9"/>
                    <a:pt x="17" y="9"/>
                  </a:cubicBezTo>
                  <a:cubicBezTo>
                    <a:pt x="17" y="6"/>
                    <a:pt x="14" y="5"/>
                    <a:pt x="11" y="5"/>
                  </a:cubicBezTo>
                  <a:cubicBezTo>
                    <a:pt x="8" y="5"/>
                    <a:pt x="6" y="6"/>
                    <a:pt x="4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0"/>
                    <a:pt x="9" y="0"/>
                    <a:pt x="13" y="0"/>
                  </a:cubicBezTo>
                  <a:cubicBezTo>
                    <a:pt x="19" y="0"/>
                    <a:pt x="24" y="2"/>
                    <a:pt x="24" y="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0"/>
                    <a:pt x="24" y="22"/>
                    <a:pt x="25" y="24"/>
                  </a:cubicBezTo>
                  <a:lnTo>
                    <a:pt x="17" y="24"/>
                  </a:lnTo>
                  <a:close/>
                  <a:moveTo>
                    <a:pt x="11" y="19"/>
                  </a:moveTo>
                  <a:cubicBezTo>
                    <a:pt x="15" y="19"/>
                    <a:pt x="17" y="16"/>
                    <a:pt x="17" y="14"/>
                  </a:cubicBezTo>
                  <a:cubicBezTo>
                    <a:pt x="16" y="14"/>
                    <a:pt x="14" y="14"/>
                    <a:pt x="13" y="14"/>
                  </a:cubicBezTo>
                  <a:cubicBezTo>
                    <a:pt x="10" y="14"/>
                    <a:pt x="8" y="14"/>
                    <a:pt x="8" y="17"/>
                  </a:cubicBezTo>
                  <a:cubicBezTo>
                    <a:pt x="8" y="18"/>
                    <a:pt x="10" y="19"/>
                    <a:pt x="11" y="1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6" name="Freeform 1438"/>
            <p:cNvSpPr>
              <a:spLocks/>
            </p:cNvSpPr>
            <p:nvPr userDrawn="1"/>
          </p:nvSpPr>
          <p:spPr bwMode="auto">
            <a:xfrm>
              <a:off x="1328" y="248"/>
              <a:ext cx="38" cy="6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5" y="7"/>
                </a:cxn>
                <a:cxn ang="0">
                  <a:pos x="5" y="2"/>
                </a:cxn>
                <a:cxn ang="0">
                  <a:pos x="13" y="0"/>
                </a:cxn>
                <a:cxn ang="0">
                  <a:pos x="13" y="7"/>
                </a:cxn>
                <a:cxn ang="0">
                  <a:pos x="19" y="7"/>
                </a:cxn>
                <a:cxn ang="0">
                  <a:pos x="19" y="13"/>
                </a:cxn>
                <a:cxn ang="0">
                  <a:pos x="13" y="13"/>
                </a:cxn>
                <a:cxn ang="0">
                  <a:pos x="13" y="22"/>
                </a:cxn>
                <a:cxn ang="0">
                  <a:pos x="16" y="26"/>
                </a:cxn>
                <a:cxn ang="0">
                  <a:pos x="19" y="26"/>
                </a:cxn>
                <a:cxn ang="0">
                  <a:pos x="19" y="31"/>
                </a:cxn>
                <a:cxn ang="0">
                  <a:pos x="14" y="32"/>
                </a:cxn>
                <a:cxn ang="0">
                  <a:pos x="5" y="23"/>
                </a:cxn>
                <a:cxn ang="0">
                  <a:pos x="5" y="13"/>
                </a:cxn>
                <a:cxn ang="0">
                  <a:pos x="0" y="13"/>
                </a:cxn>
                <a:cxn ang="0">
                  <a:pos x="0" y="7"/>
                </a:cxn>
              </a:cxnLst>
              <a:rect l="0" t="0" r="r" b="b"/>
              <a:pathLst>
                <a:path w="19" h="32">
                  <a:moveTo>
                    <a:pt x="0" y="7"/>
                  </a:moveTo>
                  <a:cubicBezTo>
                    <a:pt x="5" y="7"/>
                    <a:pt x="5" y="7"/>
                    <a:pt x="5" y="7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5"/>
                    <a:pt x="14" y="26"/>
                    <a:pt x="16" y="26"/>
                  </a:cubicBezTo>
                  <a:cubicBezTo>
                    <a:pt x="17" y="26"/>
                    <a:pt x="18" y="26"/>
                    <a:pt x="19" y="26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7" y="31"/>
                    <a:pt x="16" y="32"/>
                    <a:pt x="14" y="32"/>
                  </a:cubicBezTo>
                  <a:cubicBezTo>
                    <a:pt x="6" y="32"/>
                    <a:pt x="5" y="29"/>
                    <a:pt x="5" y="2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7" name="Freeform 1439"/>
            <p:cNvSpPr>
              <a:spLocks noEditPoints="1"/>
            </p:cNvSpPr>
            <p:nvPr userDrawn="1"/>
          </p:nvSpPr>
          <p:spPr bwMode="auto">
            <a:xfrm>
              <a:off x="1374" y="244"/>
              <a:ext cx="16" cy="66"/>
            </a:xfrm>
            <a:custGeom>
              <a:avLst/>
              <a:gdLst/>
              <a:ahLst/>
              <a:cxnLst>
                <a:cxn ang="0">
                  <a:pos x="16" y="12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2"/>
                </a:cxn>
                <a:cxn ang="0">
                  <a:pos x="0" y="18"/>
                </a:cxn>
                <a:cxn ang="0">
                  <a:pos x="16" y="18"/>
                </a:cxn>
                <a:cxn ang="0">
                  <a:pos x="16" y="66"/>
                </a:cxn>
                <a:cxn ang="0">
                  <a:pos x="0" y="66"/>
                </a:cxn>
                <a:cxn ang="0">
                  <a:pos x="0" y="18"/>
                </a:cxn>
              </a:cxnLst>
              <a:rect l="0" t="0" r="r" b="b"/>
              <a:pathLst>
                <a:path w="16" h="66">
                  <a:moveTo>
                    <a:pt x="16" y="12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12"/>
                  </a:lnTo>
                  <a:close/>
                  <a:moveTo>
                    <a:pt x="0" y="18"/>
                  </a:moveTo>
                  <a:lnTo>
                    <a:pt x="16" y="18"/>
                  </a:lnTo>
                  <a:lnTo>
                    <a:pt x="16" y="66"/>
                  </a:lnTo>
                  <a:lnTo>
                    <a:pt x="0" y="6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8" name="Freeform 1440"/>
            <p:cNvSpPr>
              <a:spLocks noEditPoints="1"/>
            </p:cNvSpPr>
            <p:nvPr userDrawn="1"/>
          </p:nvSpPr>
          <p:spPr bwMode="auto">
            <a:xfrm>
              <a:off x="1398" y="262"/>
              <a:ext cx="57" cy="50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4" y="0"/>
                </a:cxn>
                <a:cxn ang="0">
                  <a:pos x="28" y="12"/>
                </a:cxn>
                <a:cxn ang="0">
                  <a:pos x="14" y="25"/>
                </a:cxn>
                <a:cxn ang="0">
                  <a:pos x="0" y="12"/>
                </a:cxn>
                <a:cxn ang="0">
                  <a:pos x="20" y="12"/>
                </a:cxn>
                <a:cxn ang="0">
                  <a:pos x="14" y="6"/>
                </a:cxn>
                <a:cxn ang="0">
                  <a:pos x="9" y="12"/>
                </a:cxn>
                <a:cxn ang="0">
                  <a:pos x="14" y="19"/>
                </a:cxn>
                <a:cxn ang="0">
                  <a:pos x="20" y="12"/>
                </a:cxn>
              </a:cxnLst>
              <a:rect l="0" t="0" r="r" b="b"/>
              <a:pathLst>
                <a:path w="28" h="25">
                  <a:moveTo>
                    <a:pt x="0" y="12"/>
                  </a:moveTo>
                  <a:cubicBezTo>
                    <a:pt x="0" y="4"/>
                    <a:pt x="6" y="0"/>
                    <a:pt x="14" y="0"/>
                  </a:cubicBezTo>
                  <a:cubicBezTo>
                    <a:pt x="22" y="0"/>
                    <a:pt x="28" y="4"/>
                    <a:pt x="28" y="12"/>
                  </a:cubicBezTo>
                  <a:cubicBezTo>
                    <a:pt x="28" y="20"/>
                    <a:pt x="22" y="25"/>
                    <a:pt x="14" y="25"/>
                  </a:cubicBezTo>
                  <a:cubicBezTo>
                    <a:pt x="6" y="25"/>
                    <a:pt x="0" y="20"/>
                    <a:pt x="0" y="12"/>
                  </a:cubicBezTo>
                  <a:close/>
                  <a:moveTo>
                    <a:pt x="20" y="12"/>
                  </a:moveTo>
                  <a:cubicBezTo>
                    <a:pt x="20" y="9"/>
                    <a:pt x="18" y="6"/>
                    <a:pt x="14" y="6"/>
                  </a:cubicBezTo>
                  <a:cubicBezTo>
                    <a:pt x="11" y="6"/>
                    <a:pt x="9" y="9"/>
                    <a:pt x="9" y="12"/>
                  </a:cubicBezTo>
                  <a:cubicBezTo>
                    <a:pt x="9" y="16"/>
                    <a:pt x="11" y="19"/>
                    <a:pt x="14" y="19"/>
                  </a:cubicBezTo>
                  <a:cubicBezTo>
                    <a:pt x="18" y="19"/>
                    <a:pt x="20" y="16"/>
                    <a:pt x="20" y="1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9" name="Freeform 1441"/>
            <p:cNvSpPr>
              <a:spLocks/>
            </p:cNvSpPr>
            <p:nvPr userDrawn="1"/>
          </p:nvSpPr>
          <p:spPr bwMode="auto">
            <a:xfrm>
              <a:off x="1463" y="262"/>
              <a:ext cx="5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16" y="0"/>
                </a:cxn>
                <a:cxn ang="0">
                  <a:pos x="25" y="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7" y="13"/>
                </a:cxn>
                <a:cxn ang="0">
                  <a:pos x="13" y="7"/>
                </a:cxn>
                <a:cxn ang="0">
                  <a:pos x="8" y="14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</a:cxnLst>
              <a:rect l="0" t="0" r="r" b="b"/>
              <a:pathLst>
                <a:path w="25" h="24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1"/>
                    <a:pt x="12" y="0"/>
                    <a:pt x="16" y="0"/>
                  </a:cubicBezTo>
                  <a:cubicBezTo>
                    <a:pt x="22" y="0"/>
                    <a:pt x="25" y="4"/>
                    <a:pt x="25" y="9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8"/>
                    <a:pt x="15" y="7"/>
                    <a:pt x="13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0" y="24"/>
                    <a:pt x="0" y="24"/>
                    <a:pt x="0" y="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0" name="Freeform 1442"/>
            <p:cNvSpPr>
              <a:spLocks noEditPoints="1"/>
            </p:cNvSpPr>
            <p:nvPr userDrawn="1"/>
          </p:nvSpPr>
          <p:spPr bwMode="auto">
            <a:xfrm>
              <a:off x="1519" y="262"/>
              <a:ext cx="50" cy="50"/>
            </a:xfrm>
            <a:custGeom>
              <a:avLst/>
              <a:gdLst/>
              <a:ahLst/>
              <a:cxnLst>
                <a:cxn ang="0">
                  <a:pos x="17" y="24"/>
                </a:cxn>
                <a:cxn ang="0">
                  <a:pos x="17" y="20"/>
                </a:cxn>
                <a:cxn ang="0">
                  <a:pos x="17" y="20"/>
                </a:cxn>
                <a:cxn ang="0">
                  <a:pos x="9" y="25"/>
                </a:cxn>
                <a:cxn ang="0">
                  <a:pos x="0" y="17"/>
                </a:cxn>
                <a:cxn ang="0">
                  <a:pos x="13" y="9"/>
                </a:cxn>
                <a:cxn ang="0">
                  <a:pos x="17" y="9"/>
                </a:cxn>
                <a:cxn ang="0">
                  <a:pos x="11" y="5"/>
                </a:cxn>
                <a:cxn ang="0">
                  <a:pos x="4" y="7"/>
                </a:cxn>
                <a:cxn ang="0">
                  <a:pos x="3" y="2"/>
                </a:cxn>
                <a:cxn ang="0">
                  <a:pos x="13" y="0"/>
                </a:cxn>
                <a:cxn ang="0">
                  <a:pos x="24" y="10"/>
                </a:cxn>
                <a:cxn ang="0">
                  <a:pos x="24" y="1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2" y="19"/>
                </a:cxn>
                <a:cxn ang="0">
                  <a:pos x="17" y="14"/>
                </a:cxn>
                <a:cxn ang="0">
                  <a:pos x="13" y="14"/>
                </a:cxn>
                <a:cxn ang="0">
                  <a:pos x="8" y="17"/>
                </a:cxn>
                <a:cxn ang="0">
                  <a:pos x="12" y="19"/>
                </a:cxn>
              </a:cxnLst>
              <a:rect l="0" t="0" r="r" b="b"/>
              <a:pathLst>
                <a:path w="25" h="25">
                  <a:moveTo>
                    <a:pt x="17" y="24"/>
                  </a:moveTo>
                  <a:cubicBezTo>
                    <a:pt x="17" y="23"/>
                    <a:pt x="17" y="22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3"/>
                    <a:pt x="13" y="25"/>
                    <a:pt x="9" y="25"/>
                  </a:cubicBezTo>
                  <a:cubicBezTo>
                    <a:pt x="5" y="25"/>
                    <a:pt x="0" y="22"/>
                    <a:pt x="0" y="17"/>
                  </a:cubicBezTo>
                  <a:cubicBezTo>
                    <a:pt x="0" y="10"/>
                    <a:pt x="8" y="9"/>
                    <a:pt x="13" y="9"/>
                  </a:cubicBezTo>
                  <a:cubicBezTo>
                    <a:pt x="14" y="9"/>
                    <a:pt x="16" y="9"/>
                    <a:pt x="17" y="9"/>
                  </a:cubicBezTo>
                  <a:cubicBezTo>
                    <a:pt x="17" y="6"/>
                    <a:pt x="14" y="5"/>
                    <a:pt x="11" y="5"/>
                  </a:cubicBezTo>
                  <a:cubicBezTo>
                    <a:pt x="9" y="5"/>
                    <a:pt x="6" y="6"/>
                    <a:pt x="4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0"/>
                    <a:pt x="9" y="0"/>
                    <a:pt x="13" y="0"/>
                  </a:cubicBezTo>
                  <a:cubicBezTo>
                    <a:pt x="19" y="0"/>
                    <a:pt x="24" y="2"/>
                    <a:pt x="24" y="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0"/>
                    <a:pt x="24" y="22"/>
                    <a:pt x="25" y="24"/>
                  </a:cubicBezTo>
                  <a:lnTo>
                    <a:pt x="17" y="24"/>
                  </a:lnTo>
                  <a:close/>
                  <a:moveTo>
                    <a:pt x="12" y="19"/>
                  </a:moveTo>
                  <a:cubicBezTo>
                    <a:pt x="15" y="19"/>
                    <a:pt x="17" y="16"/>
                    <a:pt x="17" y="14"/>
                  </a:cubicBezTo>
                  <a:cubicBezTo>
                    <a:pt x="16" y="14"/>
                    <a:pt x="14" y="14"/>
                    <a:pt x="13" y="14"/>
                  </a:cubicBezTo>
                  <a:cubicBezTo>
                    <a:pt x="10" y="14"/>
                    <a:pt x="8" y="14"/>
                    <a:pt x="8" y="17"/>
                  </a:cubicBezTo>
                  <a:cubicBezTo>
                    <a:pt x="8" y="18"/>
                    <a:pt x="10" y="19"/>
                    <a:pt x="12" y="1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1" name="Rectangle 1443"/>
            <p:cNvSpPr>
              <a:spLocks noChangeArrowheads="1"/>
            </p:cNvSpPr>
            <p:nvPr userDrawn="1"/>
          </p:nvSpPr>
          <p:spPr bwMode="auto">
            <a:xfrm>
              <a:off x="1579" y="242"/>
              <a:ext cx="16" cy="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2" name="Freeform 1444"/>
            <p:cNvSpPr>
              <a:spLocks/>
            </p:cNvSpPr>
            <p:nvPr userDrawn="1"/>
          </p:nvSpPr>
          <p:spPr bwMode="auto">
            <a:xfrm>
              <a:off x="994" y="334"/>
              <a:ext cx="42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0"/>
                </a:cxn>
                <a:cxn ang="0">
                  <a:pos x="42" y="13"/>
                </a:cxn>
                <a:cxn ang="0">
                  <a:pos x="16" y="13"/>
                </a:cxn>
                <a:cxn ang="0">
                  <a:pos x="16" y="27"/>
                </a:cxn>
                <a:cxn ang="0">
                  <a:pos x="42" y="27"/>
                </a:cxn>
                <a:cxn ang="0">
                  <a:pos x="42" y="39"/>
                </a:cxn>
                <a:cxn ang="0">
                  <a:pos x="16" y="39"/>
                </a:cxn>
                <a:cxn ang="0">
                  <a:pos x="16" y="65"/>
                </a:cxn>
                <a:cxn ang="0">
                  <a:pos x="0" y="65"/>
                </a:cxn>
                <a:cxn ang="0">
                  <a:pos x="0" y="0"/>
                </a:cxn>
              </a:cxnLst>
              <a:rect l="0" t="0" r="r" b="b"/>
              <a:pathLst>
                <a:path w="42" h="65">
                  <a:moveTo>
                    <a:pt x="0" y="0"/>
                  </a:moveTo>
                  <a:lnTo>
                    <a:pt x="42" y="0"/>
                  </a:lnTo>
                  <a:lnTo>
                    <a:pt x="42" y="13"/>
                  </a:lnTo>
                  <a:lnTo>
                    <a:pt x="16" y="13"/>
                  </a:lnTo>
                  <a:lnTo>
                    <a:pt x="16" y="27"/>
                  </a:lnTo>
                  <a:lnTo>
                    <a:pt x="42" y="27"/>
                  </a:lnTo>
                  <a:lnTo>
                    <a:pt x="42" y="39"/>
                  </a:lnTo>
                  <a:lnTo>
                    <a:pt x="16" y="39"/>
                  </a:lnTo>
                  <a:lnTo>
                    <a:pt x="16" y="65"/>
                  </a:lnTo>
                  <a:lnTo>
                    <a:pt x="0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3" name="Freeform 1445"/>
            <p:cNvSpPr>
              <a:spLocks noEditPoints="1"/>
            </p:cNvSpPr>
            <p:nvPr userDrawn="1"/>
          </p:nvSpPr>
          <p:spPr bwMode="auto">
            <a:xfrm>
              <a:off x="1046" y="330"/>
              <a:ext cx="16" cy="69"/>
            </a:xfrm>
            <a:custGeom>
              <a:avLst/>
              <a:gdLst/>
              <a:ahLst/>
              <a:cxnLst>
                <a:cxn ang="0">
                  <a:pos x="16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3"/>
                </a:cxn>
                <a:cxn ang="0">
                  <a:pos x="0" y="21"/>
                </a:cxn>
                <a:cxn ang="0">
                  <a:pos x="16" y="21"/>
                </a:cxn>
                <a:cxn ang="0">
                  <a:pos x="16" y="69"/>
                </a:cxn>
                <a:cxn ang="0">
                  <a:pos x="0" y="69"/>
                </a:cxn>
                <a:cxn ang="0">
                  <a:pos x="0" y="21"/>
                </a:cxn>
              </a:cxnLst>
              <a:rect l="0" t="0" r="r" b="b"/>
              <a:pathLst>
                <a:path w="16" h="69">
                  <a:moveTo>
                    <a:pt x="16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13"/>
                  </a:lnTo>
                  <a:close/>
                  <a:moveTo>
                    <a:pt x="0" y="21"/>
                  </a:moveTo>
                  <a:lnTo>
                    <a:pt x="16" y="21"/>
                  </a:lnTo>
                  <a:lnTo>
                    <a:pt x="16" y="69"/>
                  </a:lnTo>
                  <a:lnTo>
                    <a:pt x="0" y="69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4" name="Freeform 1446"/>
            <p:cNvSpPr>
              <a:spLocks/>
            </p:cNvSpPr>
            <p:nvPr userDrawn="1"/>
          </p:nvSpPr>
          <p:spPr bwMode="auto">
            <a:xfrm>
              <a:off x="1072" y="349"/>
              <a:ext cx="52" cy="5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7" y="0"/>
                </a:cxn>
                <a:cxn ang="0">
                  <a:pos x="26" y="10"/>
                </a:cxn>
                <a:cxn ang="0">
                  <a:pos x="26" y="25"/>
                </a:cxn>
                <a:cxn ang="0">
                  <a:pos x="17" y="25"/>
                </a:cxn>
                <a:cxn ang="0">
                  <a:pos x="17" y="13"/>
                </a:cxn>
                <a:cxn ang="0">
                  <a:pos x="14" y="7"/>
                </a:cxn>
                <a:cxn ang="0">
                  <a:pos x="9" y="14"/>
                </a:cxn>
                <a:cxn ang="0">
                  <a:pos x="9" y="25"/>
                </a:cxn>
                <a:cxn ang="0">
                  <a:pos x="0" y="25"/>
                </a:cxn>
                <a:cxn ang="0">
                  <a:pos x="0" y="1"/>
                </a:cxn>
              </a:cxnLst>
              <a:rect l="0" t="0" r="r" b="b"/>
              <a:pathLst>
                <a:path w="26" h="25">
                  <a:moveTo>
                    <a:pt x="0" y="1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10" y="2"/>
                    <a:pt x="13" y="0"/>
                    <a:pt x="17" y="0"/>
                  </a:cubicBezTo>
                  <a:cubicBezTo>
                    <a:pt x="23" y="0"/>
                    <a:pt x="26" y="5"/>
                    <a:pt x="26" y="10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9"/>
                    <a:pt x="16" y="7"/>
                    <a:pt x="14" y="7"/>
                  </a:cubicBezTo>
                  <a:cubicBezTo>
                    <a:pt x="10" y="7"/>
                    <a:pt x="9" y="9"/>
                    <a:pt x="9" y="14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5" name="Freeform 1447"/>
            <p:cNvSpPr>
              <a:spLocks noEditPoints="1"/>
            </p:cNvSpPr>
            <p:nvPr userDrawn="1"/>
          </p:nvSpPr>
          <p:spPr bwMode="auto">
            <a:xfrm>
              <a:off x="1130" y="349"/>
              <a:ext cx="48" cy="50"/>
            </a:xfrm>
            <a:custGeom>
              <a:avLst/>
              <a:gdLst/>
              <a:ahLst/>
              <a:cxnLst>
                <a:cxn ang="0">
                  <a:pos x="17" y="25"/>
                </a:cxn>
                <a:cxn ang="0">
                  <a:pos x="17" y="21"/>
                </a:cxn>
                <a:cxn ang="0">
                  <a:pos x="17" y="21"/>
                </a:cxn>
                <a:cxn ang="0">
                  <a:pos x="9" y="25"/>
                </a:cxn>
                <a:cxn ang="0">
                  <a:pos x="0" y="18"/>
                </a:cxn>
                <a:cxn ang="0">
                  <a:pos x="12" y="9"/>
                </a:cxn>
                <a:cxn ang="0">
                  <a:pos x="16" y="10"/>
                </a:cxn>
                <a:cxn ang="0">
                  <a:pos x="11" y="6"/>
                </a:cxn>
                <a:cxn ang="0">
                  <a:pos x="3" y="7"/>
                </a:cxn>
                <a:cxn ang="0">
                  <a:pos x="3" y="2"/>
                </a:cxn>
                <a:cxn ang="0">
                  <a:pos x="13" y="0"/>
                </a:cxn>
                <a:cxn ang="0">
                  <a:pos x="24" y="10"/>
                </a:cxn>
                <a:cxn ang="0">
                  <a:pos x="24" y="19"/>
                </a:cxn>
                <a:cxn ang="0">
                  <a:pos x="24" y="25"/>
                </a:cxn>
                <a:cxn ang="0">
                  <a:pos x="17" y="25"/>
                </a:cxn>
                <a:cxn ang="0">
                  <a:pos x="11" y="20"/>
                </a:cxn>
                <a:cxn ang="0">
                  <a:pos x="16" y="14"/>
                </a:cxn>
                <a:cxn ang="0">
                  <a:pos x="13" y="14"/>
                </a:cxn>
                <a:cxn ang="0">
                  <a:pos x="8" y="17"/>
                </a:cxn>
                <a:cxn ang="0">
                  <a:pos x="11" y="20"/>
                </a:cxn>
              </a:cxnLst>
              <a:rect l="0" t="0" r="r" b="b"/>
              <a:pathLst>
                <a:path w="24" h="25">
                  <a:moveTo>
                    <a:pt x="17" y="25"/>
                  </a:moveTo>
                  <a:cubicBezTo>
                    <a:pt x="17" y="23"/>
                    <a:pt x="17" y="22"/>
                    <a:pt x="17" y="21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15" y="24"/>
                    <a:pt x="12" y="25"/>
                    <a:pt x="9" y="25"/>
                  </a:cubicBezTo>
                  <a:cubicBezTo>
                    <a:pt x="4" y="25"/>
                    <a:pt x="0" y="23"/>
                    <a:pt x="0" y="18"/>
                  </a:cubicBezTo>
                  <a:cubicBezTo>
                    <a:pt x="0" y="10"/>
                    <a:pt x="8" y="9"/>
                    <a:pt x="12" y="9"/>
                  </a:cubicBezTo>
                  <a:cubicBezTo>
                    <a:pt x="14" y="9"/>
                    <a:pt x="15" y="10"/>
                    <a:pt x="16" y="10"/>
                  </a:cubicBezTo>
                  <a:cubicBezTo>
                    <a:pt x="16" y="7"/>
                    <a:pt x="14" y="6"/>
                    <a:pt x="11" y="6"/>
                  </a:cubicBezTo>
                  <a:cubicBezTo>
                    <a:pt x="8" y="6"/>
                    <a:pt x="6" y="6"/>
                    <a:pt x="3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1"/>
                    <a:pt x="9" y="0"/>
                    <a:pt x="13" y="0"/>
                  </a:cubicBezTo>
                  <a:cubicBezTo>
                    <a:pt x="19" y="0"/>
                    <a:pt x="24" y="3"/>
                    <a:pt x="24" y="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1"/>
                    <a:pt x="24" y="23"/>
                    <a:pt x="24" y="25"/>
                  </a:cubicBezTo>
                  <a:lnTo>
                    <a:pt x="17" y="25"/>
                  </a:lnTo>
                  <a:close/>
                  <a:moveTo>
                    <a:pt x="11" y="20"/>
                  </a:moveTo>
                  <a:cubicBezTo>
                    <a:pt x="14" y="20"/>
                    <a:pt x="16" y="17"/>
                    <a:pt x="16" y="14"/>
                  </a:cubicBezTo>
                  <a:cubicBezTo>
                    <a:pt x="15" y="14"/>
                    <a:pt x="14" y="14"/>
                    <a:pt x="13" y="14"/>
                  </a:cubicBezTo>
                  <a:cubicBezTo>
                    <a:pt x="10" y="14"/>
                    <a:pt x="8" y="15"/>
                    <a:pt x="8" y="17"/>
                  </a:cubicBezTo>
                  <a:cubicBezTo>
                    <a:pt x="8" y="19"/>
                    <a:pt x="9" y="20"/>
                    <a:pt x="11" y="2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6" name="Freeform 1448"/>
            <p:cNvSpPr>
              <a:spLocks/>
            </p:cNvSpPr>
            <p:nvPr userDrawn="1"/>
          </p:nvSpPr>
          <p:spPr bwMode="auto">
            <a:xfrm>
              <a:off x="1188" y="349"/>
              <a:ext cx="50" cy="5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7" y="1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16" y="0"/>
                </a:cxn>
                <a:cxn ang="0">
                  <a:pos x="25" y="10"/>
                </a:cxn>
                <a:cxn ang="0">
                  <a:pos x="25" y="25"/>
                </a:cxn>
                <a:cxn ang="0">
                  <a:pos x="17" y="25"/>
                </a:cxn>
                <a:cxn ang="0">
                  <a:pos x="17" y="13"/>
                </a:cxn>
                <a:cxn ang="0">
                  <a:pos x="13" y="7"/>
                </a:cxn>
                <a:cxn ang="0">
                  <a:pos x="8" y="14"/>
                </a:cxn>
                <a:cxn ang="0">
                  <a:pos x="8" y="25"/>
                </a:cxn>
                <a:cxn ang="0">
                  <a:pos x="0" y="25"/>
                </a:cxn>
                <a:cxn ang="0">
                  <a:pos x="0" y="1"/>
                </a:cxn>
              </a:cxnLst>
              <a:rect l="0" t="0" r="r" b="b"/>
              <a:pathLst>
                <a:path w="25" h="25">
                  <a:moveTo>
                    <a:pt x="0" y="1"/>
                  </a:moveTo>
                  <a:cubicBezTo>
                    <a:pt x="7" y="1"/>
                    <a:pt x="7" y="1"/>
                    <a:pt x="7" y="1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2"/>
                    <a:pt x="12" y="0"/>
                    <a:pt x="16" y="0"/>
                  </a:cubicBezTo>
                  <a:cubicBezTo>
                    <a:pt x="23" y="0"/>
                    <a:pt x="25" y="5"/>
                    <a:pt x="25" y="10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9"/>
                    <a:pt x="15" y="7"/>
                    <a:pt x="13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7" name="Freeform 1449"/>
            <p:cNvSpPr>
              <a:spLocks/>
            </p:cNvSpPr>
            <p:nvPr userDrawn="1"/>
          </p:nvSpPr>
          <p:spPr bwMode="auto">
            <a:xfrm>
              <a:off x="1246" y="349"/>
              <a:ext cx="40" cy="50"/>
            </a:xfrm>
            <a:custGeom>
              <a:avLst/>
              <a:gdLst/>
              <a:ahLst/>
              <a:cxnLst>
                <a:cxn ang="0">
                  <a:pos x="19" y="8"/>
                </a:cxn>
                <a:cxn ang="0">
                  <a:pos x="14" y="6"/>
                </a:cxn>
                <a:cxn ang="0">
                  <a:pos x="8" y="13"/>
                </a:cxn>
                <a:cxn ang="0">
                  <a:pos x="15" y="19"/>
                </a:cxn>
                <a:cxn ang="0">
                  <a:pos x="20" y="18"/>
                </a:cxn>
                <a:cxn ang="0">
                  <a:pos x="20" y="24"/>
                </a:cxn>
                <a:cxn ang="0">
                  <a:pos x="13" y="25"/>
                </a:cxn>
                <a:cxn ang="0">
                  <a:pos x="0" y="13"/>
                </a:cxn>
                <a:cxn ang="0">
                  <a:pos x="13" y="0"/>
                </a:cxn>
                <a:cxn ang="0">
                  <a:pos x="20" y="1"/>
                </a:cxn>
                <a:cxn ang="0">
                  <a:pos x="19" y="8"/>
                </a:cxn>
              </a:cxnLst>
              <a:rect l="0" t="0" r="r" b="b"/>
              <a:pathLst>
                <a:path w="20" h="25">
                  <a:moveTo>
                    <a:pt x="19" y="8"/>
                  </a:moveTo>
                  <a:cubicBezTo>
                    <a:pt x="18" y="7"/>
                    <a:pt x="16" y="6"/>
                    <a:pt x="14" y="6"/>
                  </a:cubicBezTo>
                  <a:cubicBezTo>
                    <a:pt x="11" y="6"/>
                    <a:pt x="8" y="9"/>
                    <a:pt x="8" y="13"/>
                  </a:cubicBezTo>
                  <a:cubicBezTo>
                    <a:pt x="8" y="17"/>
                    <a:pt x="11" y="19"/>
                    <a:pt x="15" y="19"/>
                  </a:cubicBezTo>
                  <a:cubicBezTo>
                    <a:pt x="17" y="19"/>
                    <a:pt x="19" y="19"/>
                    <a:pt x="20" y="18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18" y="25"/>
                    <a:pt x="16" y="25"/>
                    <a:pt x="13" y="25"/>
                  </a:cubicBezTo>
                  <a:cubicBezTo>
                    <a:pt x="6" y="25"/>
                    <a:pt x="0" y="20"/>
                    <a:pt x="0" y="13"/>
                  </a:cubicBezTo>
                  <a:cubicBezTo>
                    <a:pt x="0" y="5"/>
                    <a:pt x="6" y="0"/>
                    <a:pt x="13" y="0"/>
                  </a:cubicBezTo>
                  <a:cubicBezTo>
                    <a:pt x="16" y="0"/>
                    <a:pt x="18" y="1"/>
                    <a:pt x="20" y="1"/>
                  </a:cubicBezTo>
                  <a:lnTo>
                    <a:pt x="19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8" name="Freeform 1450"/>
            <p:cNvSpPr>
              <a:spLocks noEditPoints="1"/>
            </p:cNvSpPr>
            <p:nvPr userDrawn="1"/>
          </p:nvSpPr>
          <p:spPr bwMode="auto">
            <a:xfrm>
              <a:off x="1290" y="349"/>
              <a:ext cx="50" cy="50"/>
            </a:xfrm>
            <a:custGeom>
              <a:avLst/>
              <a:gdLst/>
              <a:ahLst/>
              <a:cxnLst>
                <a:cxn ang="0">
                  <a:pos x="8" y="15"/>
                </a:cxn>
                <a:cxn ang="0">
                  <a:pos x="15" y="20"/>
                </a:cxn>
                <a:cxn ang="0">
                  <a:pos x="23" y="18"/>
                </a:cxn>
                <a:cxn ang="0">
                  <a:pos x="23" y="24"/>
                </a:cxn>
                <a:cxn ang="0">
                  <a:pos x="14" y="25"/>
                </a:cxn>
                <a:cxn ang="0">
                  <a:pos x="0" y="13"/>
                </a:cxn>
                <a:cxn ang="0">
                  <a:pos x="13" y="0"/>
                </a:cxn>
                <a:cxn ang="0">
                  <a:pos x="25" y="14"/>
                </a:cxn>
                <a:cxn ang="0">
                  <a:pos x="25" y="15"/>
                </a:cxn>
                <a:cxn ang="0">
                  <a:pos x="8" y="15"/>
                </a:cxn>
                <a:cxn ang="0">
                  <a:pos x="17" y="10"/>
                </a:cxn>
                <a:cxn ang="0">
                  <a:pos x="13" y="5"/>
                </a:cxn>
                <a:cxn ang="0">
                  <a:pos x="8" y="10"/>
                </a:cxn>
                <a:cxn ang="0">
                  <a:pos x="17" y="10"/>
                </a:cxn>
              </a:cxnLst>
              <a:rect l="0" t="0" r="r" b="b"/>
              <a:pathLst>
                <a:path w="25" h="25">
                  <a:moveTo>
                    <a:pt x="8" y="15"/>
                  </a:moveTo>
                  <a:cubicBezTo>
                    <a:pt x="9" y="18"/>
                    <a:pt x="11" y="20"/>
                    <a:pt x="15" y="20"/>
                  </a:cubicBezTo>
                  <a:cubicBezTo>
                    <a:pt x="18" y="20"/>
                    <a:pt x="20" y="19"/>
                    <a:pt x="23" y="18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0" y="25"/>
                    <a:pt x="17" y="25"/>
                    <a:pt x="14" y="25"/>
                  </a:cubicBezTo>
                  <a:cubicBezTo>
                    <a:pt x="6" y="25"/>
                    <a:pt x="0" y="20"/>
                    <a:pt x="0" y="13"/>
                  </a:cubicBezTo>
                  <a:cubicBezTo>
                    <a:pt x="0" y="5"/>
                    <a:pt x="5" y="0"/>
                    <a:pt x="13" y="0"/>
                  </a:cubicBezTo>
                  <a:cubicBezTo>
                    <a:pt x="22" y="0"/>
                    <a:pt x="25" y="6"/>
                    <a:pt x="25" y="14"/>
                  </a:cubicBezTo>
                  <a:cubicBezTo>
                    <a:pt x="25" y="15"/>
                    <a:pt x="25" y="15"/>
                    <a:pt x="25" y="15"/>
                  </a:cubicBezTo>
                  <a:lnTo>
                    <a:pt x="8" y="15"/>
                  </a:lnTo>
                  <a:close/>
                  <a:moveTo>
                    <a:pt x="17" y="10"/>
                  </a:moveTo>
                  <a:cubicBezTo>
                    <a:pt x="17" y="8"/>
                    <a:pt x="16" y="5"/>
                    <a:pt x="13" y="5"/>
                  </a:cubicBezTo>
                  <a:cubicBezTo>
                    <a:pt x="10" y="5"/>
                    <a:pt x="8" y="8"/>
                    <a:pt x="8" y="10"/>
                  </a:cubicBezTo>
                  <a:lnTo>
                    <a:pt x="17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9" name="Freeform 1451"/>
            <p:cNvSpPr>
              <a:spLocks/>
            </p:cNvSpPr>
            <p:nvPr userDrawn="1"/>
          </p:nvSpPr>
          <p:spPr bwMode="auto">
            <a:xfrm>
              <a:off x="1372" y="332"/>
              <a:ext cx="56" cy="67"/>
            </a:xfrm>
            <a:custGeom>
              <a:avLst/>
              <a:gdLst/>
              <a:ahLst/>
              <a:cxnLst>
                <a:cxn ang="0">
                  <a:pos x="28" y="32"/>
                </a:cxn>
                <a:cxn ang="0">
                  <a:pos x="19" y="33"/>
                </a:cxn>
                <a:cxn ang="0">
                  <a:pos x="0" y="17"/>
                </a:cxn>
                <a:cxn ang="0">
                  <a:pos x="19" y="0"/>
                </a:cxn>
                <a:cxn ang="0">
                  <a:pos x="28" y="2"/>
                </a:cxn>
                <a:cxn ang="0">
                  <a:pos x="27" y="9"/>
                </a:cxn>
                <a:cxn ang="0">
                  <a:pos x="19" y="6"/>
                </a:cxn>
                <a:cxn ang="0">
                  <a:pos x="9" y="17"/>
                </a:cxn>
                <a:cxn ang="0">
                  <a:pos x="20" y="27"/>
                </a:cxn>
                <a:cxn ang="0">
                  <a:pos x="28" y="25"/>
                </a:cxn>
                <a:cxn ang="0">
                  <a:pos x="28" y="32"/>
                </a:cxn>
              </a:cxnLst>
              <a:rect l="0" t="0" r="r" b="b"/>
              <a:pathLst>
                <a:path w="28" h="33">
                  <a:moveTo>
                    <a:pt x="28" y="32"/>
                  </a:moveTo>
                  <a:cubicBezTo>
                    <a:pt x="26" y="32"/>
                    <a:pt x="23" y="33"/>
                    <a:pt x="19" y="33"/>
                  </a:cubicBezTo>
                  <a:cubicBezTo>
                    <a:pt x="10" y="33"/>
                    <a:pt x="0" y="29"/>
                    <a:pt x="0" y="17"/>
                  </a:cubicBezTo>
                  <a:cubicBezTo>
                    <a:pt x="0" y="6"/>
                    <a:pt x="8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3" y="6"/>
                    <a:pt x="9" y="11"/>
                    <a:pt x="9" y="17"/>
                  </a:cubicBezTo>
                  <a:cubicBezTo>
                    <a:pt x="9" y="23"/>
                    <a:pt x="13" y="27"/>
                    <a:pt x="20" y="27"/>
                  </a:cubicBezTo>
                  <a:cubicBezTo>
                    <a:pt x="22" y="27"/>
                    <a:pt x="25" y="26"/>
                    <a:pt x="28" y="25"/>
                  </a:cubicBezTo>
                  <a:lnTo>
                    <a:pt x="28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0" name="Freeform 1452"/>
            <p:cNvSpPr>
              <a:spLocks noEditPoints="1"/>
            </p:cNvSpPr>
            <p:nvPr userDrawn="1"/>
          </p:nvSpPr>
          <p:spPr bwMode="auto">
            <a:xfrm>
              <a:off x="1432" y="349"/>
              <a:ext cx="57" cy="5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4" y="0"/>
                </a:cxn>
                <a:cxn ang="0">
                  <a:pos x="28" y="13"/>
                </a:cxn>
                <a:cxn ang="0">
                  <a:pos x="14" y="25"/>
                </a:cxn>
                <a:cxn ang="0">
                  <a:pos x="0" y="13"/>
                </a:cxn>
                <a:cxn ang="0">
                  <a:pos x="19" y="13"/>
                </a:cxn>
                <a:cxn ang="0">
                  <a:pos x="14" y="6"/>
                </a:cxn>
                <a:cxn ang="0">
                  <a:pos x="8" y="13"/>
                </a:cxn>
                <a:cxn ang="0">
                  <a:pos x="14" y="19"/>
                </a:cxn>
                <a:cxn ang="0">
                  <a:pos x="19" y="13"/>
                </a:cxn>
              </a:cxnLst>
              <a:rect l="0" t="0" r="r" b="b"/>
              <a:pathLst>
                <a:path w="28" h="25">
                  <a:moveTo>
                    <a:pt x="0" y="13"/>
                  </a:moveTo>
                  <a:cubicBezTo>
                    <a:pt x="0" y="5"/>
                    <a:pt x="6" y="0"/>
                    <a:pt x="14" y="0"/>
                  </a:cubicBezTo>
                  <a:cubicBezTo>
                    <a:pt x="22" y="0"/>
                    <a:pt x="28" y="5"/>
                    <a:pt x="28" y="13"/>
                  </a:cubicBezTo>
                  <a:cubicBezTo>
                    <a:pt x="28" y="20"/>
                    <a:pt x="22" y="25"/>
                    <a:pt x="14" y="25"/>
                  </a:cubicBezTo>
                  <a:cubicBezTo>
                    <a:pt x="6" y="25"/>
                    <a:pt x="0" y="20"/>
                    <a:pt x="0" y="13"/>
                  </a:cubicBezTo>
                  <a:close/>
                  <a:moveTo>
                    <a:pt x="19" y="13"/>
                  </a:moveTo>
                  <a:cubicBezTo>
                    <a:pt x="19" y="9"/>
                    <a:pt x="18" y="6"/>
                    <a:pt x="14" y="6"/>
                  </a:cubicBezTo>
                  <a:cubicBezTo>
                    <a:pt x="10" y="6"/>
                    <a:pt x="8" y="9"/>
                    <a:pt x="8" y="13"/>
                  </a:cubicBezTo>
                  <a:cubicBezTo>
                    <a:pt x="8" y="16"/>
                    <a:pt x="10" y="19"/>
                    <a:pt x="14" y="19"/>
                  </a:cubicBezTo>
                  <a:cubicBezTo>
                    <a:pt x="18" y="19"/>
                    <a:pt x="19" y="16"/>
                    <a:pt x="19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1" name="Freeform 1453"/>
            <p:cNvSpPr>
              <a:spLocks/>
            </p:cNvSpPr>
            <p:nvPr userDrawn="1"/>
          </p:nvSpPr>
          <p:spPr bwMode="auto">
            <a:xfrm>
              <a:off x="1495" y="349"/>
              <a:ext cx="34" cy="50"/>
            </a:xfrm>
            <a:custGeom>
              <a:avLst/>
              <a:gdLst/>
              <a:ahLst/>
              <a:cxnLst>
                <a:cxn ang="0">
                  <a:pos x="17" y="7"/>
                </a:cxn>
                <a:cxn ang="0">
                  <a:pos x="14" y="7"/>
                </a:cxn>
                <a:cxn ang="0">
                  <a:pos x="8" y="14"/>
                </a:cxn>
                <a:cxn ang="0">
                  <a:pos x="8" y="25"/>
                </a:cxn>
                <a:cxn ang="0">
                  <a:pos x="0" y="25"/>
                </a:cxn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7" y="7"/>
                </a:cxn>
              </a:cxnLst>
              <a:rect l="0" t="0" r="r" b="b"/>
              <a:pathLst>
                <a:path w="17" h="25">
                  <a:moveTo>
                    <a:pt x="17" y="7"/>
                  </a:moveTo>
                  <a:cubicBezTo>
                    <a:pt x="16" y="7"/>
                    <a:pt x="15" y="7"/>
                    <a:pt x="14" y="7"/>
                  </a:cubicBezTo>
                  <a:cubicBezTo>
                    <a:pt x="10" y="7"/>
                    <a:pt x="8" y="10"/>
                    <a:pt x="8" y="1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1" y="0"/>
                    <a:pt x="15" y="0"/>
                  </a:cubicBezTo>
                  <a:cubicBezTo>
                    <a:pt x="16" y="0"/>
                    <a:pt x="17" y="0"/>
                    <a:pt x="17" y="0"/>
                  </a:cubicBezTo>
                  <a:lnTo>
                    <a:pt x="17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2" name="Freeform 1454"/>
            <p:cNvSpPr>
              <a:spLocks noEditPoints="1"/>
            </p:cNvSpPr>
            <p:nvPr userDrawn="1"/>
          </p:nvSpPr>
          <p:spPr bwMode="auto">
            <a:xfrm>
              <a:off x="1535" y="349"/>
              <a:ext cx="54" cy="6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7" y="0"/>
                </a:cxn>
                <a:cxn ang="0">
                  <a:pos x="27" y="12"/>
                </a:cxn>
                <a:cxn ang="0">
                  <a:pos x="16" y="25"/>
                </a:cxn>
                <a:cxn ang="0">
                  <a:pos x="8" y="21"/>
                </a:cxn>
                <a:cxn ang="0">
                  <a:pos x="8" y="21"/>
                </a:cxn>
                <a:cxn ang="0">
                  <a:pos x="8" y="34"/>
                </a:cxn>
                <a:cxn ang="0">
                  <a:pos x="0" y="34"/>
                </a:cxn>
                <a:cxn ang="0">
                  <a:pos x="0" y="1"/>
                </a:cxn>
                <a:cxn ang="0">
                  <a:pos x="13" y="6"/>
                </a:cxn>
                <a:cxn ang="0">
                  <a:pos x="8" y="13"/>
                </a:cxn>
                <a:cxn ang="0">
                  <a:pos x="13" y="19"/>
                </a:cxn>
                <a:cxn ang="0">
                  <a:pos x="18" y="12"/>
                </a:cxn>
                <a:cxn ang="0">
                  <a:pos x="13" y="6"/>
                </a:cxn>
              </a:cxnLst>
              <a:rect l="0" t="0" r="r" b="b"/>
              <a:pathLst>
                <a:path w="27" h="34">
                  <a:moveTo>
                    <a:pt x="0" y="1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3" y="0"/>
                    <a:pt x="27" y="6"/>
                    <a:pt x="27" y="12"/>
                  </a:cubicBezTo>
                  <a:cubicBezTo>
                    <a:pt x="27" y="19"/>
                    <a:pt x="23" y="25"/>
                    <a:pt x="16" y="25"/>
                  </a:cubicBezTo>
                  <a:cubicBezTo>
                    <a:pt x="13" y="25"/>
                    <a:pt x="10" y="24"/>
                    <a:pt x="8" y="21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0" y="34"/>
                    <a:pt x="0" y="34"/>
                    <a:pt x="0" y="34"/>
                  </a:cubicBezTo>
                  <a:lnTo>
                    <a:pt x="0" y="1"/>
                  </a:lnTo>
                  <a:close/>
                  <a:moveTo>
                    <a:pt x="13" y="6"/>
                  </a:moveTo>
                  <a:cubicBezTo>
                    <a:pt x="10" y="6"/>
                    <a:pt x="8" y="9"/>
                    <a:pt x="8" y="13"/>
                  </a:cubicBezTo>
                  <a:cubicBezTo>
                    <a:pt x="8" y="16"/>
                    <a:pt x="11" y="19"/>
                    <a:pt x="13" y="19"/>
                  </a:cubicBezTo>
                  <a:cubicBezTo>
                    <a:pt x="16" y="19"/>
                    <a:pt x="18" y="16"/>
                    <a:pt x="18" y="12"/>
                  </a:cubicBezTo>
                  <a:cubicBezTo>
                    <a:pt x="18" y="9"/>
                    <a:pt x="17" y="6"/>
                    <a:pt x="13" y="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3" name="Freeform 1455"/>
            <p:cNvSpPr>
              <a:spLocks noEditPoints="1"/>
            </p:cNvSpPr>
            <p:nvPr userDrawn="1"/>
          </p:nvSpPr>
          <p:spPr bwMode="auto">
            <a:xfrm>
              <a:off x="1593" y="349"/>
              <a:ext cx="56" cy="5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4" y="0"/>
                </a:cxn>
                <a:cxn ang="0">
                  <a:pos x="28" y="13"/>
                </a:cxn>
                <a:cxn ang="0">
                  <a:pos x="14" y="25"/>
                </a:cxn>
                <a:cxn ang="0">
                  <a:pos x="0" y="13"/>
                </a:cxn>
                <a:cxn ang="0">
                  <a:pos x="19" y="13"/>
                </a:cxn>
                <a:cxn ang="0">
                  <a:pos x="14" y="6"/>
                </a:cxn>
                <a:cxn ang="0">
                  <a:pos x="9" y="13"/>
                </a:cxn>
                <a:cxn ang="0">
                  <a:pos x="14" y="19"/>
                </a:cxn>
                <a:cxn ang="0">
                  <a:pos x="19" y="13"/>
                </a:cxn>
              </a:cxnLst>
              <a:rect l="0" t="0" r="r" b="b"/>
              <a:pathLst>
                <a:path w="28" h="25">
                  <a:moveTo>
                    <a:pt x="0" y="13"/>
                  </a:moveTo>
                  <a:cubicBezTo>
                    <a:pt x="0" y="5"/>
                    <a:pt x="6" y="0"/>
                    <a:pt x="14" y="0"/>
                  </a:cubicBezTo>
                  <a:cubicBezTo>
                    <a:pt x="22" y="0"/>
                    <a:pt x="28" y="5"/>
                    <a:pt x="28" y="13"/>
                  </a:cubicBezTo>
                  <a:cubicBezTo>
                    <a:pt x="28" y="20"/>
                    <a:pt x="22" y="25"/>
                    <a:pt x="14" y="25"/>
                  </a:cubicBezTo>
                  <a:cubicBezTo>
                    <a:pt x="6" y="25"/>
                    <a:pt x="0" y="20"/>
                    <a:pt x="0" y="13"/>
                  </a:cubicBezTo>
                  <a:close/>
                  <a:moveTo>
                    <a:pt x="19" y="13"/>
                  </a:moveTo>
                  <a:cubicBezTo>
                    <a:pt x="19" y="9"/>
                    <a:pt x="18" y="6"/>
                    <a:pt x="14" y="6"/>
                  </a:cubicBezTo>
                  <a:cubicBezTo>
                    <a:pt x="10" y="6"/>
                    <a:pt x="9" y="9"/>
                    <a:pt x="9" y="13"/>
                  </a:cubicBezTo>
                  <a:cubicBezTo>
                    <a:pt x="9" y="16"/>
                    <a:pt x="10" y="19"/>
                    <a:pt x="14" y="19"/>
                  </a:cubicBezTo>
                  <a:cubicBezTo>
                    <a:pt x="18" y="19"/>
                    <a:pt x="19" y="16"/>
                    <a:pt x="19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4" name="Freeform 1456"/>
            <p:cNvSpPr>
              <a:spLocks/>
            </p:cNvSpPr>
            <p:nvPr userDrawn="1"/>
          </p:nvSpPr>
          <p:spPr bwMode="auto">
            <a:xfrm>
              <a:off x="1655" y="349"/>
              <a:ext cx="36" cy="50"/>
            </a:xfrm>
            <a:custGeom>
              <a:avLst/>
              <a:gdLst/>
              <a:ahLst/>
              <a:cxnLst>
                <a:cxn ang="0">
                  <a:pos x="17" y="7"/>
                </a:cxn>
                <a:cxn ang="0">
                  <a:pos x="15" y="7"/>
                </a:cxn>
                <a:cxn ang="0">
                  <a:pos x="9" y="14"/>
                </a:cxn>
                <a:cxn ang="0">
                  <a:pos x="9" y="25"/>
                </a:cxn>
                <a:cxn ang="0">
                  <a:pos x="0" y="25"/>
                </a:cxn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17" y="7"/>
                </a:cxn>
              </a:cxnLst>
              <a:rect l="0" t="0" r="r" b="b"/>
              <a:pathLst>
                <a:path w="18" h="25">
                  <a:moveTo>
                    <a:pt x="17" y="7"/>
                  </a:moveTo>
                  <a:cubicBezTo>
                    <a:pt x="16" y="7"/>
                    <a:pt x="16" y="7"/>
                    <a:pt x="15" y="7"/>
                  </a:cubicBezTo>
                  <a:cubicBezTo>
                    <a:pt x="11" y="7"/>
                    <a:pt x="9" y="10"/>
                    <a:pt x="9" y="14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1" y="0"/>
                    <a:pt x="15" y="0"/>
                  </a:cubicBezTo>
                  <a:cubicBezTo>
                    <a:pt x="16" y="0"/>
                    <a:pt x="17" y="0"/>
                    <a:pt x="18" y="0"/>
                  </a:cubicBezTo>
                  <a:lnTo>
                    <a:pt x="17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5" name="Freeform 1457"/>
            <p:cNvSpPr>
              <a:spLocks noEditPoints="1"/>
            </p:cNvSpPr>
            <p:nvPr userDrawn="1"/>
          </p:nvSpPr>
          <p:spPr bwMode="auto">
            <a:xfrm>
              <a:off x="1693" y="349"/>
              <a:ext cx="48" cy="50"/>
            </a:xfrm>
            <a:custGeom>
              <a:avLst/>
              <a:gdLst/>
              <a:ahLst/>
              <a:cxnLst>
                <a:cxn ang="0">
                  <a:pos x="17" y="25"/>
                </a:cxn>
                <a:cxn ang="0">
                  <a:pos x="17" y="21"/>
                </a:cxn>
                <a:cxn ang="0">
                  <a:pos x="16" y="21"/>
                </a:cxn>
                <a:cxn ang="0">
                  <a:pos x="9" y="25"/>
                </a:cxn>
                <a:cxn ang="0">
                  <a:pos x="0" y="18"/>
                </a:cxn>
                <a:cxn ang="0">
                  <a:pos x="12" y="9"/>
                </a:cxn>
                <a:cxn ang="0">
                  <a:pos x="16" y="10"/>
                </a:cxn>
                <a:cxn ang="0">
                  <a:pos x="11" y="6"/>
                </a:cxn>
                <a:cxn ang="0">
                  <a:pos x="3" y="7"/>
                </a:cxn>
                <a:cxn ang="0">
                  <a:pos x="3" y="2"/>
                </a:cxn>
                <a:cxn ang="0">
                  <a:pos x="13" y="0"/>
                </a:cxn>
                <a:cxn ang="0">
                  <a:pos x="24" y="10"/>
                </a:cxn>
                <a:cxn ang="0">
                  <a:pos x="24" y="19"/>
                </a:cxn>
                <a:cxn ang="0">
                  <a:pos x="24" y="25"/>
                </a:cxn>
                <a:cxn ang="0">
                  <a:pos x="17" y="25"/>
                </a:cxn>
                <a:cxn ang="0">
                  <a:pos x="11" y="20"/>
                </a:cxn>
                <a:cxn ang="0">
                  <a:pos x="16" y="14"/>
                </a:cxn>
                <a:cxn ang="0">
                  <a:pos x="13" y="14"/>
                </a:cxn>
                <a:cxn ang="0">
                  <a:pos x="8" y="17"/>
                </a:cxn>
                <a:cxn ang="0">
                  <a:pos x="11" y="20"/>
                </a:cxn>
              </a:cxnLst>
              <a:rect l="0" t="0" r="r" b="b"/>
              <a:pathLst>
                <a:path w="24" h="25">
                  <a:moveTo>
                    <a:pt x="17" y="25"/>
                  </a:moveTo>
                  <a:cubicBezTo>
                    <a:pt x="17" y="23"/>
                    <a:pt x="17" y="22"/>
                    <a:pt x="17" y="21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5" y="24"/>
                    <a:pt x="12" y="25"/>
                    <a:pt x="9" y="25"/>
                  </a:cubicBezTo>
                  <a:cubicBezTo>
                    <a:pt x="4" y="25"/>
                    <a:pt x="0" y="23"/>
                    <a:pt x="0" y="18"/>
                  </a:cubicBezTo>
                  <a:cubicBezTo>
                    <a:pt x="0" y="10"/>
                    <a:pt x="8" y="9"/>
                    <a:pt x="12" y="9"/>
                  </a:cubicBezTo>
                  <a:cubicBezTo>
                    <a:pt x="14" y="9"/>
                    <a:pt x="15" y="10"/>
                    <a:pt x="16" y="10"/>
                  </a:cubicBezTo>
                  <a:cubicBezTo>
                    <a:pt x="16" y="7"/>
                    <a:pt x="14" y="6"/>
                    <a:pt x="11" y="6"/>
                  </a:cubicBezTo>
                  <a:cubicBezTo>
                    <a:pt x="8" y="6"/>
                    <a:pt x="5" y="6"/>
                    <a:pt x="3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1"/>
                    <a:pt x="9" y="0"/>
                    <a:pt x="13" y="0"/>
                  </a:cubicBezTo>
                  <a:cubicBezTo>
                    <a:pt x="19" y="0"/>
                    <a:pt x="24" y="3"/>
                    <a:pt x="24" y="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1"/>
                    <a:pt x="24" y="23"/>
                    <a:pt x="24" y="25"/>
                  </a:cubicBezTo>
                  <a:lnTo>
                    <a:pt x="17" y="25"/>
                  </a:lnTo>
                  <a:close/>
                  <a:moveTo>
                    <a:pt x="11" y="20"/>
                  </a:moveTo>
                  <a:cubicBezTo>
                    <a:pt x="14" y="20"/>
                    <a:pt x="16" y="17"/>
                    <a:pt x="16" y="14"/>
                  </a:cubicBezTo>
                  <a:cubicBezTo>
                    <a:pt x="15" y="14"/>
                    <a:pt x="14" y="14"/>
                    <a:pt x="13" y="14"/>
                  </a:cubicBezTo>
                  <a:cubicBezTo>
                    <a:pt x="10" y="14"/>
                    <a:pt x="8" y="15"/>
                    <a:pt x="8" y="17"/>
                  </a:cubicBezTo>
                  <a:cubicBezTo>
                    <a:pt x="8" y="19"/>
                    <a:pt x="9" y="20"/>
                    <a:pt x="11" y="2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6" name="Freeform 1458"/>
            <p:cNvSpPr>
              <a:spLocks/>
            </p:cNvSpPr>
            <p:nvPr userDrawn="1"/>
          </p:nvSpPr>
          <p:spPr bwMode="auto">
            <a:xfrm>
              <a:off x="1747" y="334"/>
              <a:ext cx="38" cy="6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4" y="8"/>
                </a:cxn>
                <a:cxn ang="0">
                  <a:pos x="4" y="2"/>
                </a:cxn>
                <a:cxn ang="0">
                  <a:pos x="12" y="0"/>
                </a:cxn>
                <a:cxn ang="0">
                  <a:pos x="12" y="8"/>
                </a:cxn>
                <a:cxn ang="0">
                  <a:pos x="18" y="8"/>
                </a:cxn>
                <a:cxn ang="0">
                  <a:pos x="18" y="13"/>
                </a:cxn>
                <a:cxn ang="0">
                  <a:pos x="12" y="13"/>
                </a:cxn>
                <a:cxn ang="0">
                  <a:pos x="12" y="22"/>
                </a:cxn>
                <a:cxn ang="0">
                  <a:pos x="16" y="27"/>
                </a:cxn>
                <a:cxn ang="0">
                  <a:pos x="18" y="26"/>
                </a:cxn>
                <a:cxn ang="0">
                  <a:pos x="19" y="32"/>
                </a:cxn>
                <a:cxn ang="0">
                  <a:pos x="13" y="32"/>
                </a:cxn>
                <a:cxn ang="0">
                  <a:pos x="4" y="23"/>
                </a:cxn>
                <a:cxn ang="0">
                  <a:pos x="4" y="13"/>
                </a:cxn>
                <a:cxn ang="0">
                  <a:pos x="0" y="13"/>
                </a:cxn>
                <a:cxn ang="0">
                  <a:pos x="0" y="8"/>
                </a:cxn>
              </a:cxnLst>
              <a:rect l="0" t="0" r="r" b="b"/>
              <a:pathLst>
                <a:path w="19" h="32">
                  <a:moveTo>
                    <a:pt x="0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5"/>
                    <a:pt x="13" y="27"/>
                    <a:pt x="16" y="27"/>
                  </a:cubicBezTo>
                  <a:cubicBezTo>
                    <a:pt x="17" y="27"/>
                    <a:pt x="17" y="26"/>
                    <a:pt x="18" y="26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7" y="32"/>
                    <a:pt x="15" y="32"/>
                    <a:pt x="13" y="32"/>
                  </a:cubicBezTo>
                  <a:cubicBezTo>
                    <a:pt x="6" y="32"/>
                    <a:pt x="4" y="29"/>
                    <a:pt x="4" y="2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7" name="Freeform 1459"/>
            <p:cNvSpPr>
              <a:spLocks noEditPoints="1"/>
            </p:cNvSpPr>
            <p:nvPr userDrawn="1"/>
          </p:nvSpPr>
          <p:spPr bwMode="auto">
            <a:xfrm>
              <a:off x="1791" y="330"/>
              <a:ext cx="18" cy="69"/>
            </a:xfrm>
            <a:custGeom>
              <a:avLst/>
              <a:gdLst/>
              <a:ahLst/>
              <a:cxnLst>
                <a:cxn ang="0">
                  <a:pos x="18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18" y="0"/>
                </a:cxn>
                <a:cxn ang="0">
                  <a:pos x="18" y="13"/>
                </a:cxn>
                <a:cxn ang="0">
                  <a:pos x="0" y="21"/>
                </a:cxn>
                <a:cxn ang="0">
                  <a:pos x="18" y="21"/>
                </a:cxn>
                <a:cxn ang="0">
                  <a:pos x="18" y="69"/>
                </a:cxn>
                <a:cxn ang="0">
                  <a:pos x="0" y="69"/>
                </a:cxn>
                <a:cxn ang="0">
                  <a:pos x="0" y="21"/>
                </a:cxn>
              </a:cxnLst>
              <a:rect l="0" t="0" r="r" b="b"/>
              <a:pathLst>
                <a:path w="18" h="69">
                  <a:moveTo>
                    <a:pt x="18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3"/>
                  </a:lnTo>
                  <a:close/>
                  <a:moveTo>
                    <a:pt x="0" y="21"/>
                  </a:moveTo>
                  <a:lnTo>
                    <a:pt x="18" y="21"/>
                  </a:lnTo>
                  <a:lnTo>
                    <a:pt x="18" y="69"/>
                  </a:lnTo>
                  <a:lnTo>
                    <a:pt x="0" y="69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8" name="Freeform 1460"/>
            <p:cNvSpPr>
              <a:spLocks noEditPoints="1"/>
            </p:cNvSpPr>
            <p:nvPr userDrawn="1"/>
          </p:nvSpPr>
          <p:spPr bwMode="auto">
            <a:xfrm>
              <a:off x="1817" y="349"/>
              <a:ext cx="56" cy="5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4" y="0"/>
                </a:cxn>
                <a:cxn ang="0">
                  <a:pos x="28" y="13"/>
                </a:cxn>
                <a:cxn ang="0">
                  <a:pos x="14" y="25"/>
                </a:cxn>
                <a:cxn ang="0">
                  <a:pos x="0" y="13"/>
                </a:cxn>
                <a:cxn ang="0">
                  <a:pos x="19" y="13"/>
                </a:cxn>
                <a:cxn ang="0">
                  <a:pos x="14" y="6"/>
                </a:cxn>
                <a:cxn ang="0">
                  <a:pos x="9" y="13"/>
                </a:cxn>
                <a:cxn ang="0">
                  <a:pos x="14" y="19"/>
                </a:cxn>
                <a:cxn ang="0">
                  <a:pos x="19" y="13"/>
                </a:cxn>
              </a:cxnLst>
              <a:rect l="0" t="0" r="r" b="b"/>
              <a:pathLst>
                <a:path w="28" h="25">
                  <a:moveTo>
                    <a:pt x="0" y="13"/>
                  </a:moveTo>
                  <a:cubicBezTo>
                    <a:pt x="0" y="5"/>
                    <a:pt x="6" y="0"/>
                    <a:pt x="14" y="0"/>
                  </a:cubicBezTo>
                  <a:cubicBezTo>
                    <a:pt x="22" y="0"/>
                    <a:pt x="28" y="5"/>
                    <a:pt x="28" y="13"/>
                  </a:cubicBezTo>
                  <a:cubicBezTo>
                    <a:pt x="28" y="20"/>
                    <a:pt x="22" y="25"/>
                    <a:pt x="14" y="25"/>
                  </a:cubicBezTo>
                  <a:cubicBezTo>
                    <a:pt x="6" y="25"/>
                    <a:pt x="0" y="20"/>
                    <a:pt x="0" y="13"/>
                  </a:cubicBezTo>
                  <a:close/>
                  <a:moveTo>
                    <a:pt x="19" y="13"/>
                  </a:moveTo>
                  <a:cubicBezTo>
                    <a:pt x="19" y="9"/>
                    <a:pt x="18" y="6"/>
                    <a:pt x="14" y="6"/>
                  </a:cubicBezTo>
                  <a:cubicBezTo>
                    <a:pt x="10" y="6"/>
                    <a:pt x="9" y="9"/>
                    <a:pt x="9" y="13"/>
                  </a:cubicBezTo>
                  <a:cubicBezTo>
                    <a:pt x="9" y="16"/>
                    <a:pt x="10" y="19"/>
                    <a:pt x="14" y="19"/>
                  </a:cubicBezTo>
                  <a:cubicBezTo>
                    <a:pt x="18" y="19"/>
                    <a:pt x="19" y="16"/>
                    <a:pt x="19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9" name="Freeform 1461"/>
            <p:cNvSpPr>
              <a:spLocks/>
            </p:cNvSpPr>
            <p:nvPr userDrawn="1"/>
          </p:nvSpPr>
          <p:spPr bwMode="auto">
            <a:xfrm>
              <a:off x="1879" y="349"/>
              <a:ext cx="52" cy="5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6" y="0"/>
                </a:cxn>
                <a:cxn ang="0">
                  <a:pos x="26" y="10"/>
                </a:cxn>
                <a:cxn ang="0">
                  <a:pos x="26" y="25"/>
                </a:cxn>
                <a:cxn ang="0">
                  <a:pos x="17" y="25"/>
                </a:cxn>
                <a:cxn ang="0">
                  <a:pos x="17" y="13"/>
                </a:cxn>
                <a:cxn ang="0">
                  <a:pos x="14" y="7"/>
                </a:cxn>
                <a:cxn ang="0">
                  <a:pos x="8" y="14"/>
                </a:cxn>
                <a:cxn ang="0">
                  <a:pos x="8" y="25"/>
                </a:cxn>
                <a:cxn ang="0">
                  <a:pos x="0" y="25"/>
                </a:cxn>
                <a:cxn ang="0">
                  <a:pos x="0" y="1"/>
                </a:cxn>
              </a:cxnLst>
              <a:rect l="0" t="0" r="r" b="b"/>
              <a:pathLst>
                <a:path w="26" h="25">
                  <a:moveTo>
                    <a:pt x="0" y="1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3" y="0"/>
                    <a:pt x="16" y="0"/>
                  </a:cubicBezTo>
                  <a:cubicBezTo>
                    <a:pt x="23" y="0"/>
                    <a:pt x="26" y="5"/>
                    <a:pt x="26" y="10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9"/>
                    <a:pt x="16" y="7"/>
                    <a:pt x="14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0" name="Freeform 1462"/>
            <p:cNvSpPr>
              <a:spLocks/>
            </p:cNvSpPr>
            <p:nvPr userDrawn="1"/>
          </p:nvSpPr>
          <p:spPr bwMode="auto">
            <a:xfrm>
              <a:off x="990" y="425"/>
              <a:ext cx="48" cy="38"/>
            </a:xfrm>
            <a:custGeom>
              <a:avLst/>
              <a:gdLst/>
              <a:ahLst/>
              <a:cxnLst>
                <a:cxn ang="0">
                  <a:pos x="38" y="38"/>
                </a:cxn>
                <a:cxn ang="0">
                  <a:pos x="34" y="38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6" y="38"/>
                </a:cxn>
                <a:cxn ang="0">
                  <a:pos x="10" y="38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36" y="34"/>
                </a:cxn>
                <a:cxn ang="0">
                  <a:pos x="36" y="34"/>
                </a:cxn>
                <a:cxn ang="0">
                  <a:pos x="46" y="0"/>
                </a:cxn>
                <a:cxn ang="0">
                  <a:pos x="48" y="0"/>
                </a:cxn>
                <a:cxn ang="0">
                  <a:pos x="38" y="38"/>
                </a:cxn>
              </a:cxnLst>
              <a:rect l="0" t="0" r="r" b="b"/>
              <a:pathLst>
                <a:path w="48" h="38">
                  <a:moveTo>
                    <a:pt x="38" y="38"/>
                  </a:moveTo>
                  <a:lnTo>
                    <a:pt x="34" y="38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6" y="38"/>
                  </a:lnTo>
                  <a:lnTo>
                    <a:pt x="10" y="38"/>
                  </a:lnTo>
                  <a:lnTo>
                    <a:pt x="0" y="0"/>
                  </a:lnTo>
                  <a:lnTo>
                    <a:pt x="4" y="0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1" name="Freeform 1463"/>
            <p:cNvSpPr>
              <a:spLocks noEditPoints="1"/>
            </p:cNvSpPr>
            <p:nvPr userDrawn="1"/>
          </p:nvSpPr>
          <p:spPr bwMode="auto">
            <a:xfrm>
              <a:off x="1040" y="435"/>
              <a:ext cx="24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" y="7"/>
                </a:cxn>
                <a:cxn ang="0">
                  <a:pos x="6" y="14"/>
                </a:cxn>
                <a:cxn ang="0">
                  <a:pos x="0" y="7"/>
                </a:cxn>
                <a:cxn ang="0">
                  <a:pos x="6" y="0"/>
                </a:cxn>
                <a:cxn ang="0">
                  <a:pos x="6" y="13"/>
                </a:cxn>
                <a:cxn ang="0">
                  <a:pos x="11" y="7"/>
                </a:cxn>
                <a:cxn ang="0">
                  <a:pos x="6" y="1"/>
                </a:cxn>
                <a:cxn ang="0">
                  <a:pos x="2" y="7"/>
                </a:cxn>
                <a:cxn ang="0">
                  <a:pos x="6" y="13"/>
                </a:cxn>
              </a:cxnLst>
              <a:rect l="0" t="0" r="r" b="b"/>
              <a:pathLst>
                <a:path w="12" h="14">
                  <a:moveTo>
                    <a:pt x="6" y="0"/>
                  </a:moveTo>
                  <a:cubicBezTo>
                    <a:pt x="10" y="0"/>
                    <a:pt x="12" y="3"/>
                    <a:pt x="12" y="7"/>
                  </a:cubicBezTo>
                  <a:cubicBezTo>
                    <a:pt x="12" y="11"/>
                    <a:pt x="10" y="14"/>
                    <a:pt x="6" y="14"/>
                  </a:cubicBezTo>
                  <a:cubicBezTo>
                    <a:pt x="2" y="14"/>
                    <a:pt x="0" y="11"/>
                    <a:pt x="0" y="7"/>
                  </a:cubicBezTo>
                  <a:cubicBezTo>
                    <a:pt x="0" y="3"/>
                    <a:pt x="2" y="0"/>
                    <a:pt x="6" y="0"/>
                  </a:cubicBezTo>
                  <a:close/>
                  <a:moveTo>
                    <a:pt x="6" y="13"/>
                  </a:moveTo>
                  <a:cubicBezTo>
                    <a:pt x="9" y="13"/>
                    <a:pt x="11" y="10"/>
                    <a:pt x="11" y="7"/>
                  </a:cubicBezTo>
                  <a:cubicBezTo>
                    <a:pt x="11" y="4"/>
                    <a:pt x="9" y="1"/>
                    <a:pt x="6" y="1"/>
                  </a:cubicBezTo>
                  <a:cubicBezTo>
                    <a:pt x="3" y="1"/>
                    <a:pt x="2" y="4"/>
                    <a:pt x="2" y="7"/>
                  </a:cubicBezTo>
                  <a:cubicBezTo>
                    <a:pt x="2" y="10"/>
                    <a:pt x="3" y="13"/>
                    <a:pt x="6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2" name="Freeform 1464"/>
            <p:cNvSpPr>
              <a:spLocks/>
            </p:cNvSpPr>
            <p:nvPr userDrawn="1"/>
          </p:nvSpPr>
          <p:spPr bwMode="auto">
            <a:xfrm>
              <a:off x="1070" y="435"/>
              <a:ext cx="12" cy="2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6" y="2"/>
                </a:cxn>
                <a:cxn ang="0">
                  <a:pos x="5" y="2"/>
                </a:cxn>
                <a:cxn ang="0">
                  <a:pos x="2" y="7"/>
                </a:cxn>
                <a:cxn ang="0">
                  <a:pos x="2" y="14"/>
                </a:cxn>
                <a:cxn ang="0">
                  <a:pos x="0" y="14"/>
                </a:cxn>
                <a:cxn ang="0">
                  <a:pos x="0" y="3"/>
                </a:cxn>
              </a:cxnLst>
              <a:rect l="0" t="0" r="r" b="b"/>
              <a:pathLst>
                <a:path w="6" h="14">
                  <a:moveTo>
                    <a:pt x="0" y="3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2"/>
                    <a:pt x="5" y="2"/>
                  </a:cubicBezTo>
                  <a:cubicBezTo>
                    <a:pt x="3" y="2"/>
                    <a:pt x="2" y="5"/>
                    <a:pt x="2" y="7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3" name="Rectangle 1465"/>
            <p:cNvSpPr>
              <a:spLocks noChangeArrowheads="1"/>
            </p:cNvSpPr>
            <p:nvPr userDrawn="1"/>
          </p:nvSpPr>
          <p:spPr bwMode="auto">
            <a:xfrm>
              <a:off x="1088" y="423"/>
              <a:ext cx="2" cy="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4" name="Freeform 1466"/>
            <p:cNvSpPr>
              <a:spLocks noEditPoints="1"/>
            </p:cNvSpPr>
            <p:nvPr userDrawn="1"/>
          </p:nvSpPr>
          <p:spPr bwMode="auto">
            <a:xfrm>
              <a:off x="1096" y="423"/>
              <a:ext cx="24" cy="40"/>
            </a:xfrm>
            <a:custGeom>
              <a:avLst/>
              <a:gdLst/>
              <a:ahLst/>
              <a:cxnLst>
                <a:cxn ang="0">
                  <a:pos x="12" y="20"/>
                </a:cxn>
                <a:cxn ang="0">
                  <a:pos x="10" y="20"/>
                </a:cxn>
                <a:cxn ang="0">
                  <a:pos x="10" y="17"/>
                </a:cxn>
                <a:cxn ang="0">
                  <a:pos x="10" y="17"/>
                </a:cxn>
                <a:cxn ang="0">
                  <a:pos x="6" y="20"/>
                </a:cxn>
                <a:cxn ang="0">
                  <a:pos x="0" y="13"/>
                </a:cxn>
                <a:cxn ang="0">
                  <a:pos x="6" y="6"/>
                </a:cxn>
                <a:cxn ang="0">
                  <a:pos x="10" y="9"/>
                </a:cxn>
                <a:cxn ang="0">
                  <a:pos x="10" y="9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20"/>
                </a:cxn>
                <a:cxn ang="0">
                  <a:pos x="6" y="19"/>
                </a:cxn>
                <a:cxn ang="0">
                  <a:pos x="10" y="13"/>
                </a:cxn>
                <a:cxn ang="0">
                  <a:pos x="6" y="7"/>
                </a:cxn>
                <a:cxn ang="0">
                  <a:pos x="2" y="13"/>
                </a:cxn>
                <a:cxn ang="0">
                  <a:pos x="6" y="19"/>
                </a:cxn>
              </a:cxnLst>
              <a:rect l="0" t="0" r="r" b="b"/>
              <a:pathLst>
                <a:path w="12" h="20">
                  <a:moveTo>
                    <a:pt x="12" y="20"/>
                  </a:moveTo>
                  <a:cubicBezTo>
                    <a:pt x="10" y="20"/>
                    <a:pt x="10" y="20"/>
                    <a:pt x="10" y="20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9" y="19"/>
                    <a:pt x="8" y="20"/>
                    <a:pt x="6" y="20"/>
                  </a:cubicBezTo>
                  <a:cubicBezTo>
                    <a:pt x="2" y="20"/>
                    <a:pt x="0" y="17"/>
                    <a:pt x="0" y="13"/>
                  </a:cubicBezTo>
                  <a:cubicBezTo>
                    <a:pt x="0" y="9"/>
                    <a:pt x="2" y="6"/>
                    <a:pt x="6" y="6"/>
                  </a:cubicBezTo>
                  <a:cubicBezTo>
                    <a:pt x="8" y="6"/>
                    <a:pt x="10" y="8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20"/>
                  </a:lnTo>
                  <a:close/>
                  <a:moveTo>
                    <a:pt x="6" y="19"/>
                  </a:moveTo>
                  <a:cubicBezTo>
                    <a:pt x="9" y="19"/>
                    <a:pt x="10" y="15"/>
                    <a:pt x="10" y="13"/>
                  </a:cubicBezTo>
                  <a:cubicBezTo>
                    <a:pt x="10" y="11"/>
                    <a:pt x="9" y="7"/>
                    <a:pt x="6" y="7"/>
                  </a:cubicBezTo>
                  <a:cubicBezTo>
                    <a:pt x="3" y="7"/>
                    <a:pt x="2" y="10"/>
                    <a:pt x="2" y="13"/>
                  </a:cubicBezTo>
                  <a:cubicBezTo>
                    <a:pt x="2" y="16"/>
                    <a:pt x="3" y="19"/>
                    <a:pt x="6" y="1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5" name="Freeform 1467"/>
            <p:cNvSpPr>
              <a:spLocks noEditPoints="1"/>
            </p:cNvSpPr>
            <p:nvPr userDrawn="1"/>
          </p:nvSpPr>
          <p:spPr bwMode="auto">
            <a:xfrm>
              <a:off x="1140" y="425"/>
              <a:ext cx="22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10" y="5"/>
                </a:cxn>
                <a:cxn ang="0">
                  <a:pos x="7" y="9"/>
                </a:cxn>
                <a:cxn ang="0">
                  <a:pos x="7" y="9"/>
                </a:cxn>
                <a:cxn ang="0">
                  <a:pos x="11" y="13"/>
                </a:cxn>
                <a:cxn ang="0">
                  <a:pos x="4" y="1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2" y="17"/>
                </a:cxn>
                <a:cxn ang="0">
                  <a:pos x="4" y="17"/>
                </a:cxn>
                <a:cxn ang="0">
                  <a:pos x="9" y="13"/>
                </a:cxn>
                <a:cxn ang="0">
                  <a:pos x="4" y="10"/>
                </a:cxn>
                <a:cxn ang="0">
                  <a:pos x="2" y="10"/>
                </a:cxn>
                <a:cxn ang="0">
                  <a:pos x="2" y="17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9" y="5"/>
                </a:cxn>
                <a:cxn ang="0">
                  <a:pos x="5" y="2"/>
                </a:cxn>
                <a:cxn ang="0">
                  <a:pos x="2" y="2"/>
                </a:cxn>
                <a:cxn ang="0">
                  <a:pos x="2" y="8"/>
                </a:cxn>
              </a:cxnLst>
              <a:rect l="0" t="0" r="r" b="b"/>
              <a:pathLst>
                <a:path w="11" h="19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8" y="0"/>
                    <a:pt x="10" y="1"/>
                    <a:pt x="10" y="5"/>
                  </a:cubicBezTo>
                  <a:cubicBezTo>
                    <a:pt x="10" y="7"/>
                    <a:pt x="9" y="9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9" y="9"/>
                    <a:pt x="11" y="11"/>
                    <a:pt x="11" y="13"/>
                  </a:cubicBezTo>
                  <a:cubicBezTo>
                    <a:pt x="11" y="17"/>
                    <a:pt x="8" y="19"/>
                    <a:pt x="4" y="19"/>
                  </a:cubicBezTo>
                  <a:cubicBezTo>
                    <a:pt x="0" y="19"/>
                    <a:pt x="0" y="19"/>
                    <a:pt x="0" y="19"/>
                  </a:cubicBezTo>
                  <a:lnTo>
                    <a:pt x="0" y="0"/>
                  </a:lnTo>
                  <a:close/>
                  <a:moveTo>
                    <a:pt x="2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6" y="17"/>
                    <a:pt x="9" y="16"/>
                    <a:pt x="9" y="13"/>
                  </a:cubicBezTo>
                  <a:cubicBezTo>
                    <a:pt x="9" y="10"/>
                    <a:pt x="6" y="10"/>
                    <a:pt x="4" y="10"/>
                  </a:cubicBezTo>
                  <a:cubicBezTo>
                    <a:pt x="2" y="10"/>
                    <a:pt x="2" y="10"/>
                    <a:pt x="2" y="10"/>
                  </a:cubicBezTo>
                  <a:lnTo>
                    <a:pt x="2" y="17"/>
                  </a:lnTo>
                  <a:close/>
                  <a:moveTo>
                    <a:pt x="2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6" y="8"/>
                    <a:pt x="9" y="8"/>
                    <a:pt x="9" y="5"/>
                  </a:cubicBezTo>
                  <a:cubicBezTo>
                    <a:pt x="9" y="2"/>
                    <a:pt x="6" y="2"/>
                    <a:pt x="5" y="2"/>
                  </a:cubicBezTo>
                  <a:cubicBezTo>
                    <a:pt x="2" y="2"/>
                    <a:pt x="2" y="2"/>
                    <a:pt x="2" y="2"/>
                  </a:cubicBezTo>
                  <a:lnTo>
                    <a:pt x="2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6" name="Freeform 1468"/>
            <p:cNvSpPr>
              <a:spLocks noEditPoints="1"/>
            </p:cNvSpPr>
            <p:nvPr userDrawn="1"/>
          </p:nvSpPr>
          <p:spPr bwMode="auto">
            <a:xfrm>
              <a:off x="1168" y="435"/>
              <a:ext cx="20" cy="28"/>
            </a:xfrm>
            <a:custGeom>
              <a:avLst/>
              <a:gdLst/>
              <a:ahLst/>
              <a:cxnLst>
                <a:cxn ang="0">
                  <a:pos x="8" y="11"/>
                </a:cxn>
                <a:cxn ang="0">
                  <a:pos x="8" y="11"/>
                </a:cxn>
                <a:cxn ang="0">
                  <a:pos x="4" y="14"/>
                </a:cxn>
                <a:cxn ang="0">
                  <a:pos x="0" y="10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5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5" y="0"/>
                </a:cxn>
                <a:cxn ang="0">
                  <a:pos x="10" y="5"/>
                </a:cxn>
                <a:cxn ang="0">
                  <a:pos x="10" y="11"/>
                </a:cxn>
                <a:cxn ang="0">
                  <a:pos x="10" y="14"/>
                </a:cxn>
                <a:cxn ang="0">
                  <a:pos x="8" y="14"/>
                </a:cxn>
                <a:cxn ang="0">
                  <a:pos x="8" y="11"/>
                </a:cxn>
                <a:cxn ang="0">
                  <a:pos x="8" y="7"/>
                </a:cxn>
                <a:cxn ang="0">
                  <a:pos x="8" y="7"/>
                </a:cxn>
                <a:cxn ang="0">
                  <a:pos x="1" y="10"/>
                </a:cxn>
                <a:cxn ang="0">
                  <a:pos x="4" y="13"/>
                </a:cxn>
                <a:cxn ang="0">
                  <a:pos x="8" y="8"/>
                </a:cxn>
                <a:cxn ang="0">
                  <a:pos x="8" y="7"/>
                </a:cxn>
              </a:cxnLst>
              <a:rect l="0" t="0" r="r" b="b"/>
              <a:pathLst>
                <a:path w="10" h="14">
                  <a:moveTo>
                    <a:pt x="8" y="11"/>
                  </a:moveTo>
                  <a:cubicBezTo>
                    <a:pt x="8" y="11"/>
                    <a:pt x="8" y="11"/>
                    <a:pt x="8" y="11"/>
                  </a:cubicBezTo>
                  <a:cubicBezTo>
                    <a:pt x="7" y="13"/>
                    <a:pt x="6" y="14"/>
                    <a:pt x="4" y="14"/>
                  </a:cubicBezTo>
                  <a:cubicBezTo>
                    <a:pt x="0" y="14"/>
                    <a:pt x="0" y="11"/>
                    <a:pt x="0" y="10"/>
                  </a:cubicBezTo>
                  <a:cubicBezTo>
                    <a:pt x="0" y="6"/>
                    <a:pt x="4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3"/>
                    <a:pt x="7" y="1"/>
                    <a:pt x="5" y="1"/>
                  </a:cubicBezTo>
                  <a:cubicBezTo>
                    <a:pt x="4" y="1"/>
                    <a:pt x="2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4" y="0"/>
                    <a:pt x="5" y="0"/>
                  </a:cubicBezTo>
                  <a:cubicBezTo>
                    <a:pt x="8" y="0"/>
                    <a:pt x="10" y="1"/>
                    <a:pt x="10" y="5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2"/>
                    <a:pt x="10" y="13"/>
                    <a:pt x="10" y="14"/>
                  </a:cubicBezTo>
                  <a:cubicBezTo>
                    <a:pt x="8" y="14"/>
                    <a:pt x="8" y="14"/>
                    <a:pt x="8" y="14"/>
                  </a:cubicBezTo>
                  <a:lnTo>
                    <a:pt x="8" y="11"/>
                  </a:lnTo>
                  <a:close/>
                  <a:moveTo>
                    <a:pt x="8" y="7"/>
                  </a:moveTo>
                  <a:cubicBezTo>
                    <a:pt x="8" y="7"/>
                    <a:pt x="8" y="7"/>
                    <a:pt x="8" y="7"/>
                  </a:cubicBezTo>
                  <a:cubicBezTo>
                    <a:pt x="5" y="7"/>
                    <a:pt x="1" y="7"/>
                    <a:pt x="1" y="10"/>
                  </a:cubicBezTo>
                  <a:cubicBezTo>
                    <a:pt x="1" y="12"/>
                    <a:pt x="3" y="13"/>
                    <a:pt x="4" y="13"/>
                  </a:cubicBezTo>
                  <a:cubicBezTo>
                    <a:pt x="8" y="13"/>
                    <a:pt x="8" y="9"/>
                    <a:pt x="8" y="8"/>
                  </a:cubicBezTo>
                  <a:lnTo>
                    <a:pt x="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7" name="Freeform 1469"/>
            <p:cNvSpPr>
              <a:spLocks/>
            </p:cNvSpPr>
            <p:nvPr userDrawn="1"/>
          </p:nvSpPr>
          <p:spPr bwMode="auto">
            <a:xfrm>
              <a:off x="1194" y="435"/>
              <a:ext cx="22" cy="2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6" y="0"/>
                </a:cxn>
                <a:cxn ang="0">
                  <a:pos x="11" y="5"/>
                </a:cxn>
                <a:cxn ang="0">
                  <a:pos x="11" y="14"/>
                </a:cxn>
                <a:cxn ang="0">
                  <a:pos x="9" y="14"/>
                </a:cxn>
                <a:cxn ang="0">
                  <a:pos x="9" y="6"/>
                </a:cxn>
                <a:cxn ang="0">
                  <a:pos x="6" y="1"/>
                </a:cxn>
                <a:cxn ang="0">
                  <a:pos x="2" y="6"/>
                </a:cxn>
                <a:cxn ang="0">
                  <a:pos x="2" y="14"/>
                </a:cxn>
                <a:cxn ang="0">
                  <a:pos x="0" y="14"/>
                </a:cxn>
                <a:cxn ang="0">
                  <a:pos x="0" y="3"/>
                </a:cxn>
              </a:cxnLst>
              <a:rect l="0" t="0" r="r" b="b"/>
              <a:pathLst>
                <a:path w="11" h="14">
                  <a:moveTo>
                    <a:pt x="0" y="3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3" y="0"/>
                    <a:pt x="6" y="0"/>
                  </a:cubicBezTo>
                  <a:cubicBezTo>
                    <a:pt x="9" y="0"/>
                    <a:pt x="11" y="2"/>
                    <a:pt x="11" y="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3"/>
                    <a:pt x="8" y="1"/>
                    <a:pt x="6" y="1"/>
                  </a:cubicBezTo>
                  <a:cubicBezTo>
                    <a:pt x="3" y="1"/>
                    <a:pt x="2" y="4"/>
                    <a:pt x="2" y="6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8" name="Freeform 1470"/>
            <p:cNvSpPr>
              <a:spLocks/>
            </p:cNvSpPr>
            <p:nvPr userDrawn="1"/>
          </p:nvSpPr>
          <p:spPr bwMode="auto">
            <a:xfrm>
              <a:off x="1224" y="423"/>
              <a:ext cx="20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4"/>
                </a:cxn>
                <a:cxn ang="0">
                  <a:pos x="14" y="12"/>
                </a:cxn>
                <a:cxn ang="0">
                  <a:pos x="18" y="12"/>
                </a:cxn>
                <a:cxn ang="0">
                  <a:pos x="6" y="24"/>
                </a:cxn>
                <a:cxn ang="0">
                  <a:pos x="20" y="40"/>
                </a:cxn>
                <a:cxn ang="0">
                  <a:pos x="16" y="40"/>
                </a:cxn>
                <a:cxn ang="0">
                  <a:pos x="2" y="26"/>
                </a:cxn>
                <a:cxn ang="0">
                  <a:pos x="2" y="40"/>
                </a:cxn>
                <a:cxn ang="0">
                  <a:pos x="0" y="40"/>
                </a:cxn>
                <a:cxn ang="0">
                  <a:pos x="0" y="0"/>
                </a:cxn>
              </a:cxnLst>
              <a:rect l="0" t="0" r="r" b="b"/>
              <a:pathLst>
                <a:path w="20" h="40">
                  <a:moveTo>
                    <a:pt x="0" y="0"/>
                  </a:moveTo>
                  <a:lnTo>
                    <a:pt x="2" y="0"/>
                  </a:lnTo>
                  <a:lnTo>
                    <a:pt x="2" y="24"/>
                  </a:lnTo>
                  <a:lnTo>
                    <a:pt x="14" y="12"/>
                  </a:lnTo>
                  <a:lnTo>
                    <a:pt x="18" y="12"/>
                  </a:lnTo>
                  <a:lnTo>
                    <a:pt x="6" y="24"/>
                  </a:lnTo>
                  <a:lnTo>
                    <a:pt x="20" y="40"/>
                  </a:lnTo>
                  <a:lnTo>
                    <a:pt x="16" y="40"/>
                  </a:lnTo>
                  <a:lnTo>
                    <a:pt x="2" y="26"/>
                  </a:lnTo>
                  <a:lnTo>
                    <a:pt x="2" y="40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9" name="Freeform 1471"/>
            <p:cNvSpPr>
              <a:spLocks/>
            </p:cNvSpPr>
            <p:nvPr userDrawn="1"/>
          </p:nvSpPr>
          <p:spPr bwMode="auto">
            <a:xfrm>
              <a:off x="1262" y="425"/>
              <a:ext cx="30" cy="38"/>
            </a:xfrm>
            <a:custGeom>
              <a:avLst/>
              <a:gdLst/>
              <a:ahLst/>
              <a:cxnLst>
                <a:cxn ang="0">
                  <a:pos x="13" y="10"/>
                </a:cxn>
                <a:cxn ang="0">
                  <a:pos x="9" y="10"/>
                </a:cxn>
                <a:cxn ang="0">
                  <a:pos x="9" y="9"/>
                </a:cxn>
                <a:cxn ang="0">
                  <a:pos x="15" y="9"/>
                </a:cxn>
                <a:cxn ang="0">
                  <a:pos x="15" y="18"/>
                </a:cxn>
                <a:cxn ang="0">
                  <a:pos x="9" y="19"/>
                </a:cxn>
                <a:cxn ang="0">
                  <a:pos x="0" y="9"/>
                </a:cxn>
                <a:cxn ang="0">
                  <a:pos x="9" y="0"/>
                </a:cxn>
                <a:cxn ang="0">
                  <a:pos x="14" y="1"/>
                </a:cxn>
                <a:cxn ang="0">
                  <a:pos x="14" y="3"/>
                </a:cxn>
                <a:cxn ang="0">
                  <a:pos x="9" y="2"/>
                </a:cxn>
                <a:cxn ang="0">
                  <a:pos x="2" y="9"/>
                </a:cxn>
                <a:cxn ang="0">
                  <a:pos x="9" y="17"/>
                </a:cxn>
                <a:cxn ang="0">
                  <a:pos x="13" y="17"/>
                </a:cxn>
                <a:cxn ang="0">
                  <a:pos x="13" y="10"/>
                </a:cxn>
              </a:cxnLst>
              <a:rect l="0" t="0" r="r" b="b"/>
              <a:pathLst>
                <a:path w="15" h="19">
                  <a:moveTo>
                    <a:pt x="13" y="10"/>
                  </a:moveTo>
                  <a:cubicBezTo>
                    <a:pt x="9" y="10"/>
                    <a:pt x="9" y="10"/>
                    <a:pt x="9" y="10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3" y="19"/>
                    <a:pt x="11" y="19"/>
                    <a:pt x="9" y="19"/>
                  </a:cubicBezTo>
                  <a:cubicBezTo>
                    <a:pt x="3" y="19"/>
                    <a:pt x="0" y="15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1" y="0"/>
                    <a:pt x="13" y="0"/>
                    <a:pt x="14" y="1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4" y="2"/>
                    <a:pt x="2" y="5"/>
                    <a:pt x="2" y="9"/>
                  </a:cubicBezTo>
                  <a:cubicBezTo>
                    <a:pt x="2" y="14"/>
                    <a:pt x="4" y="17"/>
                    <a:pt x="9" y="17"/>
                  </a:cubicBezTo>
                  <a:cubicBezTo>
                    <a:pt x="10" y="17"/>
                    <a:pt x="12" y="17"/>
                    <a:pt x="13" y="17"/>
                  </a:cubicBezTo>
                  <a:lnTo>
                    <a:pt x="13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0" name="Freeform 1472"/>
            <p:cNvSpPr>
              <a:spLocks/>
            </p:cNvSpPr>
            <p:nvPr userDrawn="1"/>
          </p:nvSpPr>
          <p:spPr bwMode="auto">
            <a:xfrm>
              <a:off x="1300" y="435"/>
              <a:ext cx="12" cy="2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6" y="2"/>
                </a:cxn>
                <a:cxn ang="0">
                  <a:pos x="5" y="2"/>
                </a:cxn>
                <a:cxn ang="0">
                  <a:pos x="2" y="7"/>
                </a:cxn>
                <a:cxn ang="0">
                  <a:pos x="2" y="14"/>
                </a:cxn>
                <a:cxn ang="0">
                  <a:pos x="0" y="14"/>
                </a:cxn>
                <a:cxn ang="0">
                  <a:pos x="0" y="3"/>
                </a:cxn>
              </a:cxnLst>
              <a:rect l="0" t="0" r="r" b="b"/>
              <a:pathLst>
                <a:path w="6" h="14">
                  <a:moveTo>
                    <a:pt x="0" y="3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5" y="0"/>
                    <a:pt x="6" y="0"/>
                    <a:pt x="6" y="0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5" y="2"/>
                    <a:pt x="5" y="2"/>
                  </a:cubicBezTo>
                  <a:cubicBezTo>
                    <a:pt x="2" y="2"/>
                    <a:pt x="2" y="5"/>
                    <a:pt x="2" y="7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1" name="Freeform 1473"/>
            <p:cNvSpPr>
              <a:spLocks noEditPoints="1"/>
            </p:cNvSpPr>
            <p:nvPr userDrawn="1"/>
          </p:nvSpPr>
          <p:spPr bwMode="auto">
            <a:xfrm>
              <a:off x="1314" y="435"/>
              <a:ext cx="24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" y="7"/>
                </a:cxn>
                <a:cxn ang="0">
                  <a:pos x="6" y="14"/>
                </a:cxn>
                <a:cxn ang="0">
                  <a:pos x="0" y="7"/>
                </a:cxn>
                <a:cxn ang="0">
                  <a:pos x="6" y="0"/>
                </a:cxn>
                <a:cxn ang="0">
                  <a:pos x="6" y="13"/>
                </a:cxn>
                <a:cxn ang="0">
                  <a:pos x="10" y="7"/>
                </a:cxn>
                <a:cxn ang="0">
                  <a:pos x="6" y="1"/>
                </a:cxn>
                <a:cxn ang="0">
                  <a:pos x="2" y="7"/>
                </a:cxn>
                <a:cxn ang="0">
                  <a:pos x="6" y="13"/>
                </a:cxn>
              </a:cxnLst>
              <a:rect l="0" t="0" r="r" b="b"/>
              <a:pathLst>
                <a:path w="12" h="14">
                  <a:moveTo>
                    <a:pt x="6" y="0"/>
                  </a:moveTo>
                  <a:cubicBezTo>
                    <a:pt x="10" y="0"/>
                    <a:pt x="12" y="3"/>
                    <a:pt x="12" y="7"/>
                  </a:cubicBezTo>
                  <a:cubicBezTo>
                    <a:pt x="12" y="11"/>
                    <a:pt x="10" y="14"/>
                    <a:pt x="6" y="14"/>
                  </a:cubicBezTo>
                  <a:cubicBezTo>
                    <a:pt x="2" y="14"/>
                    <a:pt x="0" y="11"/>
                    <a:pt x="0" y="7"/>
                  </a:cubicBezTo>
                  <a:cubicBezTo>
                    <a:pt x="0" y="3"/>
                    <a:pt x="2" y="0"/>
                    <a:pt x="6" y="0"/>
                  </a:cubicBezTo>
                  <a:close/>
                  <a:moveTo>
                    <a:pt x="6" y="13"/>
                  </a:moveTo>
                  <a:cubicBezTo>
                    <a:pt x="9" y="13"/>
                    <a:pt x="10" y="10"/>
                    <a:pt x="10" y="7"/>
                  </a:cubicBezTo>
                  <a:cubicBezTo>
                    <a:pt x="10" y="4"/>
                    <a:pt x="9" y="1"/>
                    <a:pt x="6" y="1"/>
                  </a:cubicBezTo>
                  <a:cubicBezTo>
                    <a:pt x="3" y="1"/>
                    <a:pt x="2" y="4"/>
                    <a:pt x="2" y="7"/>
                  </a:cubicBezTo>
                  <a:cubicBezTo>
                    <a:pt x="2" y="10"/>
                    <a:pt x="3" y="13"/>
                    <a:pt x="6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2" name="Freeform 1474"/>
            <p:cNvSpPr>
              <a:spLocks/>
            </p:cNvSpPr>
            <p:nvPr userDrawn="1"/>
          </p:nvSpPr>
          <p:spPr bwMode="auto">
            <a:xfrm>
              <a:off x="1344" y="435"/>
              <a:ext cx="22" cy="28"/>
            </a:xfrm>
            <a:custGeom>
              <a:avLst/>
              <a:gdLst/>
              <a:ahLst/>
              <a:cxnLst>
                <a:cxn ang="0">
                  <a:pos x="11" y="10"/>
                </a:cxn>
                <a:cxn ang="0">
                  <a:pos x="11" y="14"/>
                </a:cxn>
                <a:cxn ang="0">
                  <a:pos x="9" y="14"/>
                </a:cxn>
                <a:cxn ang="0">
                  <a:pos x="9" y="11"/>
                </a:cxn>
                <a:cxn ang="0">
                  <a:pos x="9" y="11"/>
                </a:cxn>
                <a:cxn ang="0">
                  <a:pos x="5" y="14"/>
                </a:cxn>
                <a:cxn ang="0">
                  <a:pos x="0" y="9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8"/>
                </a:cxn>
                <a:cxn ang="0">
                  <a:pos x="5" y="13"/>
                </a:cxn>
                <a:cxn ang="0">
                  <a:pos x="9" y="8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1" y="10"/>
                </a:cxn>
              </a:cxnLst>
              <a:rect l="0" t="0" r="r" b="b"/>
              <a:pathLst>
                <a:path w="11" h="14">
                  <a:moveTo>
                    <a:pt x="11" y="10"/>
                  </a:moveTo>
                  <a:cubicBezTo>
                    <a:pt x="11" y="11"/>
                    <a:pt x="11" y="13"/>
                    <a:pt x="11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8" y="12"/>
                    <a:pt x="7" y="14"/>
                    <a:pt x="5" y="14"/>
                  </a:cubicBezTo>
                  <a:cubicBezTo>
                    <a:pt x="1" y="14"/>
                    <a:pt x="0" y="12"/>
                    <a:pt x="0" y="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11"/>
                    <a:pt x="3" y="13"/>
                    <a:pt x="5" y="13"/>
                  </a:cubicBezTo>
                  <a:cubicBezTo>
                    <a:pt x="8" y="13"/>
                    <a:pt x="9" y="10"/>
                    <a:pt x="9" y="8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0"/>
                    <a:pt x="11" y="0"/>
                    <a:pt x="11" y="0"/>
                  </a:cubicBezTo>
                  <a:lnTo>
                    <a:pt x="11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3" name="Freeform 1475"/>
            <p:cNvSpPr>
              <a:spLocks noEditPoints="1"/>
            </p:cNvSpPr>
            <p:nvPr userDrawn="1"/>
          </p:nvSpPr>
          <p:spPr bwMode="auto">
            <a:xfrm>
              <a:off x="1372" y="435"/>
              <a:ext cx="24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6" y="0"/>
                </a:cxn>
                <a:cxn ang="0">
                  <a:pos x="12" y="7"/>
                </a:cxn>
                <a:cxn ang="0">
                  <a:pos x="6" y="14"/>
                </a:cxn>
                <a:cxn ang="0">
                  <a:pos x="2" y="11"/>
                </a:cxn>
                <a:cxn ang="0">
                  <a:pos x="2" y="11"/>
                </a:cxn>
                <a:cxn ang="0">
                  <a:pos x="2" y="1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6" y="1"/>
                </a:cxn>
                <a:cxn ang="0">
                  <a:pos x="2" y="7"/>
                </a:cxn>
                <a:cxn ang="0">
                  <a:pos x="6" y="13"/>
                </a:cxn>
                <a:cxn ang="0">
                  <a:pos x="10" y="7"/>
                </a:cxn>
                <a:cxn ang="0">
                  <a:pos x="6" y="1"/>
                </a:cxn>
              </a:cxnLst>
              <a:rect l="0" t="0" r="r" b="b"/>
              <a:pathLst>
                <a:path w="12" h="19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3" y="0"/>
                    <a:pt x="6" y="0"/>
                  </a:cubicBezTo>
                  <a:cubicBezTo>
                    <a:pt x="10" y="0"/>
                    <a:pt x="12" y="3"/>
                    <a:pt x="12" y="7"/>
                  </a:cubicBezTo>
                  <a:cubicBezTo>
                    <a:pt x="12" y="11"/>
                    <a:pt x="10" y="14"/>
                    <a:pt x="6" y="14"/>
                  </a:cubicBezTo>
                  <a:cubicBezTo>
                    <a:pt x="4" y="14"/>
                    <a:pt x="3" y="13"/>
                    <a:pt x="2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0" y="19"/>
                    <a:pt x="0" y="19"/>
                    <a:pt x="0" y="19"/>
                  </a:cubicBezTo>
                  <a:lnTo>
                    <a:pt x="0" y="0"/>
                  </a:lnTo>
                  <a:close/>
                  <a:moveTo>
                    <a:pt x="6" y="1"/>
                  </a:moveTo>
                  <a:cubicBezTo>
                    <a:pt x="3" y="1"/>
                    <a:pt x="2" y="5"/>
                    <a:pt x="2" y="7"/>
                  </a:cubicBezTo>
                  <a:cubicBezTo>
                    <a:pt x="2" y="9"/>
                    <a:pt x="3" y="13"/>
                    <a:pt x="6" y="13"/>
                  </a:cubicBezTo>
                  <a:cubicBezTo>
                    <a:pt x="9" y="13"/>
                    <a:pt x="10" y="10"/>
                    <a:pt x="10" y="7"/>
                  </a:cubicBezTo>
                  <a:cubicBezTo>
                    <a:pt x="10" y="4"/>
                    <a:pt x="9" y="1"/>
                    <a:pt x="6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4" name="Freeform 1476"/>
            <p:cNvSpPr>
              <a:spLocks noEditPoints="1"/>
            </p:cNvSpPr>
            <p:nvPr userDrawn="1"/>
          </p:nvSpPr>
          <p:spPr bwMode="auto">
            <a:xfrm>
              <a:off x="257" y="248"/>
              <a:ext cx="212" cy="213"/>
            </a:xfrm>
            <a:custGeom>
              <a:avLst/>
              <a:gdLst/>
              <a:ahLst/>
              <a:cxnLst>
                <a:cxn ang="0">
                  <a:pos x="106" y="30"/>
                </a:cxn>
                <a:cxn ang="0">
                  <a:pos x="106" y="0"/>
                </a:cxn>
                <a:cxn ang="0">
                  <a:pos x="106" y="0"/>
                </a:cxn>
                <a:cxn ang="0">
                  <a:pos x="76" y="0"/>
                </a:cxn>
                <a:cxn ang="0">
                  <a:pos x="106" y="30"/>
                </a:cxn>
                <a:cxn ang="0">
                  <a:pos x="29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29" y="0"/>
                </a:cxn>
                <a:cxn ang="0">
                  <a:pos x="76" y="106"/>
                </a:cxn>
                <a:cxn ang="0">
                  <a:pos x="106" y="106"/>
                </a:cxn>
                <a:cxn ang="0">
                  <a:pos x="106" y="106"/>
                </a:cxn>
                <a:cxn ang="0">
                  <a:pos x="106" y="77"/>
                </a:cxn>
                <a:cxn ang="0">
                  <a:pos x="76" y="106"/>
                </a:cxn>
                <a:cxn ang="0">
                  <a:pos x="0" y="77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29" y="106"/>
                </a:cxn>
                <a:cxn ang="0">
                  <a:pos x="0" y="77"/>
                </a:cxn>
              </a:cxnLst>
              <a:rect l="0" t="0" r="r" b="b"/>
              <a:pathLst>
                <a:path w="106" h="106">
                  <a:moveTo>
                    <a:pt x="106" y="30"/>
                  </a:moveTo>
                  <a:cubicBezTo>
                    <a:pt x="106" y="0"/>
                    <a:pt x="106" y="0"/>
                    <a:pt x="106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90" y="6"/>
                    <a:pt x="100" y="16"/>
                    <a:pt x="106" y="30"/>
                  </a:cubicBezTo>
                  <a:close/>
                  <a:moveTo>
                    <a:pt x="2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6" y="16"/>
                    <a:pt x="16" y="6"/>
                    <a:pt x="29" y="0"/>
                  </a:cubicBezTo>
                  <a:close/>
                  <a:moveTo>
                    <a:pt x="76" y="106"/>
                  </a:moveTo>
                  <a:cubicBezTo>
                    <a:pt x="106" y="106"/>
                    <a:pt x="106" y="106"/>
                    <a:pt x="106" y="106"/>
                  </a:cubicBezTo>
                  <a:cubicBezTo>
                    <a:pt x="106" y="106"/>
                    <a:pt x="106" y="106"/>
                    <a:pt x="106" y="106"/>
                  </a:cubicBezTo>
                  <a:cubicBezTo>
                    <a:pt x="106" y="77"/>
                    <a:pt x="106" y="77"/>
                    <a:pt x="106" y="77"/>
                  </a:cubicBezTo>
                  <a:cubicBezTo>
                    <a:pt x="100" y="90"/>
                    <a:pt x="90" y="101"/>
                    <a:pt x="76" y="106"/>
                  </a:cubicBezTo>
                  <a:close/>
                  <a:moveTo>
                    <a:pt x="0" y="77"/>
                  </a:move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29" y="106"/>
                    <a:pt x="29" y="106"/>
                    <a:pt x="29" y="106"/>
                  </a:cubicBezTo>
                  <a:cubicBezTo>
                    <a:pt x="16" y="101"/>
                    <a:pt x="6" y="90"/>
                    <a:pt x="0" y="7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5" name="Freeform 1477"/>
            <p:cNvSpPr>
              <a:spLocks/>
            </p:cNvSpPr>
            <p:nvPr userDrawn="1"/>
          </p:nvSpPr>
          <p:spPr bwMode="auto">
            <a:xfrm>
              <a:off x="295" y="395"/>
              <a:ext cx="56" cy="58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1" y="6"/>
                </a:cxn>
                <a:cxn ang="0">
                  <a:pos x="2" y="7"/>
                </a:cxn>
                <a:cxn ang="0">
                  <a:pos x="2" y="7"/>
                </a:cxn>
                <a:cxn ang="0">
                  <a:pos x="11" y="15"/>
                </a:cxn>
                <a:cxn ang="0">
                  <a:pos x="14" y="21"/>
                </a:cxn>
                <a:cxn ang="0">
                  <a:pos x="15" y="24"/>
                </a:cxn>
                <a:cxn ang="0">
                  <a:pos x="17" y="26"/>
                </a:cxn>
                <a:cxn ang="0">
                  <a:pos x="16" y="25"/>
                </a:cxn>
                <a:cxn ang="0">
                  <a:pos x="16" y="26"/>
                </a:cxn>
                <a:cxn ang="0">
                  <a:pos x="18" y="27"/>
                </a:cxn>
                <a:cxn ang="0">
                  <a:pos x="17" y="26"/>
                </a:cxn>
                <a:cxn ang="0">
                  <a:pos x="18" y="28"/>
                </a:cxn>
                <a:cxn ang="0">
                  <a:pos x="18" y="27"/>
                </a:cxn>
                <a:cxn ang="0">
                  <a:pos x="19" y="28"/>
                </a:cxn>
                <a:cxn ang="0">
                  <a:pos x="19" y="28"/>
                </a:cxn>
                <a:cxn ang="0">
                  <a:pos x="19" y="28"/>
                </a:cxn>
                <a:cxn ang="0">
                  <a:pos x="19" y="28"/>
                </a:cxn>
                <a:cxn ang="0">
                  <a:pos x="19" y="28"/>
                </a:cxn>
                <a:cxn ang="0">
                  <a:pos x="21" y="29"/>
                </a:cxn>
                <a:cxn ang="0">
                  <a:pos x="21" y="29"/>
                </a:cxn>
                <a:cxn ang="0">
                  <a:pos x="21" y="29"/>
                </a:cxn>
                <a:cxn ang="0">
                  <a:pos x="21" y="29"/>
                </a:cxn>
                <a:cxn ang="0">
                  <a:pos x="22" y="29"/>
                </a:cxn>
                <a:cxn ang="0">
                  <a:pos x="21" y="27"/>
                </a:cxn>
                <a:cxn ang="0">
                  <a:pos x="20" y="26"/>
                </a:cxn>
                <a:cxn ang="0">
                  <a:pos x="20" y="25"/>
                </a:cxn>
                <a:cxn ang="0">
                  <a:pos x="20" y="25"/>
                </a:cxn>
                <a:cxn ang="0">
                  <a:pos x="20" y="25"/>
                </a:cxn>
                <a:cxn ang="0">
                  <a:pos x="19" y="24"/>
                </a:cxn>
                <a:cxn ang="0">
                  <a:pos x="20" y="24"/>
                </a:cxn>
                <a:cxn ang="0">
                  <a:pos x="20" y="23"/>
                </a:cxn>
                <a:cxn ang="0">
                  <a:pos x="20" y="21"/>
                </a:cxn>
                <a:cxn ang="0">
                  <a:pos x="23" y="21"/>
                </a:cxn>
                <a:cxn ang="0">
                  <a:pos x="24" y="19"/>
                </a:cxn>
                <a:cxn ang="0">
                  <a:pos x="23" y="17"/>
                </a:cxn>
                <a:cxn ang="0">
                  <a:pos x="26" y="16"/>
                </a:cxn>
                <a:cxn ang="0">
                  <a:pos x="26" y="13"/>
                </a:cxn>
                <a:cxn ang="0">
                  <a:pos x="26" y="11"/>
                </a:cxn>
                <a:cxn ang="0">
                  <a:pos x="27" y="8"/>
                </a:cxn>
                <a:cxn ang="0">
                  <a:pos x="21" y="7"/>
                </a:cxn>
                <a:cxn ang="0">
                  <a:pos x="18" y="6"/>
                </a:cxn>
                <a:cxn ang="0">
                  <a:pos x="17" y="7"/>
                </a:cxn>
                <a:cxn ang="0">
                  <a:pos x="17" y="6"/>
                </a:cxn>
                <a:cxn ang="0">
                  <a:pos x="15" y="3"/>
                </a:cxn>
                <a:cxn ang="0">
                  <a:pos x="12" y="3"/>
                </a:cxn>
                <a:cxn ang="0">
                  <a:pos x="10" y="2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3"/>
                </a:cxn>
              </a:cxnLst>
              <a:rect l="0" t="0" r="r" b="b"/>
              <a:pathLst>
                <a:path w="28" h="29">
                  <a:moveTo>
                    <a:pt x="2" y="3"/>
                  </a:moveTo>
                  <a:cubicBezTo>
                    <a:pt x="2" y="5"/>
                    <a:pt x="2" y="5"/>
                    <a:pt x="1" y="6"/>
                  </a:cubicBezTo>
                  <a:cubicBezTo>
                    <a:pt x="1" y="6"/>
                    <a:pt x="1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9"/>
                    <a:pt x="9" y="13"/>
                    <a:pt x="11" y="15"/>
                  </a:cubicBezTo>
                  <a:cubicBezTo>
                    <a:pt x="12" y="16"/>
                    <a:pt x="13" y="19"/>
                    <a:pt x="14" y="21"/>
                  </a:cubicBezTo>
                  <a:cubicBezTo>
                    <a:pt x="14" y="22"/>
                    <a:pt x="14" y="23"/>
                    <a:pt x="15" y="24"/>
                  </a:cubicBezTo>
                  <a:cubicBezTo>
                    <a:pt x="16" y="24"/>
                    <a:pt x="16" y="24"/>
                    <a:pt x="17" y="26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25"/>
                    <a:pt x="16" y="26"/>
                    <a:pt x="16" y="26"/>
                  </a:cubicBezTo>
                  <a:cubicBezTo>
                    <a:pt x="17" y="26"/>
                    <a:pt x="17" y="26"/>
                    <a:pt x="18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7"/>
                    <a:pt x="18" y="27"/>
                    <a:pt x="18" y="28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20" y="28"/>
                    <a:pt x="20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0" y="28"/>
                    <a:pt x="22" y="28"/>
                    <a:pt x="21" y="27"/>
                  </a:cubicBezTo>
                  <a:cubicBezTo>
                    <a:pt x="21" y="26"/>
                    <a:pt x="19" y="26"/>
                    <a:pt x="20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4"/>
                    <a:pt x="19" y="24"/>
                  </a:cubicBezTo>
                  <a:cubicBezTo>
                    <a:pt x="19" y="24"/>
                    <a:pt x="20" y="24"/>
                    <a:pt x="20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3" y="24"/>
                    <a:pt x="22" y="22"/>
                    <a:pt x="20" y="21"/>
                  </a:cubicBezTo>
                  <a:cubicBezTo>
                    <a:pt x="22" y="22"/>
                    <a:pt x="22" y="21"/>
                    <a:pt x="23" y="21"/>
                  </a:cubicBezTo>
                  <a:cubicBezTo>
                    <a:pt x="23" y="20"/>
                    <a:pt x="23" y="20"/>
                    <a:pt x="24" y="19"/>
                  </a:cubicBezTo>
                  <a:cubicBezTo>
                    <a:pt x="24" y="18"/>
                    <a:pt x="23" y="18"/>
                    <a:pt x="23" y="17"/>
                  </a:cubicBezTo>
                  <a:cubicBezTo>
                    <a:pt x="24" y="16"/>
                    <a:pt x="25" y="17"/>
                    <a:pt x="26" y="16"/>
                  </a:cubicBezTo>
                  <a:cubicBezTo>
                    <a:pt x="26" y="15"/>
                    <a:pt x="27" y="15"/>
                    <a:pt x="26" y="13"/>
                  </a:cubicBezTo>
                  <a:cubicBezTo>
                    <a:pt x="26" y="12"/>
                    <a:pt x="26" y="12"/>
                    <a:pt x="26" y="11"/>
                  </a:cubicBezTo>
                  <a:cubicBezTo>
                    <a:pt x="27" y="10"/>
                    <a:pt x="28" y="9"/>
                    <a:pt x="27" y="8"/>
                  </a:cubicBezTo>
                  <a:cubicBezTo>
                    <a:pt x="26" y="7"/>
                    <a:pt x="22" y="6"/>
                    <a:pt x="21" y="7"/>
                  </a:cubicBezTo>
                  <a:cubicBezTo>
                    <a:pt x="20" y="6"/>
                    <a:pt x="19" y="6"/>
                    <a:pt x="18" y="6"/>
                  </a:cubicBezTo>
                  <a:cubicBezTo>
                    <a:pt x="18" y="6"/>
                    <a:pt x="17" y="6"/>
                    <a:pt x="17" y="7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5"/>
                    <a:pt x="16" y="4"/>
                    <a:pt x="15" y="3"/>
                  </a:cubicBezTo>
                  <a:cubicBezTo>
                    <a:pt x="14" y="3"/>
                    <a:pt x="13" y="3"/>
                    <a:pt x="12" y="3"/>
                  </a:cubicBezTo>
                  <a:cubicBezTo>
                    <a:pt x="11" y="3"/>
                    <a:pt x="11" y="2"/>
                    <a:pt x="10" y="2"/>
                  </a:cubicBezTo>
                  <a:cubicBezTo>
                    <a:pt x="9" y="2"/>
                    <a:pt x="9" y="1"/>
                    <a:pt x="8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7" y="1"/>
                    <a:pt x="6" y="1"/>
                    <a:pt x="5" y="0"/>
                  </a:cubicBezTo>
                  <a:cubicBezTo>
                    <a:pt x="4" y="1"/>
                    <a:pt x="4" y="1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4" y="1"/>
                    <a:pt x="4" y="0"/>
                  </a:cubicBezTo>
                  <a:cubicBezTo>
                    <a:pt x="2" y="1"/>
                    <a:pt x="2" y="1"/>
                    <a:pt x="2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6" name="Freeform 1478"/>
            <p:cNvSpPr>
              <a:spLocks/>
            </p:cNvSpPr>
            <p:nvPr userDrawn="1"/>
          </p:nvSpPr>
          <p:spPr bwMode="auto">
            <a:xfrm>
              <a:off x="295" y="38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7" name="Freeform 1479"/>
            <p:cNvSpPr>
              <a:spLocks/>
            </p:cNvSpPr>
            <p:nvPr userDrawn="1"/>
          </p:nvSpPr>
          <p:spPr bwMode="auto">
            <a:xfrm>
              <a:off x="295" y="389"/>
              <a:ext cx="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8" name="Freeform 1480"/>
            <p:cNvSpPr>
              <a:spLocks/>
            </p:cNvSpPr>
            <p:nvPr userDrawn="1"/>
          </p:nvSpPr>
          <p:spPr bwMode="auto">
            <a:xfrm>
              <a:off x="289" y="383"/>
              <a:ext cx="10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3" y="2"/>
                </a:cxn>
                <a:cxn ang="0">
                  <a:pos x="5" y="2"/>
                </a:cxn>
                <a:cxn ang="0">
                  <a:pos x="0" y="1"/>
                </a:cxn>
              </a:cxnLst>
              <a:rect l="0" t="0" r="r" b="b"/>
              <a:pathLst>
                <a:path w="5" h="2">
                  <a:moveTo>
                    <a:pt x="0" y="1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4" y="1"/>
                    <a:pt x="3" y="2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4" y="2"/>
                    <a:pt x="1" y="0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9" name="Freeform 1481"/>
            <p:cNvSpPr>
              <a:spLocks/>
            </p:cNvSpPr>
            <p:nvPr userDrawn="1"/>
          </p:nvSpPr>
          <p:spPr bwMode="auto">
            <a:xfrm>
              <a:off x="289" y="383"/>
              <a:ext cx="10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2"/>
                </a:cxn>
              </a:cxnLst>
              <a:rect l="0" t="0" r="r" b="b"/>
              <a:pathLst>
                <a:path w="5" h="3">
                  <a:moveTo>
                    <a:pt x="0" y="2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5" y="3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3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" y="1"/>
                    <a:pt x="4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0" name="Freeform 1482"/>
            <p:cNvSpPr>
              <a:spLocks/>
            </p:cNvSpPr>
            <p:nvPr userDrawn="1"/>
          </p:nvSpPr>
          <p:spPr bwMode="auto">
            <a:xfrm>
              <a:off x="299" y="387"/>
              <a:ext cx="6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1" name="Freeform 1483"/>
            <p:cNvSpPr>
              <a:spLocks/>
            </p:cNvSpPr>
            <p:nvPr userDrawn="1"/>
          </p:nvSpPr>
          <p:spPr bwMode="auto">
            <a:xfrm>
              <a:off x="299" y="387"/>
              <a:ext cx="6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1" y="1"/>
                    <a:pt x="1" y="1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2" name="Freeform 1484"/>
            <p:cNvSpPr>
              <a:spLocks/>
            </p:cNvSpPr>
            <p:nvPr userDrawn="1"/>
          </p:nvSpPr>
          <p:spPr bwMode="auto">
            <a:xfrm>
              <a:off x="307" y="38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3" name="Freeform 1485"/>
            <p:cNvSpPr>
              <a:spLocks/>
            </p:cNvSpPr>
            <p:nvPr userDrawn="1"/>
          </p:nvSpPr>
          <p:spPr bwMode="auto">
            <a:xfrm>
              <a:off x="307" y="38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4" name="Freeform 1486"/>
            <p:cNvSpPr>
              <a:spLocks/>
            </p:cNvSpPr>
            <p:nvPr userDrawn="1"/>
          </p:nvSpPr>
          <p:spPr bwMode="auto">
            <a:xfrm>
              <a:off x="299" y="314"/>
              <a:ext cx="2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" h="3">
                  <a:moveTo>
                    <a:pt x="0" y="2"/>
                  </a:moveTo>
                  <a:cubicBezTo>
                    <a:pt x="0" y="3"/>
                    <a:pt x="1" y="0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5" name="Freeform 1487"/>
            <p:cNvSpPr>
              <a:spLocks/>
            </p:cNvSpPr>
            <p:nvPr userDrawn="1"/>
          </p:nvSpPr>
          <p:spPr bwMode="auto">
            <a:xfrm>
              <a:off x="299" y="316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6" name="Freeform 1488"/>
            <p:cNvSpPr>
              <a:spLocks/>
            </p:cNvSpPr>
            <p:nvPr userDrawn="1"/>
          </p:nvSpPr>
          <p:spPr bwMode="auto">
            <a:xfrm>
              <a:off x="297" y="302"/>
              <a:ext cx="8" cy="8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2" y="1"/>
                </a:cxn>
              </a:cxnLst>
              <a:rect l="0" t="0" r="r" b="b"/>
              <a:pathLst>
                <a:path w="4" h="4">
                  <a:moveTo>
                    <a:pt x="2" y="1"/>
                  </a:moveTo>
                  <a:cubicBezTo>
                    <a:pt x="0" y="4"/>
                    <a:pt x="4" y="0"/>
                    <a:pt x="2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7" name="Freeform 1489"/>
            <p:cNvSpPr>
              <a:spLocks/>
            </p:cNvSpPr>
            <p:nvPr userDrawn="1"/>
          </p:nvSpPr>
          <p:spPr bwMode="auto">
            <a:xfrm>
              <a:off x="299" y="304"/>
              <a:ext cx="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8" name="Freeform 1490"/>
            <p:cNvSpPr>
              <a:spLocks/>
            </p:cNvSpPr>
            <p:nvPr userDrawn="1"/>
          </p:nvSpPr>
          <p:spPr bwMode="auto">
            <a:xfrm>
              <a:off x="293" y="30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9" name="Freeform 1491"/>
            <p:cNvSpPr>
              <a:spLocks/>
            </p:cNvSpPr>
            <p:nvPr userDrawn="1"/>
          </p:nvSpPr>
          <p:spPr bwMode="auto">
            <a:xfrm>
              <a:off x="293" y="298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0" name="Freeform 1492"/>
            <p:cNvSpPr>
              <a:spLocks/>
            </p:cNvSpPr>
            <p:nvPr userDrawn="1"/>
          </p:nvSpPr>
          <p:spPr bwMode="auto">
            <a:xfrm>
              <a:off x="297" y="284"/>
              <a:ext cx="6" cy="12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2" y="3"/>
                </a:cxn>
                <a:cxn ang="0">
                  <a:pos x="3" y="0"/>
                </a:cxn>
                <a:cxn ang="0">
                  <a:pos x="1" y="2"/>
                </a:cxn>
              </a:cxnLst>
              <a:rect l="0" t="0" r="r" b="b"/>
              <a:pathLst>
                <a:path w="3" h="6">
                  <a:moveTo>
                    <a:pt x="1" y="2"/>
                  </a:moveTo>
                  <a:cubicBezTo>
                    <a:pt x="1" y="3"/>
                    <a:pt x="0" y="6"/>
                    <a:pt x="2" y="3"/>
                  </a:cubicBezTo>
                  <a:cubicBezTo>
                    <a:pt x="3" y="2"/>
                    <a:pt x="2" y="1"/>
                    <a:pt x="3" y="0"/>
                  </a:cubicBezTo>
                  <a:cubicBezTo>
                    <a:pt x="2" y="0"/>
                    <a:pt x="2" y="1"/>
                    <a:pt x="1" y="2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1" name="Freeform 1493"/>
            <p:cNvSpPr>
              <a:spLocks/>
            </p:cNvSpPr>
            <p:nvPr userDrawn="1"/>
          </p:nvSpPr>
          <p:spPr bwMode="auto">
            <a:xfrm>
              <a:off x="299" y="282"/>
              <a:ext cx="4" cy="1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3"/>
                </a:cxn>
                <a:cxn ang="0">
                  <a:pos x="1" y="4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0" y="3"/>
                </a:cxn>
              </a:cxnLst>
              <a:rect l="0" t="0" r="r" b="b"/>
              <a:pathLst>
                <a:path w="2" h="5">
                  <a:moveTo>
                    <a:pt x="0" y="3"/>
                  </a:moveTo>
                  <a:cubicBezTo>
                    <a:pt x="0" y="3"/>
                    <a:pt x="0" y="4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4"/>
                  </a:cubicBezTo>
                  <a:cubicBezTo>
                    <a:pt x="2" y="4"/>
                    <a:pt x="2" y="3"/>
                    <a:pt x="2" y="3"/>
                  </a:cubicBezTo>
                  <a:cubicBezTo>
                    <a:pt x="2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1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2" y="2"/>
                    <a:pt x="2" y="3"/>
                  </a:cubicBezTo>
                  <a:cubicBezTo>
                    <a:pt x="2" y="3"/>
                    <a:pt x="1" y="3"/>
                    <a:pt x="1" y="4"/>
                  </a:cubicBezTo>
                  <a:cubicBezTo>
                    <a:pt x="1" y="4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3"/>
                    <a:pt x="1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2" name="Freeform 1494"/>
            <p:cNvSpPr>
              <a:spLocks/>
            </p:cNvSpPr>
            <p:nvPr userDrawn="1"/>
          </p:nvSpPr>
          <p:spPr bwMode="auto">
            <a:xfrm>
              <a:off x="293" y="288"/>
              <a:ext cx="4" cy="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3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1" y="1"/>
                </a:cxn>
              </a:cxnLst>
              <a:rect l="0" t="0" r="r" b="b"/>
              <a:pathLst>
                <a:path w="2" h="3">
                  <a:moveTo>
                    <a:pt x="1" y="1"/>
                  </a:moveTo>
                  <a:cubicBezTo>
                    <a:pt x="0" y="1"/>
                    <a:pt x="1" y="2"/>
                    <a:pt x="1" y="3"/>
                  </a:cubicBezTo>
                  <a:cubicBezTo>
                    <a:pt x="2" y="3"/>
                    <a:pt x="2" y="2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2" y="2"/>
                    <a:pt x="2" y="0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3" name="Freeform 1495"/>
            <p:cNvSpPr>
              <a:spLocks/>
            </p:cNvSpPr>
            <p:nvPr userDrawn="1"/>
          </p:nvSpPr>
          <p:spPr bwMode="auto">
            <a:xfrm>
              <a:off x="293" y="288"/>
              <a:ext cx="4" cy="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2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4" name="Freeform 1496"/>
            <p:cNvSpPr>
              <a:spLocks/>
            </p:cNvSpPr>
            <p:nvPr userDrawn="1"/>
          </p:nvSpPr>
          <p:spPr bwMode="auto">
            <a:xfrm>
              <a:off x="295" y="294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0"/>
                    <a:pt x="1" y="1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5" name="Freeform 1497"/>
            <p:cNvSpPr>
              <a:spLocks/>
            </p:cNvSpPr>
            <p:nvPr userDrawn="1"/>
          </p:nvSpPr>
          <p:spPr bwMode="auto">
            <a:xfrm>
              <a:off x="295" y="292"/>
              <a:ext cx="4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6" name="Freeform 1498"/>
            <p:cNvSpPr>
              <a:spLocks/>
            </p:cNvSpPr>
            <p:nvPr userDrawn="1"/>
          </p:nvSpPr>
          <p:spPr bwMode="auto">
            <a:xfrm>
              <a:off x="291" y="290"/>
              <a:ext cx="4" cy="1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</a:cxnLst>
              <a:rect l="0" t="0" r="r" b="b"/>
              <a:pathLst>
                <a:path w="2" h="8">
                  <a:moveTo>
                    <a:pt x="0" y="3"/>
                  </a:moveTo>
                  <a:cubicBezTo>
                    <a:pt x="0" y="4"/>
                    <a:pt x="0" y="4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8"/>
                    <a:pt x="2" y="0"/>
                    <a:pt x="0" y="4"/>
                  </a:cubicBezTo>
                  <a:cubicBezTo>
                    <a:pt x="1" y="4"/>
                    <a:pt x="0" y="3"/>
                    <a:pt x="0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7" name="Freeform 1499"/>
            <p:cNvSpPr>
              <a:spLocks/>
            </p:cNvSpPr>
            <p:nvPr userDrawn="1"/>
          </p:nvSpPr>
          <p:spPr bwMode="auto">
            <a:xfrm>
              <a:off x="291" y="296"/>
              <a:ext cx="2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8" name="Freeform 1500"/>
            <p:cNvSpPr>
              <a:spLocks/>
            </p:cNvSpPr>
            <p:nvPr userDrawn="1"/>
          </p:nvSpPr>
          <p:spPr bwMode="auto">
            <a:xfrm>
              <a:off x="289" y="298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9" name="Freeform 1501"/>
            <p:cNvSpPr>
              <a:spLocks/>
            </p:cNvSpPr>
            <p:nvPr userDrawn="1"/>
          </p:nvSpPr>
          <p:spPr bwMode="auto">
            <a:xfrm>
              <a:off x="289" y="298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0" name="Freeform 1502"/>
            <p:cNvSpPr>
              <a:spLocks/>
            </p:cNvSpPr>
            <p:nvPr userDrawn="1"/>
          </p:nvSpPr>
          <p:spPr bwMode="auto">
            <a:xfrm>
              <a:off x="291" y="290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0" y="0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1" name="Freeform 1503"/>
            <p:cNvSpPr>
              <a:spLocks/>
            </p:cNvSpPr>
            <p:nvPr userDrawn="1"/>
          </p:nvSpPr>
          <p:spPr bwMode="auto">
            <a:xfrm>
              <a:off x="289" y="290"/>
              <a:ext cx="4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2" name="Freeform 1504"/>
            <p:cNvSpPr>
              <a:spLocks/>
            </p:cNvSpPr>
            <p:nvPr userDrawn="1"/>
          </p:nvSpPr>
          <p:spPr bwMode="auto">
            <a:xfrm>
              <a:off x="289" y="292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3" name="Freeform 1505"/>
            <p:cNvSpPr>
              <a:spLocks/>
            </p:cNvSpPr>
            <p:nvPr userDrawn="1"/>
          </p:nvSpPr>
          <p:spPr bwMode="auto">
            <a:xfrm>
              <a:off x="289" y="292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4" name="Freeform 1506"/>
            <p:cNvSpPr>
              <a:spLocks/>
            </p:cNvSpPr>
            <p:nvPr userDrawn="1"/>
          </p:nvSpPr>
          <p:spPr bwMode="auto">
            <a:xfrm>
              <a:off x="285" y="298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5" name="Freeform 1507"/>
            <p:cNvSpPr>
              <a:spLocks/>
            </p:cNvSpPr>
            <p:nvPr userDrawn="1"/>
          </p:nvSpPr>
          <p:spPr bwMode="auto">
            <a:xfrm>
              <a:off x="285" y="296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6" name="Freeform 1508"/>
            <p:cNvSpPr>
              <a:spLocks/>
            </p:cNvSpPr>
            <p:nvPr userDrawn="1"/>
          </p:nvSpPr>
          <p:spPr bwMode="auto">
            <a:xfrm>
              <a:off x="283" y="294"/>
              <a:ext cx="6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0" y="1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1" y="2"/>
                    <a:pt x="1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3" y="0"/>
                    <a:pt x="3" y="0"/>
                  </a:cubicBezTo>
                  <a:cubicBezTo>
                    <a:pt x="2" y="0"/>
                    <a:pt x="1" y="0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7" name="Freeform 1509"/>
            <p:cNvSpPr>
              <a:spLocks/>
            </p:cNvSpPr>
            <p:nvPr userDrawn="1"/>
          </p:nvSpPr>
          <p:spPr bwMode="auto">
            <a:xfrm>
              <a:off x="283" y="292"/>
              <a:ext cx="6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3" y="1"/>
                    <a:pt x="3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1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2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8" name="Freeform 1510"/>
            <p:cNvSpPr>
              <a:spLocks/>
            </p:cNvSpPr>
            <p:nvPr userDrawn="1"/>
          </p:nvSpPr>
          <p:spPr bwMode="auto">
            <a:xfrm>
              <a:off x="285" y="296"/>
              <a:ext cx="4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2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2"/>
                    <a:pt x="0" y="2"/>
                    <a:pt x="1" y="2"/>
                  </a:cubicBezTo>
                  <a:cubicBezTo>
                    <a:pt x="0" y="3"/>
                    <a:pt x="0" y="3"/>
                    <a:pt x="1" y="2"/>
                  </a:cubicBezTo>
                  <a:cubicBezTo>
                    <a:pt x="2" y="2"/>
                    <a:pt x="2" y="2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0"/>
                    <a:pt x="1" y="0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9" name="Freeform 1511"/>
            <p:cNvSpPr>
              <a:spLocks/>
            </p:cNvSpPr>
            <p:nvPr userDrawn="1"/>
          </p:nvSpPr>
          <p:spPr bwMode="auto">
            <a:xfrm>
              <a:off x="285" y="296"/>
              <a:ext cx="6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2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1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0" name="Freeform 1512"/>
            <p:cNvSpPr>
              <a:spLocks/>
            </p:cNvSpPr>
            <p:nvPr userDrawn="1"/>
          </p:nvSpPr>
          <p:spPr bwMode="auto">
            <a:xfrm>
              <a:off x="279" y="298"/>
              <a:ext cx="6" cy="1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5"/>
                </a:cxn>
                <a:cxn ang="0">
                  <a:pos x="2" y="2"/>
                </a:cxn>
                <a:cxn ang="0">
                  <a:pos x="0" y="4"/>
                </a:cxn>
              </a:cxnLst>
              <a:rect l="0" t="0" r="r" b="b"/>
              <a:pathLst>
                <a:path w="3" h="5">
                  <a:moveTo>
                    <a:pt x="0" y="4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2" y="3"/>
                    <a:pt x="2" y="2"/>
                  </a:cubicBezTo>
                  <a:cubicBezTo>
                    <a:pt x="3" y="0"/>
                    <a:pt x="0" y="4"/>
                    <a:pt x="0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1" name="Freeform 1513"/>
            <p:cNvSpPr>
              <a:spLocks/>
            </p:cNvSpPr>
            <p:nvPr userDrawn="1"/>
          </p:nvSpPr>
          <p:spPr bwMode="auto">
            <a:xfrm>
              <a:off x="277" y="300"/>
              <a:ext cx="8" cy="1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1" y="5"/>
                </a:cxn>
                <a:cxn ang="0">
                  <a:pos x="2" y="3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3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3"/>
                </a:cxn>
              </a:cxnLst>
              <a:rect l="0" t="0" r="r" b="b"/>
              <a:pathLst>
                <a:path w="4" h="5">
                  <a:moveTo>
                    <a:pt x="0" y="3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2" y="4"/>
                    <a:pt x="2" y="3"/>
                  </a:cubicBezTo>
                  <a:cubicBezTo>
                    <a:pt x="3" y="2"/>
                    <a:pt x="3" y="2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2" y="2"/>
                    <a:pt x="2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2"/>
                    <a:pt x="2" y="3"/>
                  </a:cubicBezTo>
                  <a:cubicBezTo>
                    <a:pt x="2" y="3"/>
                    <a:pt x="1" y="4"/>
                    <a:pt x="0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2" name="Freeform 1514"/>
            <p:cNvSpPr>
              <a:spLocks/>
            </p:cNvSpPr>
            <p:nvPr userDrawn="1"/>
          </p:nvSpPr>
          <p:spPr bwMode="auto">
            <a:xfrm>
              <a:off x="413" y="389"/>
              <a:ext cx="4" cy="1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5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3"/>
                </a:cxn>
                <a:cxn ang="0">
                  <a:pos x="0" y="6"/>
                </a:cxn>
              </a:cxnLst>
              <a:rect l="0" t="0" r="r" b="b"/>
              <a:pathLst>
                <a:path w="2" h="8">
                  <a:moveTo>
                    <a:pt x="0" y="6"/>
                  </a:moveTo>
                  <a:cubicBezTo>
                    <a:pt x="0" y="8"/>
                    <a:pt x="2" y="7"/>
                    <a:pt x="2" y="5"/>
                  </a:cubicBezTo>
                  <a:cubicBezTo>
                    <a:pt x="2" y="4"/>
                    <a:pt x="2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0" y="4"/>
                    <a:pt x="0" y="5"/>
                    <a:pt x="0" y="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3" name="Freeform 1515"/>
            <p:cNvSpPr>
              <a:spLocks/>
            </p:cNvSpPr>
            <p:nvPr userDrawn="1"/>
          </p:nvSpPr>
          <p:spPr bwMode="auto">
            <a:xfrm>
              <a:off x="431" y="351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1" y="1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1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4" name="Freeform 1516"/>
            <p:cNvSpPr>
              <a:spLocks/>
            </p:cNvSpPr>
            <p:nvPr userDrawn="1"/>
          </p:nvSpPr>
          <p:spPr bwMode="auto">
            <a:xfrm>
              <a:off x="431" y="351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5" name="Freeform 1517"/>
            <p:cNvSpPr>
              <a:spLocks/>
            </p:cNvSpPr>
            <p:nvPr userDrawn="1"/>
          </p:nvSpPr>
          <p:spPr bwMode="auto">
            <a:xfrm>
              <a:off x="445" y="324"/>
              <a:ext cx="1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h="2">
                  <a:moveTo>
                    <a:pt x="0" y="1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6" name="Freeform 1518"/>
            <p:cNvSpPr>
              <a:spLocks/>
            </p:cNvSpPr>
            <p:nvPr userDrawn="1"/>
          </p:nvSpPr>
          <p:spPr bwMode="auto">
            <a:xfrm>
              <a:off x="443" y="324"/>
              <a:ext cx="2" cy="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4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lnTo>
                    <a:pt x="2" y="4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7" name="Freeform 1519"/>
            <p:cNvSpPr>
              <a:spLocks/>
            </p:cNvSpPr>
            <p:nvPr userDrawn="1"/>
          </p:nvSpPr>
          <p:spPr bwMode="auto">
            <a:xfrm>
              <a:off x="447" y="316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8" name="Freeform 1520"/>
            <p:cNvSpPr>
              <a:spLocks/>
            </p:cNvSpPr>
            <p:nvPr userDrawn="1"/>
          </p:nvSpPr>
          <p:spPr bwMode="auto">
            <a:xfrm>
              <a:off x="447" y="316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9" name="Freeform 1521"/>
            <p:cNvSpPr>
              <a:spLocks/>
            </p:cNvSpPr>
            <p:nvPr userDrawn="1"/>
          </p:nvSpPr>
          <p:spPr bwMode="auto">
            <a:xfrm>
              <a:off x="443" y="304"/>
              <a:ext cx="2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0" name="Freeform 1522"/>
            <p:cNvSpPr>
              <a:spLocks/>
            </p:cNvSpPr>
            <p:nvPr userDrawn="1"/>
          </p:nvSpPr>
          <p:spPr bwMode="auto">
            <a:xfrm>
              <a:off x="443" y="304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1" name="Freeform 1523"/>
            <p:cNvSpPr>
              <a:spLocks/>
            </p:cNvSpPr>
            <p:nvPr userDrawn="1"/>
          </p:nvSpPr>
          <p:spPr bwMode="auto">
            <a:xfrm>
              <a:off x="445" y="304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2" name="Freeform 1524"/>
            <p:cNvSpPr>
              <a:spLocks/>
            </p:cNvSpPr>
            <p:nvPr userDrawn="1"/>
          </p:nvSpPr>
          <p:spPr bwMode="auto">
            <a:xfrm>
              <a:off x="445" y="302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4"/>
                </a:cxn>
              </a:cxnLst>
              <a:rect l="0" t="0" r="r" b="b"/>
              <a:pathLst>
                <a:path h="4">
                  <a:moveTo>
                    <a:pt x="0" y="4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3" name="Freeform 1525"/>
            <p:cNvSpPr>
              <a:spLocks/>
            </p:cNvSpPr>
            <p:nvPr userDrawn="1"/>
          </p:nvSpPr>
          <p:spPr bwMode="auto">
            <a:xfrm>
              <a:off x="439" y="294"/>
              <a:ext cx="6" cy="10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5"/>
                </a:cxn>
              </a:cxnLst>
              <a:rect l="0" t="0" r="r" b="b"/>
              <a:pathLst>
                <a:path w="3" h="5">
                  <a:moveTo>
                    <a:pt x="2" y="5"/>
                  </a:moveTo>
                  <a:cubicBezTo>
                    <a:pt x="2" y="5"/>
                    <a:pt x="3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1" y="1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4"/>
                    <a:pt x="2" y="4"/>
                    <a:pt x="2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4" name="Freeform 1526"/>
            <p:cNvSpPr>
              <a:spLocks/>
            </p:cNvSpPr>
            <p:nvPr userDrawn="1"/>
          </p:nvSpPr>
          <p:spPr bwMode="auto">
            <a:xfrm>
              <a:off x="439" y="294"/>
              <a:ext cx="6" cy="10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2" y="5"/>
                </a:cxn>
              </a:cxnLst>
              <a:rect l="0" t="0" r="r" b="b"/>
              <a:pathLst>
                <a:path w="3" h="5"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2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2" y="2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5" name="Freeform 1527"/>
            <p:cNvSpPr>
              <a:spLocks/>
            </p:cNvSpPr>
            <p:nvPr userDrawn="1"/>
          </p:nvSpPr>
          <p:spPr bwMode="auto">
            <a:xfrm>
              <a:off x="437" y="292"/>
              <a:ext cx="2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1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1" y="0"/>
                    <a:pt x="0" y="0"/>
                  </a:cubicBezTo>
                  <a:cubicBezTo>
                    <a:pt x="0" y="0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6" name="Freeform 1528"/>
            <p:cNvSpPr>
              <a:spLocks/>
            </p:cNvSpPr>
            <p:nvPr userDrawn="1"/>
          </p:nvSpPr>
          <p:spPr bwMode="auto">
            <a:xfrm>
              <a:off x="435" y="290"/>
              <a:ext cx="6" cy="6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7" name="Freeform 1529"/>
            <p:cNvSpPr>
              <a:spLocks/>
            </p:cNvSpPr>
            <p:nvPr userDrawn="1"/>
          </p:nvSpPr>
          <p:spPr bwMode="auto">
            <a:xfrm>
              <a:off x="437" y="290"/>
              <a:ext cx="2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0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8" name="Freeform 1530"/>
            <p:cNvSpPr>
              <a:spLocks/>
            </p:cNvSpPr>
            <p:nvPr userDrawn="1"/>
          </p:nvSpPr>
          <p:spPr bwMode="auto">
            <a:xfrm>
              <a:off x="437" y="290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9" name="Freeform 1531"/>
            <p:cNvSpPr>
              <a:spLocks/>
            </p:cNvSpPr>
            <p:nvPr userDrawn="1"/>
          </p:nvSpPr>
          <p:spPr bwMode="auto">
            <a:xfrm>
              <a:off x="431" y="282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0" name="Freeform 1532"/>
            <p:cNvSpPr>
              <a:spLocks/>
            </p:cNvSpPr>
            <p:nvPr userDrawn="1"/>
          </p:nvSpPr>
          <p:spPr bwMode="auto">
            <a:xfrm>
              <a:off x="431" y="282"/>
              <a:ext cx="2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1" name="Freeform 1533"/>
            <p:cNvSpPr>
              <a:spLocks/>
            </p:cNvSpPr>
            <p:nvPr userDrawn="1"/>
          </p:nvSpPr>
          <p:spPr bwMode="auto">
            <a:xfrm>
              <a:off x="419" y="274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2" name="Freeform 1534"/>
            <p:cNvSpPr>
              <a:spLocks/>
            </p:cNvSpPr>
            <p:nvPr userDrawn="1"/>
          </p:nvSpPr>
          <p:spPr bwMode="auto">
            <a:xfrm>
              <a:off x="419" y="272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3" name="Freeform 1535"/>
            <p:cNvSpPr>
              <a:spLocks/>
            </p:cNvSpPr>
            <p:nvPr userDrawn="1"/>
          </p:nvSpPr>
          <p:spPr bwMode="auto">
            <a:xfrm>
              <a:off x="425" y="284"/>
              <a:ext cx="10" cy="8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4"/>
                </a:cxn>
                <a:cxn ang="0">
                  <a:pos x="5" y="3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1" y="1"/>
                </a:cxn>
              </a:cxnLst>
              <a:rect l="0" t="0" r="r" b="b"/>
              <a:pathLst>
                <a:path w="5" h="4">
                  <a:moveTo>
                    <a:pt x="1" y="1"/>
                  </a:moveTo>
                  <a:cubicBezTo>
                    <a:pt x="2" y="2"/>
                    <a:pt x="4" y="3"/>
                    <a:pt x="5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3" y="1"/>
                    <a:pt x="2" y="1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4" name="Freeform 1536"/>
            <p:cNvSpPr>
              <a:spLocks/>
            </p:cNvSpPr>
            <p:nvPr userDrawn="1"/>
          </p:nvSpPr>
          <p:spPr bwMode="auto">
            <a:xfrm>
              <a:off x="425" y="284"/>
              <a:ext cx="12" cy="8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4"/>
                </a:cxn>
                <a:cxn ang="0">
                  <a:pos x="5" y="4"/>
                </a:cxn>
                <a:cxn ang="0">
                  <a:pos x="6" y="4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4" y="3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4"/>
                </a:cxn>
                <a:cxn ang="0">
                  <a:pos x="5" y="4"/>
                </a:cxn>
                <a:cxn ang="0">
                  <a:pos x="5" y="3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6" h="4">
                  <a:moveTo>
                    <a:pt x="1" y="1"/>
                  </a:moveTo>
                  <a:cubicBezTo>
                    <a:pt x="2" y="2"/>
                    <a:pt x="4" y="3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1"/>
                    <a:pt x="2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4" y="3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2"/>
                    <a:pt x="3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5" name="Freeform 1537"/>
            <p:cNvSpPr>
              <a:spLocks/>
            </p:cNvSpPr>
            <p:nvPr userDrawn="1"/>
          </p:nvSpPr>
          <p:spPr bwMode="auto">
            <a:xfrm>
              <a:off x="391" y="266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6" name="Freeform 1538"/>
            <p:cNvSpPr>
              <a:spLocks/>
            </p:cNvSpPr>
            <p:nvPr userDrawn="1"/>
          </p:nvSpPr>
          <p:spPr bwMode="auto">
            <a:xfrm>
              <a:off x="389" y="266"/>
              <a:ext cx="4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7" name="Freeform 1539"/>
            <p:cNvSpPr>
              <a:spLocks/>
            </p:cNvSpPr>
            <p:nvPr userDrawn="1"/>
          </p:nvSpPr>
          <p:spPr bwMode="auto">
            <a:xfrm>
              <a:off x="387" y="262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8" name="Freeform 1540"/>
            <p:cNvSpPr>
              <a:spLocks/>
            </p:cNvSpPr>
            <p:nvPr userDrawn="1"/>
          </p:nvSpPr>
          <p:spPr bwMode="auto">
            <a:xfrm>
              <a:off x="385" y="262"/>
              <a:ext cx="4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2"/>
                </a:cxn>
              </a:cxnLst>
              <a:rect l="0" t="0" r="r" b="b"/>
              <a:pathLst>
                <a:path w="4" h="2">
                  <a:moveTo>
                    <a:pt x="2" y="2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4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9" name="Freeform 1541"/>
            <p:cNvSpPr>
              <a:spLocks/>
            </p:cNvSpPr>
            <p:nvPr userDrawn="1"/>
          </p:nvSpPr>
          <p:spPr bwMode="auto">
            <a:xfrm>
              <a:off x="385" y="262"/>
              <a:ext cx="4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2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2"/>
                    <a:pt x="1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0" name="Freeform 1542"/>
            <p:cNvSpPr>
              <a:spLocks/>
            </p:cNvSpPr>
            <p:nvPr userDrawn="1"/>
          </p:nvSpPr>
          <p:spPr bwMode="auto">
            <a:xfrm>
              <a:off x="383" y="262"/>
              <a:ext cx="6" cy="4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1" name="Freeform 1543"/>
            <p:cNvSpPr>
              <a:spLocks/>
            </p:cNvSpPr>
            <p:nvPr userDrawn="1"/>
          </p:nvSpPr>
          <p:spPr bwMode="auto">
            <a:xfrm>
              <a:off x="369" y="270"/>
              <a:ext cx="4" cy="2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2" y="1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0" y="0"/>
                    <a:pt x="1" y="1"/>
                    <a:pt x="2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2" name="Freeform 1544"/>
            <p:cNvSpPr>
              <a:spLocks/>
            </p:cNvSpPr>
            <p:nvPr userDrawn="1"/>
          </p:nvSpPr>
          <p:spPr bwMode="auto">
            <a:xfrm>
              <a:off x="369" y="268"/>
              <a:ext cx="4" cy="4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3" name="Freeform 1545"/>
            <p:cNvSpPr>
              <a:spLocks/>
            </p:cNvSpPr>
            <p:nvPr userDrawn="1"/>
          </p:nvSpPr>
          <p:spPr bwMode="auto">
            <a:xfrm>
              <a:off x="361" y="268"/>
              <a:ext cx="8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1" y="2"/>
                </a:cxn>
              </a:cxnLst>
              <a:rect l="0" t="0" r="r" b="b"/>
              <a:pathLst>
                <a:path w="4" h="2">
                  <a:moveTo>
                    <a:pt x="1" y="2"/>
                  </a:moveTo>
                  <a:cubicBezTo>
                    <a:pt x="2" y="2"/>
                    <a:pt x="4" y="2"/>
                    <a:pt x="4" y="2"/>
                  </a:cubicBezTo>
                  <a:cubicBezTo>
                    <a:pt x="3" y="1"/>
                    <a:pt x="2" y="0"/>
                    <a:pt x="0" y="0"/>
                  </a:cubicBezTo>
                  <a:cubicBezTo>
                    <a:pt x="1" y="1"/>
                    <a:pt x="1" y="1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4" name="Freeform 1546"/>
            <p:cNvSpPr>
              <a:spLocks/>
            </p:cNvSpPr>
            <p:nvPr userDrawn="1"/>
          </p:nvSpPr>
          <p:spPr bwMode="auto">
            <a:xfrm>
              <a:off x="361" y="268"/>
              <a:ext cx="10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3" y="2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1"/>
                </a:cxn>
                <a:cxn ang="0">
                  <a:pos x="3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5" h="2">
                  <a:moveTo>
                    <a:pt x="1" y="2"/>
                  </a:move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2"/>
                    <a:pt x="5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1" y="1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3" y="1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2" y="2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5" name="Freeform 1547"/>
            <p:cNvSpPr>
              <a:spLocks/>
            </p:cNvSpPr>
            <p:nvPr userDrawn="1"/>
          </p:nvSpPr>
          <p:spPr bwMode="auto">
            <a:xfrm>
              <a:off x="367" y="302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6" name="Freeform 1548"/>
            <p:cNvSpPr>
              <a:spLocks/>
            </p:cNvSpPr>
            <p:nvPr userDrawn="1"/>
          </p:nvSpPr>
          <p:spPr bwMode="auto">
            <a:xfrm>
              <a:off x="367" y="300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7" name="Freeform 1549"/>
            <p:cNvSpPr>
              <a:spLocks/>
            </p:cNvSpPr>
            <p:nvPr userDrawn="1"/>
          </p:nvSpPr>
          <p:spPr bwMode="auto">
            <a:xfrm>
              <a:off x="339" y="339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0" y="1"/>
                    <a:pt x="1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8" name="Freeform 1550"/>
            <p:cNvSpPr>
              <a:spLocks/>
            </p:cNvSpPr>
            <p:nvPr userDrawn="1"/>
          </p:nvSpPr>
          <p:spPr bwMode="auto">
            <a:xfrm>
              <a:off x="339" y="339"/>
              <a:ext cx="2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9" name="Freeform 1551"/>
            <p:cNvSpPr>
              <a:spLocks/>
            </p:cNvSpPr>
            <p:nvPr userDrawn="1"/>
          </p:nvSpPr>
          <p:spPr bwMode="auto">
            <a:xfrm>
              <a:off x="351" y="33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0" name="Freeform 1552"/>
            <p:cNvSpPr>
              <a:spLocks/>
            </p:cNvSpPr>
            <p:nvPr userDrawn="1"/>
          </p:nvSpPr>
          <p:spPr bwMode="auto">
            <a:xfrm>
              <a:off x="351" y="337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1" name="Freeform 1553"/>
            <p:cNvSpPr>
              <a:spLocks/>
            </p:cNvSpPr>
            <p:nvPr userDrawn="1"/>
          </p:nvSpPr>
          <p:spPr bwMode="auto">
            <a:xfrm>
              <a:off x="353" y="334"/>
              <a:ext cx="2" cy="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2" name="Freeform 1554"/>
            <p:cNvSpPr>
              <a:spLocks/>
            </p:cNvSpPr>
            <p:nvPr userDrawn="1"/>
          </p:nvSpPr>
          <p:spPr bwMode="auto">
            <a:xfrm>
              <a:off x="353" y="334"/>
              <a:ext cx="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lnTo>
                    <a:pt x="0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3" name="Freeform 1555"/>
            <p:cNvSpPr>
              <a:spLocks/>
            </p:cNvSpPr>
            <p:nvPr userDrawn="1"/>
          </p:nvSpPr>
          <p:spPr bwMode="auto">
            <a:xfrm>
              <a:off x="353" y="337"/>
              <a:ext cx="1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4" name="Freeform 1556"/>
            <p:cNvSpPr>
              <a:spLocks/>
            </p:cNvSpPr>
            <p:nvPr userDrawn="1"/>
          </p:nvSpPr>
          <p:spPr bwMode="auto">
            <a:xfrm>
              <a:off x="353" y="337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5" name="Freeform 1557"/>
            <p:cNvSpPr>
              <a:spLocks/>
            </p:cNvSpPr>
            <p:nvPr userDrawn="1"/>
          </p:nvSpPr>
          <p:spPr bwMode="auto">
            <a:xfrm>
              <a:off x="353" y="337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6" name="Freeform 1558"/>
            <p:cNvSpPr>
              <a:spLocks/>
            </p:cNvSpPr>
            <p:nvPr userDrawn="1"/>
          </p:nvSpPr>
          <p:spPr bwMode="auto">
            <a:xfrm>
              <a:off x="359" y="328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7" name="Freeform 1559"/>
            <p:cNvSpPr>
              <a:spLocks/>
            </p:cNvSpPr>
            <p:nvPr userDrawn="1"/>
          </p:nvSpPr>
          <p:spPr bwMode="auto">
            <a:xfrm>
              <a:off x="359" y="326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8" name="Freeform 1560"/>
            <p:cNvSpPr>
              <a:spLocks/>
            </p:cNvSpPr>
            <p:nvPr userDrawn="1"/>
          </p:nvSpPr>
          <p:spPr bwMode="auto">
            <a:xfrm>
              <a:off x="359" y="326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9" name="Freeform 1561"/>
            <p:cNvSpPr>
              <a:spLocks/>
            </p:cNvSpPr>
            <p:nvPr userDrawn="1"/>
          </p:nvSpPr>
          <p:spPr bwMode="auto">
            <a:xfrm>
              <a:off x="359" y="326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0" name="Freeform 1562"/>
            <p:cNvSpPr>
              <a:spLocks/>
            </p:cNvSpPr>
            <p:nvPr userDrawn="1"/>
          </p:nvSpPr>
          <p:spPr bwMode="auto">
            <a:xfrm>
              <a:off x="359" y="326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1" name="Freeform 1563"/>
            <p:cNvSpPr>
              <a:spLocks/>
            </p:cNvSpPr>
            <p:nvPr userDrawn="1"/>
          </p:nvSpPr>
          <p:spPr bwMode="auto">
            <a:xfrm>
              <a:off x="337" y="337"/>
              <a:ext cx="10" cy="14"/>
            </a:xfrm>
            <a:custGeom>
              <a:avLst/>
              <a:gdLst/>
              <a:ahLst/>
              <a:cxnLst>
                <a:cxn ang="0">
                  <a:pos x="2" y="7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2" y="6"/>
                </a:cxn>
                <a:cxn ang="0">
                  <a:pos x="3" y="5"/>
                </a:cxn>
                <a:cxn ang="0">
                  <a:pos x="2" y="7"/>
                </a:cxn>
              </a:cxnLst>
              <a:rect l="0" t="0" r="r" b="b"/>
              <a:pathLst>
                <a:path w="5" h="7">
                  <a:moveTo>
                    <a:pt x="2" y="7"/>
                  </a:moveTo>
                  <a:cubicBezTo>
                    <a:pt x="3" y="6"/>
                    <a:pt x="4" y="6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4"/>
                    <a:pt x="5" y="4"/>
                    <a:pt x="4" y="4"/>
                  </a:cubicBezTo>
                  <a:cubicBezTo>
                    <a:pt x="4" y="3"/>
                    <a:pt x="3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3" y="4"/>
                    <a:pt x="2" y="4"/>
                  </a:cubicBezTo>
                  <a:cubicBezTo>
                    <a:pt x="2" y="5"/>
                    <a:pt x="2" y="5"/>
                    <a:pt x="2" y="6"/>
                  </a:cubicBezTo>
                  <a:cubicBezTo>
                    <a:pt x="2" y="5"/>
                    <a:pt x="3" y="6"/>
                    <a:pt x="3" y="5"/>
                  </a:cubicBezTo>
                  <a:cubicBezTo>
                    <a:pt x="3" y="6"/>
                    <a:pt x="3" y="6"/>
                    <a:pt x="2" y="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2" name="Freeform 1564"/>
            <p:cNvSpPr>
              <a:spLocks/>
            </p:cNvSpPr>
            <p:nvPr userDrawn="1"/>
          </p:nvSpPr>
          <p:spPr bwMode="auto">
            <a:xfrm>
              <a:off x="337" y="337"/>
              <a:ext cx="10" cy="14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5" y="5"/>
                </a:cxn>
                <a:cxn ang="0">
                  <a:pos x="5" y="4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5"/>
                </a:cxn>
                <a:cxn ang="0">
                  <a:pos x="2" y="6"/>
                </a:cxn>
                <a:cxn ang="0">
                  <a:pos x="3" y="5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3" y="4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5"/>
                </a:cxn>
                <a:cxn ang="0">
                  <a:pos x="5" y="5"/>
                </a:cxn>
                <a:cxn ang="0">
                  <a:pos x="2" y="7"/>
                </a:cxn>
              </a:cxnLst>
              <a:rect l="0" t="0" r="r" b="b"/>
              <a:pathLst>
                <a:path w="5" h="7">
                  <a:moveTo>
                    <a:pt x="2" y="7"/>
                  </a:moveTo>
                  <a:cubicBezTo>
                    <a:pt x="3" y="6"/>
                    <a:pt x="5" y="6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3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3" y="6"/>
                    <a:pt x="3" y="6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6"/>
                    <a:pt x="2" y="6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3" y="6"/>
                    <a:pt x="3" y="6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2" y="5"/>
                    <a:pt x="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4" y="3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6"/>
                    <a:pt x="3" y="6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3" name="Freeform 1565"/>
            <p:cNvSpPr>
              <a:spLocks/>
            </p:cNvSpPr>
            <p:nvPr userDrawn="1"/>
          </p:nvSpPr>
          <p:spPr bwMode="auto">
            <a:xfrm>
              <a:off x="335" y="343"/>
              <a:ext cx="6" cy="8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1" y="3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2" y="4"/>
                    <a:pt x="3" y="1"/>
                    <a:pt x="2" y="1"/>
                  </a:cubicBezTo>
                  <a:cubicBezTo>
                    <a:pt x="1" y="0"/>
                    <a:pt x="0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4" name="Freeform 1566"/>
            <p:cNvSpPr>
              <a:spLocks/>
            </p:cNvSpPr>
            <p:nvPr userDrawn="1"/>
          </p:nvSpPr>
          <p:spPr bwMode="auto">
            <a:xfrm>
              <a:off x="335" y="343"/>
              <a:ext cx="6" cy="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4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3" h="4">
                  <a:moveTo>
                    <a:pt x="0" y="3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3" y="2"/>
                    <a:pt x="3" y="2"/>
                  </a:cubicBezTo>
                  <a:cubicBezTo>
                    <a:pt x="3" y="1"/>
                    <a:pt x="2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5" name="Freeform 1567"/>
            <p:cNvSpPr>
              <a:spLocks/>
            </p:cNvSpPr>
            <p:nvPr userDrawn="1"/>
          </p:nvSpPr>
          <p:spPr bwMode="auto">
            <a:xfrm>
              <a:off x="359" y="355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6" name="Freeform 1568"/>
            <p:cNvSpPr>
              <a:spLocks/>
            </p:cNvSpPr>
            <p:nvPr userDrawn="1"/>
          </p:nvSpPr>
          <p:spPr bwMode="auto">
            <a:xfrm>
              <a:off x="357" y="353"/>
              <a:ext cx="2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7" name="Freeform 1569"/>
            <p:cNvSpPr>
              <a:spLocks/>
            </p:cNvSpPr>
            <p:nvPr userDrawn="1"/>
          </p:nvSpPr>
          <p:spPr bwMode="auto">
            <a:xfrm>
              <a:off x="359" y="357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8" name="Freeform 1570"/>
            <p:cNvSpPr>
              <a:spLocks/>
            </p:cNvSpPr>
            <p:nvPr userDrawn="1"/>
          </p:nvSpPr>
          <p:spPr bwMode="auto">
            <a:xfrm>
              <a:off x="359" y="357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9" name="Freeform 1571"/>
            <p:cNvSpPr>
              <a:spLocks/>
            </p:cNvSpPr>
            <p:nvPr userDrawn="1"/>
          </p:nvSpPr>
          <p:spPr bwMode="auto">
            <a:xfrm>
              <a:off x="363" y="357"/>
              <a:ext cx="4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0" y="1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0" name="Freeform 1572"/>
            <p:cNvSpPr>
              <a:spLocks/>
            </p:cNvSpPr>
            <p:nvPr userDrawn="1"/>
          </p:nvSpPr>
          <p:spPr bwMode="auto">
            <a:xfrm>
              <a:off x="363" y="357"/>
              <a:ext cx="4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1" name="Freeform 1573"/>
            <p:cNvSpPr>
              <a:spLocks/>
            </p:cNvSpPr>
            <p:nvPr userDrawn="1"/>
          </p:nvSpPr>
          <p:spPr bwMode="auto">
            <a:xfrm>
              <a:off x="371" y="355"/>
              <a:ext cx="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2" name="Freeform 1574"/>
            <p:cNvSpPr>
              <a:spLocks/>
            </p:cNvSpPr>
            <p:nvPr userDrawn="1"/>
          </p:nvSpPr>
          <p:spPr bwMode="auto">
            <a:xfrm>
              <a:off x="371" y="355"/>
              <a:ext cx="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3" name="Freeform 1575"/>
            <p:cNvSpPr>
              <a:spLocks/>
            </p:cNvSpPr>
            <p:nvPr userDrawn="1"/>
          </p:nvSpPr>
          <p:spPr bwMode="auto">
            <a:xfrm>
              <a:off x="375" y="355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4" name="Freeform 1576"/>
            <p:cNvSpPr>
              <a:spLocks/>
            </p:cNvSpPr>
            <p:nvPr userDrawn="1"/>
          </p:nvSpPr>
          <p:spPr bwMode="auto">
            <a:xfrm>
              <a:off x="375" y="355"/>
              <a:ext cx="4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5" name="Freeform 1577"/>
            <p:cNvSpPr>
              <a:spLocks/>
            </p:cNvSpPr>
            <p:nvPr userDrawn="1"/>
          </p:nvSpPr>
          <p:spPr bwMode="auto">
            <a:xfrm>
              <a:off x="383" y="351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6" name="Freeform 1578"/>
            <p:cNvSpPr>
              <a:spLocks/>
            </p:cNvSpPr>
            <p:nvPr userDrawn="1"/>
          </p:nvSpPr>
          <p:spPr bwMode="auto">
            <a:xfrm>
              <a:off x="383" y="351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7" name="Freeform 1579"/>
            <p:cNvSpPr>
              <a:spLocks/>
            </p:cNvSpPr>
            <p:nvPr userDrawn="1"/>
          </p:nvSpPr>
          <p:spPr bwMode="auto">
            <a:xfrm>
              <a:off x="375" y="351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8" name="Freeform 1580"/>
            <p:cNvSpPr>
              <a:spLocks/>
            </p:cNvSpPr>
            <p:nvPr userDrawn="1"/>
          </p:nvSpPr>
          <p:spPr bwMode="auto">
            <a:xfrm>
              <a:off x="375" y="351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9" name="Line 1581"/>
            <p:cNvSpPr>
              <a:spLocks noChangeShapeType="1"/>
            </p:cNvSpPr>
            <p:nvPr userDrawn="1"/>
          </p:nvSpPr>
          <p:spPr bwMode="auto">
            <a:xfrm>
              <a:off x="375" y="35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0" name="Line 1582"/>
            <p:cNvSpPr>
              <a:spLocks noChangeShapeType="1"/>
            </p:cNvSpPr>
            <p:nvPr userDrawn="1"/>
          </p:nvSpPr>
          <p:spPr bwMode="auto">
            <a:xfrm>
              <a:off x="375" y="35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1" name="Freeform 1583"/>
            <p:cNvSpPr>
              <a:spLocks/>
            </p:cNvSpPr>
            <p:nvPr userDrawn="1"/>
          </p:nvSpPr>
          <p:spPr bwMode="auto">
            <a:xfrm>
              <a:off x="375" y="351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2" name="Freeform 1584"/>
            <p:cNvSpPr>
              <a:spLocks/>
            </p:cNvSpPr>
            <p:nvPr userDrawn="1"/>
          </p:nvSpPr>
          <p:spPr bwMode="auto">
            <a:xfrm>
              <a:off x="375" y="395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3" name="Freeform 1585"/>
            <p:cNvSpPr>
              <a:spLocks/>
            </p:cNvSpPr>
            <p:nvPr userDrawn="1"/>
          </p:nvSpPr>
          <p:spPr bwMode="auto">
            <a:xfrm>
              <a:off x="461" y="341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4" name="Freeform 1586"/>
            <p:cNvSpPr>
              <a:spLocks/>
            </p:cNvSpPr>
            <p:nvPr userDrawn="1"/>
          </p:nvSpPr>
          <p:spPr bwMode="auto">
            <a:xfrm>
              <a:off x="461" y="341"/>
              <a:ext cx="2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5" name="Freeform 1587"/>
            <p:cNvSpPr>
              <a:spLocks/>
            </p:cNvSpPr>
            <p:nvPr userDrawn="1"/>
          </p:nvSpPr>
          <p:spPr bwMode="auto">
            <a:xfrm>
              <a:off x="463" y="359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0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6" name="Freeform 1588"/>
            <p:cNvSpPr>
              <a:spLocks/>
            </p:cNvSpPr>
            <p:nvPr userDrawn="1"/>
          </p:nvSpPr>
          <p:spPr bwMode="auto">
            <a:xfrm>
              <a:off x="463" y="359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7" name="Freeform 1589"/>
            <p:cNvSpPr>
              <a:spLocks/>
            </p:cNvSpPr>
            <p:nvPr userDrawn="1"/>
          </p:nvSpPr>
          <p:spPr bwMode="auto">
            <a:xfrm>
              <a:off x="463" y="359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8" name="Freeform 1590"/>
            <p:cNvSpPr>
              <a:spLocks/>
            </p:cNvSpPr>
            <p:nvPr userDrawn="1"/>
          </p:nvSpPr>
          <p:spPr bwMode="auto">
            <a:xfrm>
              <a:off x="465" y="361"/>
              <a:ext cx="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9" name="Freeform 1591"/>
            <p:cNvSpPr>
              <a:spLocks/>
            </p:cNvSpPr>
            <p:nvPr userDrawn="1"/>
          </p:nvSpPr>
          <p:spPr bwMode="auto">
            <a:xfrm>
              <a:off x="463" y="359"/>
              <a:ext cx="2" cy="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0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1" h="3">
                  <a:moveTo>
                    <a:pt x="1" y="1"/>
                  </a:moveTo>
                  <a:cubicBezTo>
                    <a:pt x="1" y="2"/>
                    <a:pt x="0" y="2"/>
                    <a:pt x="0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2"/>
                    <a:pt x="0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0" name="Freeform 1592"/>
            <p:cNvSpPr>
              <a:spLocks/>
            </p:cNvSpPr>
            <p:nvPr userDrawn="1"/>
          </p:nvSpPr>
          <p:spPr bwMode="auto">
            <a:xfrm>
              <a:off x="443" y="345"/>
              <a:ext cx="8" cy="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0" y="1"/>
                </a:cxn>
              </a:cxnLst>
              <a:rect l="0" t="0" r="r" b="b"/>
              <a:pathLst>
                <a:path w="4" h="4">
                  <a:moveTo>
                    <a:pt x="0" y="1"/>
                  </a:moveTo>
                  <a:cubicBezTo>
                    <a:pt x="0" y="2"/>
                    <a:pt x="1" y="2"/>
                    <a:pt x="2" y="2"/>
                  </a:cubicBezTo>
                  <a:cubicBezTo>
                    <a:pt x="3" y="2"/>
                    <a:pt x="4" y="4"/>
                    <a:pt x="4" y="2"/>
                  </a:cubicBezTo>
                  <a:cubicBezTo>
                    <a:pt x="4" y="1"/>
                    <a:pt x="1" y="0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1" name="Freeform 1593"/>
            <p:cNvSpPr>
              <a:spLocks/>
            </p:cNvSpPr>
            <p:nvPr userDrawn="1"/>
          </p:nvSpPr>
          <p:spPr bwMode="auto">
            <a:xfrm>
              <a:off x="443" y="345"/>
              <a:ext cx="8" cy="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2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1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3"/>
                </a:cxn>
                <a:cxn ang="0">
                  <a:pos x="3" y="3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4" h="3">
                  <a:moveTo>
                    <a:pt x="0" y="1"/>
                  </a:moveTo>
                  <a:cubicBezTo>
                    <a:pt x="0" y="2"/>
                    <a:pt x="1" y="2"/>
                    <a:pt x="2" y="2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3" y="1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2"/>
                    <a:pt x="2" y="2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2" name="Freeform 1594"/>
            <p:cNvSpPr>
              <a:spLocks/>
            </p:cNvSpPr>
            <p:nvPr userDrawn="1"/>
          </p:nvSpPr>
          <p:spPr bwMode="auto">
            <a:xfrm>
              <a:off x="451" y="347"/>
              <a:ext cx="4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1" y="2"/>
                    <a:pt x="2" y="1"/>
                    <a:pt x="2" y="0"/>
                  </a:cubicBezTo>
                  <a:cubicBezTo>
                    <a:pt x="2" y="0"/>
                    <a:pt x="0" y="1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3" name="Freeform 1595"/>
            <p:cNvSpPr>
              <a:spLocks/>
            </p:cNvSpPr>
            <p:nvPr userDrawn="1"/>
          </p:nvSpPr>
          <p:spPr bwMode="auto">
            <a:xfrm>
              <a:off x="451" y="347"/>
              <a:ext cx="4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1" y="2"/>
                    <a:pt x="1" y="1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1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4" name="Freeform 1596"/>
            <p:cNvSpPr>
              <a:spLocks/>
            </p:cNvSpPr>
            <p:nvPr userDrawn="1"/>
          </p:nvSpPr>
          <p:spPr bwMode="auto">
            <a:xfrm>
              <a:off x="455" y="34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5" name="Freeform 1597"/>
            <p:cNvSpPr>
              <a:spLocks/>
            </p:cNvSpPr>
            <p:nvPr userDrawn="1"/>
          </p:nvSpPr>
          <p:spPr bwMode="auto">
            <a:xfrm>
              <a:off x="455" y="34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6" name="Freeform 1598"/>
            <p:cNvSpPr>
              <a:spLocks/>
            </p:cNvSpPr>
            <p:nvPr userDrawn="1"/>
          </p:nvSpPr>
          <p:spPr bwMode="auto">
            <a:xfrm>
              <a:off x="457" y="343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1" y="1"/>
                    <a:pt x="0" y="1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7" name="Freeform 1599"/>
            <p:cNvSpPr>
              <a:spLocks/>
            </p:cNvSpPr>
            <p:nvPr userDrawn="1"/>
          </p:nvSpPr>
          <p:spPr bwMode="auto">
            <a:xfrm>
              <a:off x="455" y="341"/>
              <a:ext cx="4" cy="6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3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1" y="2"/>
                    <a:pt x="2" y="2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8" name="Freeform 1600"/>
            <p:cNvSpPr>
              <a:spLocks/>
            </p:cNvSpPr>
            <p:nvPr userDrawn="1"/>
          </p:nvSpPr>
          <p:spPr bwMode="auto">
            <a:xfrm>
              <a:off x="459" y="341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9" name="Freeform 1601"/>
            <p:cNvSpPr>
              <a:spLocks/>
            </p:cNvSpPr>
            <p:nvPr userDrawn="1"/>
          </p:nvSpPr>
          <p:spPr bwMode="auto">
            <a:xfrm>
              <a:off x="459" y="339"/>
              <a:ext cx="1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0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0" name="Freeform 1602"/>
            <p:cNvSpPr>
              <a:spLocks/>
            </p:cNvSpPr>
            <p:nvPr userDrawn="1"/>
          </p:nvSpPr>
          <p:spPr bwMode="auto">
            <a:xfrm>
              <a:off x="459" y="339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1" name="Freeform 1603"/>
            <p:cNvSpPr>
              <a:spLocks/>
            </p:cNvSpPr>
            <p:nvPr userDrawn="1"/>
          </p:nvSpPr>
          <p:spPr bwMode="auto">
            <a:xfrm>
              <a:off x="457" y="345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2" name="Freeform 1604"/>
            <p:cNvSpPr>
              <a:spLocks/>
            </p:cNvSpPr>
            <p:nvPr userDrawn="1"/>
          </p:nvSpPr>
          <p:spPr bwMode="auto">
            <a:xfrm>
              <a:off x="457" y="345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3" name="Freeform 1605"/>
            <p:cNvSpPr>
              <a:spLocks/>
            </p:cNvSpPr>
            <p:nvPr userDrawn="1"/>
          </p:nvSpPr>
          <p:spPr bwMode="auto">
            <a:xfrm>
              <a:off x="459" y="341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4" name="Freeform 1606"/>
            <p:cNvSpPr>
              <a:spLocks/>
            </p:cNvSpPr>
            <p:nvPr userDrawn="1"/>
          </p:nvSpPr>
          <p:spPr bwMode="auto">
            <a:xfrm>
              <a:off x="459" y="341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5" name="Freeform 1607"/>
            <p:cNvSpPr>
              <a:spLocks/>
            </p:cNvSpPr>
            <p:nvPr userDrawn="1"/>
          </p:nvSpPr>
          <p:spPr bwMode="auto">
            <a:xfrm>
              <a:off x="461" y="334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6" name="Freeform 1608"/>
            <p:cNvSpPr>
              <a:spLocks/>
            </p:cNvSpPr>
            <p:nvPr userDrawn="1"/>
          </p:nvSpPr>
          <p:spPr bwMode="auto">
            <a:xfrm>
              <a:off x="461" y="332"/>
              <a:ext cx="2" cy="5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5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5"/>
                </a:cxn>
                <a:cxn ang="0">
                  <a:pos x="2" y="2"/>
                </a:cxn>
              </a:cxnLst>
              <a:rect l="0" t="0" r="r" b="b"/>
              <a:pathLst>
                <a:path w="2" h="5">
                  <a:moveTo>
                    <a:pt x="2" y="2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5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5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7" name="Freeform 1609"/>
            <p:cNvSpPr>
              <a:spLocks/>
            </p:cNvSpPr>
            <p:nvPr userDrawn="1"/>
          </p:nvSpPr>
          <p:spPr bwMode="auto">
            <a:xfrm>
              <a:off x="449" y="34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8" name="Freeform 1610"/>
            <p:cNvSpPr>
              <a:spLocks/>
            </p:cNvSpPr>
            <p:nvPr userDrawn="1"/>
          </p:nvSpPr>
          <p:spPr bwMode="auto">
            <a:xfrm>
              <a:off x="449" y="34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9" name="Freeform 1611"/>
            <p:cNvSpPr>
              <a:spLocks/>
            </p:cNvSpPr>
            <p:nvPr userDrawn="1"/>
          </p:nvSpPr>
          <p:spPr bwMode="auto">
            <a:xfrm>
              <a:off x="455" y="347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0" name="Freeform 1612"/>
            <p:cNvSpPr>
              <a:spLocks/>
            </p:cNvSpPr>
            <p:nvPr userDrawn="1"/>
          </p:nvSpPr>
          <p:spPr bwMode="auto">
            <a:xfrm>
              <a:off x="451" y="332"/>
              <a:ext cx="6" cy="1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6"/>
                </a:cxn>
                <a:cxn ang="0">
                  <a:pos x="1" y="6"/>
                </a:cxn>
                <a:cxn ang="0">
                  <a:pos x="1" y="6"/>
                </a:cxn>
                <a:cxn ang="0">
                  <a:pos x="2" y="5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5"/>
                </a:cxn>
              </a:cxnLst>
              <a:rect l="0" t="0" r="r" b="b"/>
              <a:pathLst>
                <a:path w="3" h="6">
                  <a:moveTo>
                    <a:pt x="0" y="5"/>
                  </a:moveTo>
                  <a:cubicBezTo>
                    <a:pt x="0" y="5"/>
                    <a:pt x="0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2" y="5"/>
                    <a:pt x="1" y="5"/>
                    <a:pt x="2" y="5"/>
                  </a:cubicBezTo>
                  <a:cubicBezTo>
                    <a:pt x="3" y="3"/>
                    <a:pt x="1" y="2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2"/>
                    <a:pt x="0" y="4"/>
                    <a:pt x="0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1" name="Freeform 1613"/>
            <p:cNvSpPr>
              <a:spLocks/>
            </p:cNvSpPr>
            <p:nvPr userDrawn="1"/>
          </p:nvSpPr>
          <p:spPr bwMode="auto">
            <a:xfrm>
              <a:off x="455" y="332"/>
              <a:ext cx="4" cy="11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1" y="5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0"/>
                </a:cxn>
                <a:cxn ang="0">
                  <a:pos x="1" y="4"/>
                </a:cxn>
              </a:cxnLst>
              <a:rect l="0" t="0" r="r" b="b"/>
              <a:pathLst>
                <a:path w="2" h="5">
                  <a:moveTo>
                    <a:pt x="1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4"/>
                    <a:pt x="1" y="4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1" y="1"/>
                    <a:pt x="1" y="0"/>
                  </a:cubicBezTo>
                  <a:cubicBezTo>
                    <a:pt x="1" y="2"/>
                    <a:pt x="0" y="2"/>
                    <a:pt x="1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2" name="Freeform 1614"/>
            <p:cNvSpPr>
              <a:spLocks/>
            </p:cNvSpPr>
            <p:nvPr userDrawn="1"/>
          </p:nvSpPr>
          <p:spPr bwMode="auto">
            <a:xfrm>
              <a:off x="455" y="332"/>
              <a:ext cx="4" cy="11"/>
            </a:xfrm>
            <a:custGeom>
              <a:avLst/>
              <a:gdLst/>
              <a:ahLst/>
              <a:cxnLst>
                <a:cxn ang="0">
                  <a:pos x="1" y="5"/>
                </a:cxn>
                <a:cxn ang="0">
                  <a:pos x="1" y="5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3"/>
                </a:cxn>
                <a:cxn ang="0">
                  <a:pos x="1" y="4"/>
                </a:cxn>
                <a:cxn ang="0">
                  <a:pos x="1" y="3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5"/>
                </a:cxn>
                <a:cxn ang="0">
                  <a:pos x="1" y="5"/>
                </a:cxn>
                <a:cxn ang="0">
                  <a:pos x="0" y="4"/>
                </a:cxn>
              </a:cxnLst>
              <a:rect l="0" t="0" r="r" b="b"/>
              <a:pathLst>
                <a:path w="2" h="5">
                  <a:moveTo>
                    <a:pt x="0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3" name="Freeform 1615"/>
            <p:cNvSpPr>
              <a:spLocks/>
            </p:cNvSpPr>
            <p:nvPr userDrawn="1"/>
          </p:nvSpPr>
          <p:spPr bwMode="auto">
            <a:xfrm>
              <a:off x="457" y="330"/>
              <a:ext cx="2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0" y="0"/>
                    <a:pt x="1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4" name="Freeform 1616"/>
            <p:cNvSpPr>
              <a:spLocks/>
            </p:cNvSpPr>
            <p:nvPr userDrawn="1"/>
          </p:nvSpPr>
          <p:spPr bwMode="auto">
            <a:xfrm>
              <a:off x="457" y="330"/>
              <a:ext cx="2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5" name="Freeform 1617"/>
            <p:cNvSpPr>
              <a:spLocks/>
            </p:cNvSpPr>
            <p:nvPr userDrawn="1"/>
          </p:nvSpPr>
          <p:spPr bwMode="auto">
            <a:xfrm>
              <a:off x="459" y="337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6" name="Freeform 1618"/>
            <p:cNvSpPr>
              <a:spLocks/>
            </p:cNvSpPr>
            <p:nvPr userDrawn="1"/>
          </p:nvSpPr>
          <p:spPr bwMode="auto">
            <a:xfrm>
              <a:off x="459" y="337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7" name="Freeform 1619"/>
            <p:cNvSpPr>
              <a:spLocks/>
            </p:cNvSpPr>
            <p:nvPr userDrawn="1"/>
          </p:nvSpPr>
          <p:spPr bwMode="auto">
            <a:xfrm>
              <a:off x="459" y="334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8" name="Freeform 1620"/>
            <p:cNvSpPr>
              <a:spLocks/>
            </p:cNvSpPr>
            <p:nvPr userDrawn="1"/>
          </p:nvSpPr>
          <p:spPr bwMode="auto">
            <a:xfrm>
              <a:off x="459" y="334"/>
              <a:ext cx="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9" name="Freeform 1621"/>
            <p:cNvSpPr>
              <a:spLocks/>
            </p:cNvSpPr>
            <p:nvPr userDrawn="1"/>
          </p:nvSpPr>
          <p:spPr bwMode="auto">
            <a:xfrm>
              <a:off x="459" y="330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0" name="Freeform 1622"/>
            <p:cNvSpPr>
              <a:spLocks/>
            </p:cNvSpPr>
            <p:nvPr userDrawn="1"/>
          </p:nvSpPr>
          <p:spPr bwMode="auto">
            <a:xfrm>
              <a:off x="449" y="322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1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1" name="Freeform 1623"/>
            <p:cNvSpPr>
              <a:spLocks/>
            </p:cNvSpPr>
            <p:nvPr userDrawn="1"/>
          </p:nvSpPr>
          <p:spPr bwMode="auto">
            <a:xfrm>
              <a:off x="449" y="320"/>
              <a:ext cx="4" cy="6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2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2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2" name="Freeform 1624"/>
            <p:cNvSpPr>
              <a:spLocks/>
            </p:cNvSpPr>
            <p:nvPr userDrawn="1"/>
          </p:nvSpPr>
          <p:spPr bwMode="auto">
            <a:xfrm>
              <a:off x="453" y="328"/>
              <a:ext cx="1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3" name="Freeform 1625"/>
            <p:cNvSpPr>
              <a:spLocks/>
            </p:cNvSpPr>
            <p:nvPr userDrawn="1"/>
          </p:nvSpPr>
          <p:spPr bwMode="auto">
            <a:xfrm>
              <a:off x="451" y="328"/>
              <a:ext cx="2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4" name="Freeform 1626"/>
            <p:cNvSpPr>
              <a:spLocks/>
            </p:cNvSpPr>
            <p:nvPr userDrawn="1"/>
          </p:nvSpPr>
          <p:spPr bwMode="auto">
            <a:xfrm>
              <a:off x="451" y="326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5" name="Freeform 1627"/>
            <p:cNvSpPr>
              <a:spLocks/>
            </p:cNvSpPr>
            <p:nvPr userDrawn="1"/>
          </p:nvSpPr>
          <p:spPr bwMode="auto">
            <a:xfrm>
              <a:off x="451" y="326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6" name="Freeform 1628"/>
            <p:cNvSpPr>
              <a:spLocks/>
            </p:cNvSpPr>
            <p:nvPr userDrawn="1"/>
          </p:nvSpPr>
          <p:spPr bwMode="auto">
            <a:xfrm>
              <a:off x="451" y="326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7" name="Freeform 1629"/>
            <p:cNvSpPr>
              <a:spLocks/>
            </p:cNvSpPr>
            <p:nvPr userDrawn="1"/>
          </p:nvSpPr>
          <p:spPr bwMode="auto">
            <a:xfrm>
              <a:off x="453" y="324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8" name="Freeform 1630"/>
            <p:cNvSpPr>
              <a:spLocks/>
            </p:cNvSpPr>
            <p:nvPr userDrawn="1"/>
          </p:nvSpPr>
          <p:spPr bwMode="auto">
            <a:xfrm>
              <a:off x="453" y="324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9" name="Freeform 1631"/>
            <p:cNvSpPr>
              <a:spLocks/>
            </p:cNvSpPr>
            <p:nvPr userDrawn="1"/>
          </p:nvSpPr>
          <p:spPr bwMode="auto">
            <a:xfrm>
              <a:off x="453" y="326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0" name="Freeform 1632"/>
            <p:cNvSpPr>
              <a:spLocks/>
            </p:cNvSpPr>
            <p:nvPr userDrawn="1"/>
          </p:nvSpPr>
          <p:spPr bwMode="auto">
            <a:xfrm>
              <a:off x="453" y="326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1" name="Freeform 1633"/>
            <p:cNvSpPr>
              <a:spLocks/>
            </p:cNvSpPr>
            <p:nvPr userDrawn="1"/>
          </p:nvSpPr>
          <p:spPr bwMode="auto">
            <a:xfrm>
              <a:off x="455" y="326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2" name="Freeform 1634"/>
            <p:cNvSpPr>
              <a:spLocks/>
            </p:cNvSpPr>
            <p:nvPr userDrawn="1"/>
          </p:nvSpPr>
          <p:spPr bwMode="auto">
            <a:xfrm>
              <a:off x="453" y="326"/>
              <a:ext cx="4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2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3" name="Freeform 1635"/>
            <p:cNvSpPr>
              <a:spLocks/>
            </p:cNvSpPr>
            <p:nvPr userDrawn="1"/>
          </p:nvSpPr>
          <p:spPr bwMode="auto">
            <a:xfrm>
              <a:off x="343" y="357"/>
              <a:ext cx="68" cy="72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5" y="3"/>
                </a:cxn>
                <a:cxn ang="0">
                  <a:pos x="16" y="4"/>
                </a:cxn>
                <a:cxn ang="0">
                  <a:pos x="14" y="4"/>
                </a:cxn>
                <a:cxn ang="0">
                  <a:pos x="12" y="4"/>
                </a:cxn>
                <a:cxn ang="0">
                  <a:pos x="10" y="2"/>
                </a:cxn>
                <a:cxn ang="0">
                  <a:pos x="5" y="5"/>
                </a:cxn>
                <a:cxn ang="0">
                  <a:pos x="2" y="7"/>
                </a:cxn>
                <a:cxn ang="0">
                  <a:pos x="1" y="9"/>
                </a:cxn>
                <a:cxn ang="0">
                  <a:pos x="1" y="12"/>
                </a:cxn>
                <a:cxn ang="0">
                  <a:pos x="0" y="14"/>
                </a:cxn>
                <a:cxn ang="0">
                  <a:pos x="1" y="19"/>
                </a:cxn>
                <a:cxn ang="0">
                  <a:pos x="5" y="22"/>
                </a:cxn>
                <a:cxn ang="0">
                  <a:pos x="9" y="21"/>
                </a:cxn>
                <a:cxn ang="0">
                  <a:pos x="11" y="20"/>
                </a:cxn>
                <a:cxn ang="0">
                  <a:pos x="13" y="19"/>
                </a:cxn>
                <a:cxn ang="0">
                  <a:pos x="14" y="20"/>
                </a:cxn>
                <a:cxn ang="0">
                  <a:pos x="15" y="19"/>
                </a:cxn>
                <a:cxn ang="0">
                  <a:pos x="17" y="21"/>
                </a:cxn>
                <a:cxn ang="0">
                  <a:pos x="20" y="23"/>
                </a:cxn>
                <a:cxn ang="0">
                  <a:pos x="21" y="27"/>
                </a:cxn>
                <a:cxn ang="0">
                  <a:pos x="23" y="30"/>
                </a:cxn>
                <a:cxn ang="0">
                  <a:pos x="26" y="33"/>
                </a:cxn>
                <a:cxn ang="0">
                  <a:pos x="31" y="27"/>
                </a:cxn>
                <a:cxn ang="0">
                  <a:pos x="32" y="25"/>
                </a:cxn>
                <a:cxn ang="0">
                  <a:pos x="32" y="23"/>
                </a:cxn>
                <a:cxn ang="0">
                  <a:pos x="33" y="19"/>
                </a:cxn>
                <a:cxn ang="0">
                  <a:pos x="31" y="16"/>
                </a:cxn>
                <a:cxn ang="0">
                  <a:pos x="32" y="13"/>
                </a:cxn>
                <a:cxn ang="0">
                  <a:pos x="33" y="5"/>
                </a:cxn>
                <a:cxn ang="0">
                  <a:pos x="30" y="8"/>
                </a:cxn>
                <a:cxn ang="0">
                  <a:pos x="26" y="5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3" y="1"/>
                </a:cxn>
                <a:cxn ang="0">
                  <a:pos x="22" y="0"/>
                </a:cxn>
              </a:cxnLst>
              <a:rect l="0" t="0" r="r" b="b"/>
              <a:pathLst>
                <a:path w="34" h="36">
                  <a:moveTo>
                    <a:pt x="22" y="0"/>
                  </a:moveTo>
                  <a:cubicBezTo>
                    <a:pt x="21" y="1"/>
                    <a:pt x="17" y="2"/>
                    <a:pt x="15" y="3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5" y="5"/>
                    <a:pt x="15" y="4"/>
                    <a:pt x="14" y="4"/>
                  </a:cubicBezTo>
                  <a:cubicBezTo>
                    <a:pt x="13" y="5"/>
                    <a:pt x="13" y="4"/>
                    <a:pt x="12" y="4"/>
                  </a:cubicBezTo>
                  <a:cubicBezTo>
                    <a:pt x="10" y="5"/>
                    <a:pt x="11" y="4"/>
                    <a:pt x="10" y="2"/>
                  </a:cubicBezTo>
                  <a:cubicBezTo>
                    <a:pt x="8" y="3"/>
                    <a:pt x="6" y="4"/>
                    <a:pt x="5" y="5"/>
                  </a:cubicBezTo>
                  <a:cubicBezTo>
                    <a:pt x="4" y="6"/>
                    <a:pt x="2" y="6"/>
                    <a:pt x="2" y="7"/>
                  </a:cubicBezTo>
                  <a:cubicBezTo>
                    <a:pt x="2" y="8"/>
                    <a:pt x="2" y="8"/>
                    <a:pt x="1" y="9"/>
                  </a:cubicBezTo>
                  <a:cubicBezTo>
                    <a:pt x="1" y="10"/>
                    <a:pt x="1" y="10"/>
                    <a:pt x="1" y="12"/>
                  </a:cubicBezTo>
                  <a:cubicBezTo>
                    <a:pt x="0" y="12"/>
                    <a:pt x="0" y="13"/>
                    <a:pt x="0" y="14"/>
                  </a:cubicBezTo>
                  <a:cubicBezTo>
                    <a:pt x="0" y="16"/>
                    <a:pt x="2" y="17"/>
                    <a:pt x="1" y="19"/>
                  </a:cubicBezTo>
                  <a:cubicBezTo>
                    <a:pt x="2" y="20"/>
                    <a:pt x="3" y="21"/>
                    <a:pt x="5" y="22"/>
                  </a:cubicBezTo>
                  <a:cubicBezTo>
                    <a:pt x="6" y="22"/>
                    <a:pt x="7" y="22"/>
                    <a:pt x="9" y="21"/>
                  </a:cubicBezTo>
                  <a:cubicBezTo>
                    <a:pt x="10" y="21"/>
                    <a:pt x="10" y="21"/>
                    <a:pt x="11" y="20"/>
                  </a:cubicBezTo>
                  <a:cubicBezTo>
                    <a:pt x="12" y="20"/>
                    <a:pt x="12" y="19"/>
                    <a:pt x="13" y="19"/>
                  </a:cubicBezTo>
                  <a:cubicBezTo>
                    <a:pt x="14" y="19"/>
                    <a:pt x="14" y="20"/>
                    <a:pt x="14" y="20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6" y="20"/>
                    <a:pt x="17" y="20"/>
                    <a:pt x="17" y="21"/>
                  </a:cubicBezTo>
                  <a:cubicBezTo>
                    <a:pt x="17" y="22"/>
                    <a:pt x="19" y="23"/>
                    <a:pt x="20" y="23"/>
                  </a:cubicBezTo>
                  <a:cubicBezTo>
                    <a:pt x="21" y="25"/>
                    <a:pt x="20" y="25"/>
                    <a:pt x="21" y="27"/>
                  </a:cubicBezTo>
                  <a:cubicBezTo>
                    <a:pt x="21" y="28"/>
                    <a:pt x="22" y="29"/>
                    <a:pt x="23" y="30"/>
                  </a:cubicBezTo>
                  <a:cubicBezTo>
                    <a:pt x="24" y="31"/>
                    <a:pt x="26" y="33"/>
                    <a:pt x="26" y="33"/>
                  </a:cubicBezTo>
                  <a:cubicBezTo>
                    <a:pt x="28" y="36"/>
                    <a:pt x="31" y="29"/>
                    <a:pt x="31" y="27"/>
                  </a:cubicBezTo>
                  <a:cubicBezTo>
                    <a:pt x="31" y="27"/>
                    <a:pt x="32" y="26"/>
                    <a:pt x="32" y="25"/>
                  </a:cubicBezTo>
                  <a:cubicBezTo>
                    <a:pt x="32" y="24"/>
                    <a:pt x="31" y="24"/>
                    <a:pt x="32" y="23"/>
                  </a:cubicBezTo>
                  <a:cubicBezTo>
                    <a:pt x="32" y="22"/>
                    <a:pt x="34" y="20"/>
                    <a:pt x="33" y="19"/>
                  </a:cubicBezTo>
                  <a:cubicBezTo>
                    <a:pt x="32" y="18"/>
                    <a:pt x="31" y="17"/>
                    <a:pt x="31" y="16"/>
                  </a:cubicBezTo>
                  <a:cubicBezTo>
                    <a:pt x="31" y="15"/>
                    <a:pt x="32" y="14"/>
                    <a:pt x="32" y="13"/>
                  </a:cubicBezTo>
                  <a:cubicBezTo>
                    <a:pt x="33" y="10"/>
                    <a:pt x="34" y="8"/>
                    <a:pt x="33" y="5"/>
                  </a:cubicBezTo>
                  <a:cubicBezTo>
                    <a:pt x="33" y="6"/>
                    <a:pt x="31" y="8"/>
                    <a:pt x="30" y="8"/>
                  </a:cubicBezTo>
                  <a:cubicBezTo>
                    <a:pt x="30" y="6"/>
                    <a:pt x="27" y="6"/>
                    <a:pt x="26" y="5"/>
                  </a:cubicBezTo>
                  <a:cubicBezTo>
                    <a:pt x="25" y="4"/>
                    <a:pt x="22" y="3"/>
                    <a:pt x="21" y="1"/>
                  </a:cubicBezTo>
                  <a:cubicBezTo>
                    <a:pt x="22" y="2"/>
                    <a:pt x="22" y="2"/>
                    <a:pt x="23" y="2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3" y="0"/>
                    <a:pt x="23" y="0"/>
                    <a:pt x="22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4" name="Freeform 1636"/>
            <p:cNvSpPr>
              <a:spLocks/>
            </p:cNvSpPr>
            <p:nvPr userDrawn="1"/>
          </p:nvSpPr>
          <p:spPr bwMode="auto">
            <a:xfrm>
              <a:off x="341" y="260"/>
              <a:ext cx="108" cy="111"/>
            </a:xfrm>
            <a:custGeom>
              <a:avLst/>
              <a:gdLst/>
              <a:ahLst/>
              <a:cxnLst>
                <a:cxn ang="0">
                  <a:pos x="34" y="44"/>
                </a:cxn>
                <a:cxn ang="0">
                  <a:pos x="40" y="42"/>
                </a:cxn>
                <a:cxn ang="0">
                  <a:pos x="46" y="38"/>
                </a:cxn>
                <a:cxn ang="0">
                  <a:pos x="49" y="37"/>
                </a:cxn>
                <a:cxn ang="0">
                  <a:pos x="51" y="38"/>
                </a:cxn>
                <a:cxn ang="0">
                  <a:pos x="52" y="33"/>
                </a:cxn>
                <a:cxn ang="0">
                  <a:pos x="50" y="25"/>
                </a:cxn>
                <a:cxn ang="0">
                  <a:pos x="48" y="23"/>
                </a:cxn>
                <a:cxn ang="0">
                  <a:pos x="46" y="15"/>
                </a:cxn>
                <a:cxn ang="0">
                  <a:pos x="42" y="13"/>
                </a:cxn>
                <a:cxn ang="0">
                  <a:pos x="37" y="6"/>
                </a:cxn>
                <a:cxn ang="0">
                  <a:pos x="45" y="11"/>
                </a:cxn>
                <a:cxn ang="0">
                  <a:pos x="38" y="6"/>
                </a:cxn>
                <a:cxn ang="0">
                  <a:pos x="29" y="0"/>
                </a:cxn>
                <a:cxn ang="0">
                  <a:pos x="26" y="4"/>
                </a:cxn>
                <a:cxn ang="0">
                  <a:pos x="28" y="6"/>
                </a:cxn>
                <a:cxn ang="0">
                  <a:pos x="22" y="7"/>
                </a:cxn>
                <a:cxn ang="0">
                  <a:pos x="20" y="6"/>
                </a:cxn>
                <a:cxn ang="0">
                  <a:pos x="16" y="6"/>
                </a:cxn>
                <a:cxn ang="0">
                  <a:pos x="18" y="8"/>
                </a:cxn>
                <a:cxn ang="0">
                  <a:pos x="20" y="13"/>
                </a:cxn>
                <a:cxn ang="0">
                  <a:pos x="18" y="14"/>
                </a:cxn>
                <a:cxn ang="0">
                  <a:pos x="22" y="19"/>
                </a:cxn>
                <a:cxn ang="0">
                  <a:pos x="15" y="18"/>
                </a:cxn>
                <a:cxn ang="0">
                  <a:pos x="15" y="21"/>
                </a:cxn>
                <a:cxn ang="0">
                  <a:pos x="12" y="22"/>
                </a:cxn>
                <a:cxn ang="0">
                  <a:pos x="13" y="27"/>
                </a:cxn>
                <a:cxn ang="0">
                  <a:pos x="7" y="23"/>
                </a:cxn>
                <a:cxn ang="0">
                  <a:pos x="5" y="23"/>
                </a:cxn>
                <a:cxn ang="0">
                  <a:pos x="3" y="27"/>
                </a:cxn>
                <a:cxn ang="0">
                  <a:pos x="3" y="27"/>
                </a:cxn>
                <a:cxn ang="0">
                  <a:pos x="6" y="37"/>
                </a:cxn>
                <a:cxn ang="0">
                  <a:pos x="6" y="29"/>
                </a:cxn>
                <a:cxn ang="0">
                  <a:pos x="10" y="33"/>
                </a:cxn>
                <a:cxn ang="0">
                  <a:pos x="7" y="38"/>
                </a:cxn>
                <a:cxn ang="0">
                  <a:pos x="4" y="41"/>
                </a:cxn>
                <a:cxn ang="0">
                  <a:pos x="1" y="46"/>
                </a:cxn>
                <a:cxn ang="0">
                  <a:pos x="1" y="50"/>
                </a:cxn>
                <a:cxn ang="0">
                  <a:pos x="5" y="50"/>
                </a:cxn>
                <a:cxn ang="0">
                  <a:pos x="13" y="48"/>
                </a:cxn>
                <a:cxn ang="0">
                  <a:pos x="10" y="45"/>
                </a:cxn>
                <a:cxn ang="0">
                  <a:pos x="17" y="47"/>
                </a:cxn>
                <a:cxn ang="0">
                  <a:pos x="17" y="44"/>
                </a:cxn>
                <a:cxn ang="0">
                  <a:pos x="18" y="45"/>
                </a:cxn>
                <a:cxn ang="0">
                  <a:pos x="22" y="44"/>
                </a:cxn>
                <a:cxn ang="0">
                  <a:pos x="29" y="52"/>
                </a:cxn>
                <a:cxn ang="0">
                  <a:pos x="34" y="45"/>
                </a:cxn>
                <a:cxn ang="0">
                  <a:pos x="29" y="45"/>
                </a:cxn>
              </a:cxnLst>
              <a:rect l="0" t="0" r="r" b="b"/>
              <a:pathLst>
                <a:path w="54" h="55">
                  <a:moveTo>
                    <a:pt x="29" y="44"/>
                  </a:moveTo>
                  <a:cubicBezTo>
                    <a:pt x="30" y="44"/>
                    <a:pt x="31" y="45"/>
                    <a:pt x="32" y="45"/>
                  </a:cubicBezTo>
                  <a:cubicBezTo>
                    <a:pt x="32" y="45"/>
                    <a:pt x="33" y="45"/>
                    <a:pt x="33" y="45"/>
                  </a:cubicBezTo>
                  <a:cubicBezTo>
                    <a:pt x="34" y="44"/>
                    <a:pt x="34" y="45"/>
                    <a:pt x="34" y="44"/>
                  </a:cubicBezTo>
                  <a:cubicBezTo>
                    <a:pt x="35" y="44"/>
                    <a:pt x="36" y="43"/>
                    <a:pt x="38" y="42"/>
                  </a:cubicBezTo>
                  <a:cubicBezTo>
                    <a:pt x="38" y="42"/>
                    <a:pt x="39" y="43"/>
                    <a:pt x="40" y="42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40" y="43"/>
                    <a:pt x="41" y="43"/>
                    <a:pt x="40" y="42"/>
                  </a:cubicBezTo>
                  <a:cubicBezTo>
                    <a:pt x="41" y="43"/>
                    <a:pt x="42" y="44"/>
                    <a:pt x="43" y="45"/>
                  </a:cubicBezTo>
                  <a:cubicBezTo>
                    <a:pt x="44" y="46"/>
                    <a:pt x="45" y="48"/>
                    <a:pt x="45" y="46"/>
                  </a:cubicBezTo>
                  <a:cubicBezTo>
                    <a:pt x="46" y="44"/>
                    <a:pt x="44" y="43"/>
                    <a:pt x="45" y="42"/>
                  </a:cubicBezTo>
                  <a:cubicBezTo>
                    <a:pt x="46" y="41"/>
                    <a:pt x="46" y="39"/>
                    <a:pt x="46" y="38"/>
                  </a:cubicBezTo>
                  <a:cubicBezTo>
                    <a:pt x="46" y="38"/>
                    <a:pt x="46" y="38"/>
                    <a:pt x="46" y="38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7" y="37"/>
                    <a:pt x="48" y="37"/>
                    <a:pt x="49" y="39"/>
                  </a:cubicBezTo>
                  <a:cubicBezTo>
                    <a:pt x="49" y="38"/>
                    <a:pt x="49" y="38"/>
                    <a:pt x="49" y="37"/>
                  </a:cubicBezTo>
                  <a:cubicBezTo>
                    <a:pt x="51" y="38"/>
                    <a:pt x="51" y="39"/>
                    <a:pt x="51" y="41"/>
                  </a:cubicBezTo>
                  <a:cubicBezTo>
                    <a:pt x="52" y="41"/>
                    <a:pt x="54" y="43"/>
                    <a:pt x="53" y="41"/>
                  </a:cubicBezTo>
                  <a:cubicBezTo>
                    <a:pt x="53" y="40"/>
                    <a:pt x="52" y="41"/>
                    <a:pt x="52" y="40"/>
                  </a:cubicBezTo>
                  <a:cubicBezTo>
                    <a:pt x="51" y="40"/>
                    <a:pt x="51" y="39"/>
                    <a:pt x="51" y="38"/>
                  </a:cubicBezTo>
                  <a:cubicBezTo>
                    <a:pt x="52" y="38"/>
                    <a:pt x="53" y="38"/>
                    <a:pt x="53" y="39"/>
                  </a:cubicBezTo>
                  <a:cubicBezTo>
                    <a:pt x="53" y="37"/>
                    <a:pt x="54" y="36"/>
                    <a:pt x="52" y="35"/>
                  </a:cubicBezTo>
                  <a:cubicBezTo>
                    <a:pt x="52" y="34"/>
                    <a:pt x="50" y="34"/>
                    <a:pt x="52" y="32"/>
                  </a:cubicBezTo>
                  <a:cubicBezTo>
                    <a:pt x="52" y="33"/>
                    <a:pt x="52" y="33"/>
                    <a:pt x="52" y="33"/>
                  </a:cubicBezTo>
                  <a:cubicBezTo>
                    <a:pt x="52" y="31"/>
                    <a:pt x="52" y="31"/>
                    <a:pt x="53" y="30"/>
                  </a:cubicBezTo>
                  <a:cubicBezTo>
                    <a:pt x="53" y="29"/>
                    <a:pt x="52" y="27"/>
                    <a:pt x="52" y="26"/>
                  </a:cubicBezTo>
                  <a:cubicBezTo>
                    <a:pt x="51" y="26"/>
                    <a:pt x="51" y="26"/>
                    <a:pt x="51" y="26"/>
                  </a:cubicBezTo>
                  <a:cubicBezTo>
                    <a:pt x="51" y="25"/>
                    <a:pt x="50" y="25"/>
                    <a:pt x="50" y="25"/>
                  </a:cubicBezTo>
                  <a:cubicBezTo>
                    <a:pt x="49" y="24"/>
                    <a:pt x="49" y="24"/>
                    <a:pt x="49" y="23"/>
                  </a:cubicBezTo>
                  <a:cubicBezTo>
                    <a:pt x="49" y="23"/>
                    <a:pt x="49" y="23"/>
                    <a:pt x="49" y="24"/>
                  </a:cubicBezTo>
                  <a:cubicBezTo>
                    <a:pt x="47" y="24"/>
                    <a:pt x="48" y="23"/>
                    <a:pt x="47" y="22"/>
                  </a:cubicBezTo>
                  <a:cubicBezTo>
                    <a:pt x="47" y="22"/>
                    <a:pt x="48" y="22"/>
                    <a:pt x="48" y="23"/>
                  </a:cubicBezTo>
                  <a:cubicBezTo>
                    <a:pt x="48" y="20"/>
                    <a:pt x="50" y="22"/>
                    <a:pt x="51" y="23"/>
                  </a:cubicBezTo>
                  <a:cubicBezTo>
                    <a:pt x="51" y="22"/>
                    <a:pt x="50" y="22"/>
                    <a:pt x="49" y="21"/>
                  </a:cubicBezTo>
                  <a:cubicBezTo>
                    <a:pt x="48" y="21"/>
                    <a:pt x="48" y="19"/>
                    <a:pt x="48" y="18"/>
                  </a:cubicBezTo>
                  <a:cubicBezTo>
                    <a:pt x="49" y="18"/>
                    <a:pt x="46" y="15"/>
                    <a:pt x="46" y="15"/>
                  </a:cubicBezTo>
                  <a:cubicBezTo>
                    <a:pt x="45" y="14"/>
                    <a:pt x="42" y="12"/>
                    <a:pt x="43" y="13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3"/>
                    <a:pt x="39" y="11"/>
                    <a:pt x="39" y="10"/>
                  </a:cubicBezTo>
                  <a:cubicBezTo>
                    <a:pt x="39" y="10"/>
                    <a:pt x="39" y="9"/>
                    <a:pt x="39" y="8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40" y="8"/>
                    <a:pt x="38" y="7"/>
                    <a:pt x="37" y="6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6"/>
                    <a:pt x="37" y="6"/>
                    <a:pt x="37" y="5"/>
                  </a:cubicBezTo>
                  <a:cubicBezTo>
                    <a:pt x="38" y="6"/>
                    <a:pt x="40" y="7"/>
                    <a:pt x="41" y="8"/>
                  </a:cubicBezTo>
                  <a:cubicBezTo>
                    <a:pt x="42" y="9"/>
                    <a:pt x="44" y="10"/>
                    <a:pt x="45" y="11"/>
                  </a:cubicBezTo>
                  <a:cubicBezTo>
                    <a:pt x="44" y="10"/>
                    <a:pt x="42" y="8"/>
                    <a:pt x="41" y="8"/>
                  </a:cubicBezTo>
                  <a:cubicBezTo>
                    <a:pt x="40" y="7"/>
                    <a:pt x="39" y="7"/>
                    <a:pt x="38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8" y="5"/>
                    <a:pt x="37" y="4"/>
                    <a:pt x="36" y="3"/>
                  </a:cubicBezTo>
                  <a:cubicBezTo>
                    <a:pt x="35" y="3"/>
                    <a:pt x="35" y="3"/>
                    <a:pt x="34" y="2"/>
                  </a:cubicBezTo>
                  <a:cubicBezTo>
                    <a:pt x="33" y="2"/>
                    <a:pt x="30" y="0"/>
                    <a:pt x="29" y="0"/>
                  </a:cubicBezTo>
                  <a:cubicBezTo>
                    <a:pt x="28" y="1"/>
                    <a:pt x="30" y="2"/>
                    <a:pt x="31" y="2"/>
                  </a:cubicBezTo>
                  <a:cubicBezTo>
                    <a:pt x="30" y="2"/>
                    <a:pt x="30" y="2"/>
                    <a:pt x="29" y="2"/>
                  </a:cubicBezTo>
                  <a:cubicBezTo>
                    <a:pt x="32" y="3"/>
                    <a:pt x="28" y="2"/>
                    <a:pt x="29" y="3"/>
                  </a:cubicBezTo>
                  <a:cubicBezTo>
                    <a:pt x="28" y="3"/>
                    <a:pt x="27" y="3"/>
                    <a:pt x="26" y="4"/>
                  </a:cubicBezTo>
                  <a:cubicBezTo>
                    <a:pt x="26" y="4"/>
                    <a:pt x="27" y="4"/>
                    <a:pt x="28" y="5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7" y="6"/>
                    <a:pt x="27" y="6"/>
                    <a:pt x="28" y="6"/>
                  </a:cubicBezTo>
                  <a:cubicBezTo>
                    <a:pt x="26" y="6"/>
                    <a:pt x="25" y="4"/>
                    <a:pt x="24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4" y="7"/>
                    <a:pt x="23" y="6"/>
                    <a:pt x="23" y="7"/>
                  </a:cubicBezTo>
                  <a:cubicBezTo>
                    <a:pt x="23" y="7"/>
                    <a:pt x="22" y="7"/>
                    <a:pt x="22" y="7"/>
                  </a:cubicBezTo>
                  <a:cubicBezTo>
                    <a:pt x="22" y="7"/>
                    <a:pt x="22" y="7"/>
                    <a:pt x="23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3" y="8"/>
                    <a:pt x="22" y="8"/>
                    <a:pt x="22" y="9"/>
                  </a:cubicBezTo>
                  <a:cubicBezTo>
                    <a:pt x="22" y="8"/>
                    <a:pt x="21" y="6"/>
                    <a:pt x="20" y="6"/>
                  </a:cubicBezTo>
                  <a:cubicBezTo>
                    <a:pt x="19" y="5"/>
                    <a:pt x="18" y="5"/>
                    <a:pt x="19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7" y="6"/>
                    <a:pt x="18" y="6"/>
                    <a:pt x="17" y="6"/>
                  </a:cubicBezTo>
                  <a:cubicBezTo>
                    <a:pt x="17" y="6"/>
                    <a:pt x="17" y="6"/>
                    <a:pt x="16" y="6"/>
                  </a:cubicBezTo>
                  <a:cubicBezTo>
                    <a:pt x="17" y="6"/>
                    <a:pt x="17" y="7"/>
                    <a:pt x="18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9"/>
                    <a:pt x="17" y="10"/>
                    <a:pt x="18" y="11"/>
                  </a:cubicBezTo>
                  <a:cubicBezTo>
                    <a:pt x="18" y="11"/>
                    <a:pt x="18" y="12"/>
                    <a:pt x="17" y="12"/>
                  </a:cubicBezTo>
                  <a:cubicBezTo>
                    <a:pt x="18" y="13"/>
                    <a:pt x="19" y="13"/>
                    <a:pt x="20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8" y="13"/>
                    <a:pt x="18" y="13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8" y="15"/>
                    <a:pt x="18" y="14"/>
                    <a:pt x="17" y="14"/>
                  </a:cubicBezTo>
                  <a:cubicBezTo>
                    <a:pt x="18" y="14"/>
                    <a:pt x="19" y="17"/>
                    <a:pt x="20" y="16"/>
                  </a:cubicBezTo>
                  <a:cubicBezTo>
                    <a:pt x="21" y="17"/>
                    <a:pt x="22" y="18"/>
                    <a:pt x="22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1" y="17"/>
                    <a:pt x="17" y="14"/>
                    <a:pt x="15" y="14"/>
                  </a:cubicBezTo>
                  <a:cubicBezTo>
                    <a:pt x="15" y="16"/>
                    <a:pt x="18" y="17"/>
                    <a:pt x="19" y="18"/>
                  </a:cubicBezTo>
                  <a:cubicBezTo>
                    <a:pt x="18" y="18"/>
                    <a:pt x="16" y="18"/>
                    <a:pt x="15" y="18"/>
                  </a:cubicBezTo>
                  <a:cubicBezTo>
                    <a:pt x="16" y="19"/>
                    <a:pt x="17" y="19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20"/>
                    <a:pt x="16" y="20"/>
                    <a:pt x="15" y="21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4" y="21"/>
                    <a:pt x="14" y="23"/>
                    <a:pt x="13" y="23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2" y="22"/>
                    <a:pt x="12" y="22"/>
                  </a:cubicBezTo>
                  <a:cubicBezTo>
                    <a:pt x="12" y="23"/>
                    <a:pt x="13" y="23"/>
                    <a:pt x="13" y="24"/>
                  </a:cubicBezTo>
                  <a:cubicBezTo>
                    <a:pt x="12" y="24"/>
                    <a:pt x="12" y="26"/>
                    <a:pt x="13" y="26"/>
                  </a:cubicBezTo>
                  <a:cubicBezTo>
                    <a:pt x="13" y="26"/>
                    <a:pt x="12" y="26"/>
                    <a:pt x="12" y="26"/>
                  </a:cubicBezTo>
                  <a:cubicBezTo>
                    <a:pt x="12" y="26"/>
                    <a:pt x="12" y="27"/>
                    <a:pt x="13" y="27"/>
                  </a:cubicBezTo>
                  <a:cubicBezTo>
                    <a:pt x="11" y="28"/>
                    <a:pt x="10" y="26"/>
                    <a:pt x="9" y="25"/>
                  </a:cubicBezTo>
                  <a:cubicBezTo>
                    <a:pt x="10" y="26"/>
                    <a:pt x="13" y="25"/>
                    <a:pt x="12" y="24"/>
                  </a:cubicBezTo>
                  <a:cubicBezTo>
                    <a:pt x="10" y="23"/>
                    <a:pt x="7" y="23"/>
                    <a:pt x="6" y="23"/>
                  </a:cubicBezTo>
                  <a:cubicBezTo>
                    <a:pt x="7" y="23"/>
                    <a:pt x="6" y="23"/>
                    <a:pt x="7" y="23"/>
                  </a:cubicBezTo>
                  <a:cubicBezTo>
                    <a:pt x="6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4" y="24"/>
                    <a:pt x="2" y="26"/>
                    <a:pt x="3" y="26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2" y="27"/>
                    <a:pt x="2" y="27"/>
                    <a:pt x="2" y="27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3" y="27"/>
                  </a:cubicBezTo>
                  <a:cubicBezTo>
                    <a:pt x="2" y="29"/>
                    <a:pt x="3" y="31"/>
                    <a:pt x="2" y="33"/>
                  </a:cubicBezTo>
                  <a:cubicBezTo>
                    <a:pt x="2" y="34"/>
                    <a:pt x="1" y="36"/>
                    <a:pt x="3" y="36"/>
                  </a:cubicBezTo>
                  <a:cubicBezTo>
                    <a:pt x="2" y="38"/>
                    <a:pt x="4" y="36"/>
                    <a:pt x="4" y="35"/>
                  </a:cubicBezTo>
                  <a:cubicBezTo>
                    <a:pt x="5" y="36"/>
                    <a:pt x="6" y="37"/>
                    <a:pt x="6" y="37"/>
                  </a:cubicBezTo>
                  <a:cubicBezTo>
                    <a:pt x="7" y="38"/>
                    <a:pt x="8" y="36"/>
                    <a:pt x="7" y="35"/>
                  </a:cubicBezTo>
                  <a:cubicBezTo>
                    <a:pt x="7" y="35"/>
                    <a:pt x="8" y="34"/>
                    <a:pt x="7" y="34"/>
                  </a:cubicBezTo>
                  <a:cubicBezTo>
                    <a:pt x="7" y="33"/>
                    <a:pt x="6" y="33"/>
                    <a:pt x="6" y="33"/>
                  </a:cubicBezTo>
                  <a:cubicBezTo>
                    <a:pt x="6" y="32"/>
                    <a:pt x="7" y="29"/>
                    <a:pt x="6" y="29"/>
                  </a:cubicBezTo>
                  <a:cubicBezTo>
                    <a:pt x="5" y="29"/>
                    <a:pt x="7" y="28"/>
                    <a:pt x="7" y="28"/>
                  </a:cubicBezTo>
                  <a:cubicBezTo>
                    <a:pt x="8" y="27"/>
                    <a:pt x="7" y="31"/>
                    <a:pt x="7" y="31"/>
                  </a:cubicBezTo>
                  <a:cubicBezTo>
                    <a:pt x="8" y="34"/>
                    <a:pt x="10" y="31"/>
                    <a:pt x="12" y="31"/>
                  </a:cubicBezTo>
                  <a:cubicBezTo>
                    <a:pt x="12" y="32"/>
                    <a:pt x="9" y="33"/>
                    <a:pt x="10" y="33"/>
                  </a:cubicBezTo>
                  <a:cubicBezTo>
                    <a:pt x="10" y="34"/>
                    <a:pt x="11" y="35"/>
                    <a:pt x="10" y="35"/>
                  </a:cubicBezTo>
                  <a:cubicBezTo>
                    <a:pt x="9" y="34"/>
                    <a:pt x="10" y="37"/>
                    <a:pt x="10" y="37"/>
                  </a:cubicBezTo>
                  <a:cubicBezTo>
                    <a:pt x="10" y="37"/>
                    <a:pt x="8" y="39"/>
                    <a:pt x="7" y="39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7" y="39"/>
                    <a:pt x="6" y="39"/>
                    <a:pt x="6" y="39"/>
                  </a:cubicBezTo>
                  <a:cubicBezTo>
                    <a:pt x="5" y="39"/>
                    <a:pt x="6" y="38"/>
                    <a:pt x="5" y="37"/>
                  </a:cubicBezTo>
                  <a:cubicBezTo>
                    <a:pt x="3" y="38"/>
                    <a:pt x="5" y="39"/>
                    <a:pt x="5" y="40"/>
                  </a:cubicBezTo>
                  <a:cubicBezTo>
                    <a:pt x="4" y="40"/>
                    <a:pt x="4" y="41"/>
                    <a:pt x="4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2"/>
                    <a:pt x="3" y="45"/>
                    <a:pt x="2" y="45"/>
                  </a:cubicBezTo>
                  <a:cubicBezTo>
                    <a:pt x="2" y="45"/>
                    <a:pt x="2" y="45"/>
                    <a:pt x="2" y="45"/>
                  </a:cubicBezTo>
                  <a:cubicBezTo>
                    <a:pt x="2" y="45"/>
                    <a:pt x="1" y="46"/>
                    <a:pt x="1" y="46"/>
                  </a:cubicBezTo>
                  <a:cubicBezTo>
                    <a:pt x="1" y="46"/>
                    <a:pt x="2" y="46"/>
                    <a:pt x="2" y="46"/>
                  </a:cubicBezTo>
                  <a:cubicBezTo>
                    <a:pt x="3" y="46"/>
                    <a:pt x="3" y="47"/>
                    <a:pt x="3" y="47"/>
                  </a:cubicBezTo>
                  <a:cubicBezTo>
                    <a:pt x="4" y="49"/>
                    <a:pt x="4" y="48"/>
                    <a:pt x="3" y="49"/>
                  </a:cubicBezTo>
                  <a:cubicBezTo>
                    <a:pt x="1" y="50"/>
                    <a:pt x="1" y="49"/>
                    <a:pt x="1" y="50"/>
                  </a:cubicBezTo>
                  <a:cubicBezTo>
                    <a:pt x="0" y="51"/>
                    <a:pt x="1" y="53"/>
                    <a:pt x="2" y="54"/>
                  </a:cubicBezTo>
                  <a:cubicBezTo>
                    <a:pt x="3" y="53"/>
                    <a:pt x="3" y="54"/>
                    <a:pt x="4" y="53"/>
                  </a:cubicBezTo>
                  <a:cubicBezTo>
                    <a:pt x="5" y="52"/>
                    <a:pt x="5" y="52"/>
                    <a:pt x="6" y="51"/>
                  </a:cubicBezTo>
                  <a:cubicBezTo>
                    <a:pt x="5" y="51"/>
                    <a:pt x="5" y="51"/>
                    <a:pt x="5" y="50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8" y="46"/>
                    <a:pt x="8" y="46"/>
                    <a:pt x="8" y="46"/>
                  </a:cubicBezTo>
                  <a:cubicBezTo>
                    <a:pt x="9" y="46"/>
                    <a:pt x="10" y="47"/>
                    <a:pt x="11" y="47"/>
                  </a:cubicBezTo>
                  <a:cubicBezTo>
                    <a:pt x="12" y="47"/>
                    <a:pt x="13" y="47"/>
                    <a:pt x="13" y="48"/>
                  </a:cubicBezTo>
                  <a:cubicBezTo>
                    <a:pt x="13" y="48"/>
                    <a:pt x="13" y="47"/>
                    <a:pt x="13" y="47"/>
                  </a:cubicBezTo>
                  <a:cubicBezTo>
                    <a:pt x="13" y="47"/>
                    <a:pt x="13" y="47"/>
                    <a:pt x="14" y="47"/>
                  </a:cubicBezTo>
                  <a:cubicBezTo>
                    <a:pt x="13" y="47"/>
                    <a:pt x="8" y="45"/>
                    <a:pt x="10" y="44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1" y="45"/>
                    <a:pt x="12" y="45"/>
                    <a:pt x="14" y="45"/>
                  </a:cubicBezTo>
                  <a:cubicBezTo>
                    <a:pt x="14" y="46"/>
                    <a:pt x="14" y="47"/>
                    <a:pt x="15" y="47"/>
                  </a:cubicBezTo>
                  <a:cubicBezTo>
                    <a:pt x="16" y="47"/>
                    <a:pt x="16" y="47"/>
                    <a:pt x="17" y="47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6" y="46"/>
                    <a:pt x="16" y="46"/>
                    <a:pt x="15" y="45"/>
                  </a:cubicBezTo>
                  <a:cubicBezTo>
                    <a:pt x="16" y="45"/>
                    <a:pt x="16" y="45"/>
                    <a:pt x="17" y="44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7" y="44"/>
                    <a:pt x="17" y="44"/>
                    <a:pt x="18" y="44"/>
                  </a:cubicBezTo>
                  <a:cubicBezTo>
                    <a:pt x="18" y="44"/>
                    <a:pt x="17" y="44"/>
                    <a:pt x="17" y="45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20" y="46"/>
                    <a:pt x="21" y="45"/>
                    <a:pt x="22" y="44"/>
                  </a:cubicBezTo>
                  <a:cubicBezTo>
                    <a:pt x="22" y="45"/>
                    <a:pt x="23" y="46"/>
                    <a:pt x="23" y="46"/>
                  </a:cubicBezTo>
                  <a:cubicBezTo>
                    <a:pt x="23" y="47"/>
                    <a:pt x="23" y="48"/>
                    <a:pt x="23" y="48"/>
                  </a:cubicBezTo>
                  <a:cubicBezTo>
                    <a:pt x="24" y="48"/>
                    <a:pt x="24" y="49"/>
                    <a:pt x="24" y="49"/>
                  </a:cubicBezTo>
                  <a:cubicBezTo>
                    <a:pt x="26" y="49"/>
                    <a:pt x="28" y="52"/>
                    <a:pt x="29" y="52"/>
                  </a:cubicBezTo>
                  <a:cubicBezTo>
                    <a:pt x="31" y="54"/>
                    <a:pt x="31" y="55"/>
                    <a:pt x="33" y="53"/>
                  </a:cubicBezTo>
                  <a:cubicBezTo>
                    <a:pt x="33" y="52"/>
                    <a:pt x="36" y="49"/>
                    <a:pt x="35" y="48"/>
                  </a:cubicBezTo>
                  <a:cubicBezTo>
                    <a:pt x="35" y="48"/>
                    <a:pt x="36" y="47"/>
                    <a:pt x="36" y="46"/>
                  </a:cubicBezTo>
                  <a:cubicBezTo>
                    <a:pt x="35" y="45"/>
                    <a:pt x="34" y="46"/>
                    <a:pt x="34" y="45"/>
                  </a:cubicBezTo>
                  <a:cubicBezTo>
                    <a:pt x="33" y="46"/>
                    <a:pt x="33" y="47"/>
                    <a:pt x="32" y="47"/>
                  </a:cubicBezTo>
                  <a:cubicBezTo>
                    <a:pt x="32" y="46"/>
                    <a:pt x="32" y="46"/>
                    <a:pt x="31" y="46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0" y="46"/>
                    <a:pt x="29" y="45"/>
                  </a:cubicBezTo>
                  <a:cubicBezTo>
                    <a:pt x="29" y="44"/>
                    <a:pt x="29" y="44"/>
                    <a:pt x="29" y="4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5" name="Freeform 1637"/>
            <p:cNvSpPr>
              <a:spLocks/>
            </p:cNvSpPr>
            <p:nvPr userDrawn="1"/>
          </p:nvSpPr>
          <p:spPr bwMode="auto">
            <a:xfrm>
              <a:off x="257" y="250"/>
              <a:ext cx="210" cy="211"/>
            </a:xfrm>
            <a:custGeom>
              <a:avLst/>
              <a:gdLst/>
              <a:ahLst/>
              <a:cxnLst>
                <a:cxn ang="0">
                  <a:pos x="36" y="4"/>
                </a:cxn>
                <a:cxn ang="0">
                  <a:pos x="36" y="3"/>
                </a:cxn>
                <a:cxn ang="0">
                  <a:pos x="0" y="52"/>
                </a:cxn>
                <a:cxn ang="0">
                  <a:pos x="3" y="70"/>
                </a:cxn>
                <a:cxn ang="0">
                  <a:pos x="53" y="105"/>
                </a:cxn>
                <a:cxn ang="0">
                  <a:pos x="70" y="102"/>
                </a:cxn>
                <a:cxn ang="0">
                  <a:pos x="105" y="52"/>
                </a:cxn>
                <a:cxn ang="0">
                  <a:pos x="102" y="35"/>
                </a:cxn>
                <a:cxn ang="0">
                  <a:pos x="53" y="0"/>
                </a:cxn>
                <a:cxn ang="0">
                  <a:pos x="36" y="3"/>
                </a:cxn>
                <a:cxn ang="0">
                  <a:pos x="36" y="4"/>
                </a:cxn>
                <a:cxn ang="0">
                  <a:pos x="36" y="5"/>
                </a:cxn>
                <a:cxn ang="0">
                  <a:pos x="53" y="2"/>
                </a:cxn>
                <a:cxn ang="0">
                  <a:pos x="100" y="36"/>
                </a:cxn>
                <a:cxn ang="0">
                  <a:pos x="103" y="52"/>
                </a:cxn>
                <a:cxn ang="0">
                  <a:pos x="70" y="100"/>
                </a:cxn>
                <a:cxn ang="0">
                  <a:pos x="53" y="102"/>
                </a:cxn>
                <a:cxn ang="0">
                  <a:pos x="6" y="69"/>
                </a:cxn>
                <a:cxn ang="0">
                  <a:pos x="3" y="52"/>
                </a:cxn>
                <a:cxn ang="0">
                  <a:pos x="36" y="5"/>
                </a:cxn>
                <a:cxn ang="0">
                  <a:pos x="36" y="4"/>
                </a:cxn>
              </a:cxnLst>
              <a:rect l="0" t="0" r="r" b="b"/>
              <a:pathLst>
                <a:path w="105" h="105">
                  <a:moveTo>
                    <a:pt x="36" y="4"/>
                  </a:moveTo>
                  <a:cubicBezTo>
                    <a:pt x="36" y="3"/>
                    <a:pt x="36" y="3"/>
                    <a:pt x="36" y="3"/>
                  </a:cubicBezTo>
                  <a:cubicBezTo>
                    <a:pt x="14" y="10"/>
                    <a:pt x="0" y="31"/>
                    <a:pt x="0" y="52"/>
                  </a:cubicBezTo>
                  <a:cubicBezTo>
                    <a:pt x="0" y="58"/>
                    <a:pt x="1" y="64"/>
                    <a:pt x="3" y="70"/>
                  </a:cubicBezTo>
                  <a:cubicBezTo>
                    <a:pt x="11" y="91"/>
                    <a:pt x="31" y="105"/>
                    <a:pt x="53" y="105"/>
                  </a:cubicBezTo>
                  <a:cubicBezTo>
                    <a:pt x="59" y="105"/>
                    <a:pt x="65" y="104"/>
                    <a:pt x="70" y="102"/>
                  </a:cubicBezTo>
                  <a:cubicBezTo>
                    <a:pt x="92" y="94"/>
                    <a:pt x="105" y="74"/>
                    <a:pt x="105" y="52"/>
                  </a:cubicBezTo>
                  <a:cubicBezTo>
                    <a:pt x="105" y="46"/>
                    <a:pt x="105" y="41"/>
                    <a:pt x="102" y="35"/>
                  </a:cubicBezTo>
                  <a:cubicBezTo>
                    <a:pt x="95" y="13"/>
                    <a:pt x="75" y="0"/>
                    <a:pt x="53" y="0"/>
                  </a:cubicBezTo>
                  <a:cubicBezTo>
                    <a:pt x="47" y="0"/>
                    <a:pt x="41" y="1"/>
                    <a:pt x="36" y="3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42" y="3"/>
                    <a:pt x="47" y="2"/>
                    <a:pt x="53" y="2"/>
                  </a:cubicBezTo>
                  <a:cubicBezTo>
                    <a:pt x="74" y="2"/>
                    <a:pt x="93" y="15"/>
                    <a:pt x="100" y="36"/>
                  </a:cubicBezTo>
                  <a:cubicBezTo>
                    <a:pt x="102" y="41"/>
                    <a:pt x="103" y="47"/>
                    <a:pt x="103" y="52"/>
                  </a:cubicBezTo>
                  <a:cubicBezTo>
                    <a:pt x="103" y="73"/>
                    <a:pt x="90" y="92"/>
                    <a:pt x="70" y="100"/>
                  </a:cubicBezTo>
                  <a:cubicBezTo>
                    <a:pt x="64" y="101"/>
                    <a:pt x="58" y="102"/>
                    <a:pt x="53" y="102"/>
                  </a:cubicBezTo>
                  <a:cubicBezTo>
                    <a:pt x="32" y="102"/>
                    <a:pt x="13" y="89"/>
                    <a:pt x="6" y="69"/>
                  </a:cubicBezTo>
                  <a:cubicBezTo>
                    <a:pt x="4" y="63"/>
                    <a:pt x="3" y="58"/>
                    <a:pt x="3" y="52"/>
                  </a:cubicBezTo>
                  <a:cubicBezTo>
                    <a:pt x="3" y="32"/>
                    <a:pt x="16" y="12"/>
                    <a:pt x="36" y="5"/>
                  </a:cubicBezTo>
                  <a:cubicBezTo>
                    <a:pt x="36" y="4"/>
                    <a:pt x="36" y="4"/>
                    <a:pt x="36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6" name="Freeform 1638"/>
            <p:cNvSpPr>
              <a:spLocks/>
            </p:cNvSpPr>
            <p:nvPr userDrawn="1"/>
          </p:nvSpPr>
          <p:spPr bwMode="auto">
            <a:xfrm>
              <a:off x="257" y="248"/>
              <a:ext cx="212" cy="213"/>
            </a:xfrm>
            <a:custGeom>
              <a:avLst/>
              <a:gdLst/>
              <a:ahLst/>
              <a:cxnLst>
                <a:cxn ang="0">
                  <a:pos x="105" y="53"/>
                </a:cxn>
                <a:cxn ang="0">
                  <a:pos x="104" y="53"/>
                </a:cxn>
                <a:cxn ang="0">
                  <a:pos x="89" y="89"/>
                </a:cxn>
                <a:cxn ang="0">
                  <a:pos x="53" y="104"/>
                </a:cxn>
                <a:cxn ang="0">
                  <a:pos x="17" y="89"/>
                </a:cxn>
                <a:cxn ang="0">
                  <a:pos x="3" y="53"/>
                </a:cxn>
                <a:cxn ang="0">
                  <a:pos x="17" y="17"/>
                </a:cxn>
                <a:cxn ang="0">
                  <a:pos x="53" y="3"/>
                </a:cxn>
                <a:cxn ang="0">
                  <a:pos x="89" y="17"/>
                </a:cxn>
                <a:cxn ang="0">
                  <a:pos x="104" y="53"/>
                </a:cxn>
                <a:cxn ang="0">
                  <a:pos x="105" y="53"/>
                </a:cxn>
                <a:cxn ang="0">
                  <a:pos x="106" y="53"/>
                </a:cxn>
                <a:cxn ang="0">
                  <a:pos x="53" y="0"/>
                </a:cxn>
                <a:cxn ang="0">
                  <a:pos x="0" y="53"/>
                </a:cxn>
                <a:cxn ang="0">
                  <a:pos x="53" y="106"/>
                </a:cxn>
                <a:cxn ang="0">
                  <a:pos x="106" y="53"/>
                </a:cxn>
                <a:cxn ang="0">
                  <a:pos x="105" y="53"/>
                </a:cxn>
              </a:cxnLst>
              <a:rect l="0" t="0" r="r" b="b"/>
              <a:pathLst>
                <a:path w="106" h="106">
                  <a:moveTo>
                    <a:pt x="105" y="53"/>
                  </a:moveTo>
                  <a:cubicBezTo>
                    <a:pt x="104" y="53"/>
                    <a:pt x="104" y="53"/>
                    <a:pt x="104" y="53"/>
                  </a:cubicBezTo>
                  <a:cubicBezTo>
                    <a:pt x="104" y="67"/>
                    <a:pt x="98" y="80"/>
                    <a:pt x="89" y="89"/>
                  </a:cubicBezTo>
                  <a:cubicBezTo>
                    <a:pt x="80" y="98"/>
                    <a:pt x="67" y="104"/>
                    <a:pt x="53" y="104"/>
                  </a:cubicBezTo>
                  <a:cubicBezTo>
                    <a:pt x="39" y="104"/>
                    <a:pt x="26" y="98"/>
                    <a:pt x="17" y="89"/>
                  </a:cubicBezTo>
                  <a:cubicBezTo>
                    <a:pt x="8" y="80"/>
                    <a:pt x="3" y="67"/>
                    <a:pt x="3" y="53"/>
                  </a:cubicBezTo>
                  <a:cubicBezTo>
                    <a:pt x="3" y="39"/>
                    <a:pt x="8" y="27"/>
                    <a:pt x="17" y="17"/>
                  </a:cubicBezTo>
                  <a:cubicBezTo>
                    <a:pt x="26" y="8"/>
                    <a:pt x="39" y="3"/>
                    <a:pt x="53" y="3"/>
                  </a:cubicBezTo>
                  <a:cubicBezTo>
                    <a:pt x="67" y="3"/>
                    <a:pt x="80" y="8"/>
                    <a:pt x="89" y="17"/>
                  </a:cubicBezTo>
                  <a:cubicBezTo>
                    <a:pt x="98" y="27"/>
                    <a:pt x="104" y="39"/>
                    <a:pt x="104" y="53"/>
                  </a:cubicBezTo>
                  <a:cubicBezTo>
                    <a:pt x="105" y="53"/>
                    <a:pt x="105" y="53"/>
                    <a:pt x="105" y="53"/>
                  </a:cubicBezTo>
                  <a:cubicBezTo>
                    <a:pt x="106" y="53"/>
                    <a:pt x="106" y="53"/>
                    <a:pt x="106" y="53"/>
                  </a:cubicBezTo>
                  <a:cubicBezTo>
                    <a:pt x="106" y="24"/>
                    <a:pt x="82" y="0"/>
                    <a:pt x="53" y="0"/>
                  </a:cubicBezTo>
                  <a:cubicBezTo>
                    <a:pt x="24" y="0"/>
                    <a:pt x="0" y="24"/>
                    <a:pt x="0" y="53"/>
                  </a:cubicBezTo>
                  <a:cubicBezTo>
                    <a:pt x="0" y="82"/>
                    <a:pt x="24" y="106"/>
                    <a:pt x="53" y="106"/>
                  </a:cubicBezTo>
                  <a:cubicBezTo>
                    <a:pt x="82" y="106"/>
                    <a:pt x="106" y="82"/>
                    <a:pt x="106" y="53"/>
                  </a:cubicBezTo>
                  <a:cubicBezTo>
                    <a:pt x="105" y="53"/>
                    <a:pt x="105" y="53"/>
                    <a:pt x="105" y="5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7" name="Freeform 1639"/>
            <p:cNvSpPr>
              <a:spLocks/>
            </p:cNvSpPr>
            <p:nvPr userDrawn="1"/>
          </p:nvSpPr>
          <p:spPr bwMode="auto">
            <a:xfrm>
              <a:off x="311" y="272"/>
              <a:ext cx="64" cy="54"/>
            </a:xfrm>
            <a:custGeom>
              <a:avLst/>
              <a:gdLst/>
              <a:ahLst/>
              <a:cxnLst>
                <a:cxn ang="0">
                  <a:pos x="28" y="19"/>
                </a:cxn>
                <a:cxn ang="0">
                  <a:pos x="27" y="19"/>
                </a:cxn>
                <a:cxn ang="0">
                  <a:pos x="13" y="25"/>
                </a:cxn>
                <a:cxn ang="0">
                  <a:pos x="7" y="24"/>
                </a:cxn>
                <a:cxn ang="0">
                  <a:pos x="7" y="24"/>
                </a:cxn>
                <a:cxn ang="0">
                  <a:pos x="7" y="24"/>
                </a:cxn>
                <a:cxn ang="0">
                  <a:pos x="3" y="16"/>
                </a:cxn>
                <a:cxn ang="0">
                  <a:pos x="6" y="9"/>
                </a:cxn>
                <a:cxn ang="0">
                  <a:pos x="6" y="9"/>
                </a:cxn>
                <a:cxn ang="0">
                  <a:pos x="6" y="9"/>
                </a:cxn>
                <a:cxn ang="0">
                  <a:pos x="19" y="2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9" y="12"/>
                </a:cxn>
                <a:cxn ang="0">
                  <a:pos x="27" y="19"/>
                </a:cxn>
                <a:cxn ang="0">
                  <a:pos x="28" y="19"/>
                </a:cxn>
                <a:cxn ang="0">
                  <a:pos x="27" y="19"/>
                </a:cxn>
                <a:cxn ang="0">
                  <a:pos x="28" y="19"/>
                </a:cxn>
                <a:cxn ang="0">
                  <a:pos x="29" y="20"/>
                </a:cxn>
                <a:cxn ang="0">
                  <a:pos x="32" y="12"/>
                </a:cxn>
                <a:cxn ang="0">
                  <a:pos x="25" y="2"/>
                </a:cxn>
                <a:cxn ang="0">
                  <a:pos x="25" y="3"/>
                </a:cxn>
                <a:cxn ang="0">
                  <a:pos x="25" y="2"/>
                </a:cxn>
                <a:cxn ang="0">
                  <a:pos x="19" y="0"/>
                </a:cxn>
                <a:cxn ang="0">
                  <a:pos x="4" y="7"/>
                </a:cxn>
                <a:cxn ang="0">
                  <a:pos x="5" y="8"/>
                </a:cxn>
                <a:cxn ang="0">
                  <a:pos x="4" y="7"/>
                </a:cxn>
                <a:cxn ang="0">
                  <a:pos x="0" y="16"/>
                </a:cxn>
                <a:cxn ang="0">
                  <a:pos x="6" y="26"/>
                </a:cxn>
                <a:cxn ang="0">
                  <a:pos x="6" y="26"/>
                </a:cxn>
                <a:cxn ang="0">
                  <a:pos x="6" y="26"/>
                </a:cxn>
                <a:cxn ang="0">
                  <a:pos x="13" y="27"/>
                </a:cxn>
                <a:cxn ang="0">
                  <a:pos x="29" y="20"/>
                </a:cxn>
                <a:cxn ang="0">
                  <a:pos x="29" y="20"/>
                </a:cxn>
                <a:cxn ang="0">
                  <a:pos x="29" y="20"/>
                </a:cxn>
                <a:cxn ang="0">
                  <a:pos x="28" y="19"/>
                </a:cxn>
              </a:cxnLst>
              <a:rect l="0" t="0" r="r" b="b"/>
              <a:pathLst>
                <a:path w="32" h="27">
                  <a:moveTo>
                    <a:pt x="28" y="19"/>
                  </a:moveTo>
                  <a:cubicBezTo>
                    <a:pt x="27" y="19"/>
                    <a:pt x="27" y="19"/>
                    <a:pt x="27" y="19"/>
                  </a:cubicBezTo>
                  <a:cubicBezTo>
                    <a:pt x="24" y="23"/>
                    <a:pt x="18" y="25"/>
                    <a:pt x="13" y="25"/>
                  </a:cubicBezTo>
                  <a:cubicBezTo>
                    <a:pt x="11" y="25"/>
                    <a:pt x="9" y="25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4" y="22"/>
                    <a:pt x="3" y="19"/>
                    <a:pt x="3" y="16"/>
                  </a:cubicBezTo>
                  <a:cubicBezTo>
                    <a:pt x="3" y="14"/>
                    <a:pt x="4" y="11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9" y="5"/>
                    <a:pt x="14" y="2"/>
                    <a:pt x="19" y="2"/>
                  </a:cubicBezTo>
                  <a:cubicBezTo>
                    <a:pt x="20" y="2"/>
                    <a:pt x="22" y="3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7" y="5"/>
                    <a:pt x="29" y="9"/>
                    <a:pt x="29" y="12"/>
                  </a:cubicBezTo>
                  <a:cubicBezTo>
                    <a:pt x="29" y="14"/>
                    <a:pt x="28" y="17"/>
                    <a:pt x="27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31" y="18"/>
                    <a:pt x="32" y="15"/>
                    <a:pt x="32" y="12"/>
                  </a:cubicBezTo>
                  <a:cubicBezTo>
                    <a:pt x="32" y="8"/>
                    <a:pt x="29" y="4"/>
                    <a:pt x="25" y="2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3" y="1"/>
                    <a:pt x="21" y="0"/>
                    <a:pt x="19" y="0"/>
                  </a:cubicBezTo>
                  <a:cubicBezTo>
                    <a:pt x="13" y="0"/>
                    <a:pt x="8" y="3"/>
                    <a:pt x="4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10"/>
                    <a:pt x="0" y="13"/>
                    <a:pt x="0" y="16"/>
                  </a:cubicBezTo>
                  <a:cubicBezTo>
                    <a:pt x="0" y="20"/>
                    <a:pt x="2" y="24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8" y="27"/>
                    <a:pt x="11" y="27"/>
                    <a:pt x="13" y="27"/>
                  </a:cubicBezTo>
                  <a:cubicBezTo>
                    <a:pt x="19" y="27"/>
                    <a:pt x="25" y="25"/>
                    <a:pt x="29" y="20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28" y="19"/>
                    <a:pt x="28" y="19"/>
                    <a:pt x="28" y="19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8" name="Freeform 1640"/>
            <p:cNvSpPr>
              <a:spLocks/>
            </p:cNvSpPr>
            <p:nvPr userDrawn="1"/>
          </p:nvSpPr>
          <p:spPr bwMode="auto">
            <a:xfrm>
              <a:off x="289" y="256"/>
              <a:ext cx="114" cy="103"/>
            </a:xfrm>
            <a:custGeom>
              <a:avLst/>
              <a:gdLst/>
              <a:ahLst/>
              <a:cxnLst>
                <a:cxn ang="0">
                  <a:pos x="50" y="37"/>
                </a:cxn>
                <a:cxn ang="0">
                  <a:pos x="49" y="36"/>
                </a:cxn>
                <a:cxn ang="0">
                  <a:pos x="23" y="49"/>
                </a:cxn>
                <a:cxn ang="0">
                  <a:pos x="12" y="46"/>
                </a:cxn>
                <a:cxn ang="0">
                  <a:pos x="12" y="47"/>
                </a:cxn>
                <a:cxn ang="0">
                  <a:pos x="12" y="46"/>
                </a:cxn>
                <a:cxn ang="0">
                  <a:pos x="2" y="30"/>
                </a:cxn>
                <a:cxn ang="0">
                  <a:pos x="8" y="15"/>
                </a:cxn>
                <a:cxn ang="0">
                  <a:pos x="8" y="15"/>
                </a:cxn>
                <a:cxn ang="0">
                  <a:pos x="8" y="15"/>
                </a:cxn>
                <a:cxn ang="0">
                  <a:pos x="33" y="3"/>
                </a:cxn>
                <a:cxn ang="0">
                  <a:pos x="45" y="6"/>
                </a:cxn>
                <a:cxn ang="0">
                  <a:pos x="45" y="6"/>
                </a:cxn>
                <a:cxn ang="0">
                  <a:pos x="45" y="6"/>
                </a:cxn>
                <a:cxn ang="0">
                  <a:pos x="55" y="22"/>
                </a:cxn>
                <a:cxn ang="0">
                  <a:pos x="49" y="36"/>
                </a:cxn>
                <a:cxn ang="0">
                  <a:pos x="49" y="36"/>
                </a:cxn>
                <a:cxn ang="0">
                  <a:pos x="49" y="36"/>
                </a:cxn>
                <a:cxn ang="0">
                  <a:pos x="50" y="37"/>
                </a:cxn>
                <a:cxn ang="0">
                  <a:pos x="51" y="37"/>
                </a:cxn>
                <a:cxn ang="0">
                  <a:pos x="57" y="22"/>
                </a:cxn>
                <a:cxn ang="0">
                  <a:pos x="46" y="3"/>
                </a:cxn>
                <a:cxn ang="0">
                  <a:pos x="45" y="4"/>
                </a:cxn>
                <a:cxn ang="0">
                  <a:pos x="46" y="3"/>
                </a:cxn>
                <a:cxn ang="0">
                  <a:pos x="33" y="0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0" y="30"/>
                </a:cxn>
                <a:cxn ang="0">
                  <a:pos x="11" y="48"/>
                </a:cxn>
                <a:cxn ang="0">
                  <a:pos x="11" y="48"/>
                </a:cxn>
                <a:cxn ang="0">
                  <a:pos x="11" y="48"/>
                </a:cxn>
                <a:cxn ang="0">
                  <a:pos x="23" y="51"/>
                </a:cxn>
                <a:cxn ang="0">
                  <a:pos x="51" y="37"/>
                </a:cxn>
                <a:cxn ang="0">
                  <a:pos x="51" y="37"/>
                </a:cxn>
                <a:cxn ang="0">
                  <a:pos x="51" y="37"/>
                </a:cxn>
                <a:cxn ang="0">
                  <a:pos x="50" y="37"/>
                </a:cxn>
              </a:cxnLst>
              <a:rect l="0" t="0" r="r" b="b"/>
              <a:pathLst>
                <a:path w="57" h="51">
                  <a:moveTo>
                    <a:pt x="50" y="37"/>
                  </a:moveTo>
                  <a:cubicBezTo>
                    <a:pt x="49" y="36"/>
                    <a:pt x="49" y="36"/>
                    <a:pt x="49" y="36"/>
                  </a:cubicBezTo>
                  <a:cubicBezTo>
                    <a:pt x="43" y="44"/>
                    <a:pt x="33" y="49"/>
                    <a:pt x="23" y="49"/>
                  </a:cubicBezTo>
                  <a:cubicBezTo>
                    <a:pt x="19" y="49"/>
                    <a:pt x="15" y="48"/>
                    <a:pt x="12" y="46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6" y="43"/>
                    <a:pt x="2" y="37"/>
                    <a:pt x="2" y="30"/>
                  </a:cubicBezTo>
                  <a:cubicBezTo>
                    <a:pt x="2" y="25"/>
                    <a:pt x="4" y="20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14" y="7"/>
                    <a:pt x="24" y="3"/>
                    <a:pt x="33" y="3"/>
                  </a:cubicBezTo>
                  <a:cubicBezTo>
                    <a:pt x="37" y="3"/>
                    <a:pt x="41" y="4"/>
                    <a:pt x="45" y="6"/>
                  </a:cubicBezTo>
                  <a:cubicBezTo>
                    <a:pt x="45" y="6"/>
                    <a:pt x="45" y="6"/>
                    <a:pt x="45" y="6"/>
                  </a:cubicBezTo>
                  <a:cubicBezTo>
                    <a:pt x="45" y="6"/>
                    <a:pt x="45" y="6"/>
                    <a:pt x="45" y="6"/>
                  </a:cubicBezTo>
                  <a:cubicBezTo>
                    <a:pt x="51" y="9"/>
                    <a:pt x="55" y="15"/>
                    <a:pt x="55" y="22"/>
                  </a:cubicBezTo>
                  <a:cubicBezTo>
                    <a:pt x="55" y="26"/>
                    <a:pt x="53" y="31"/>
                    <a:pt x="49" y="36"/>
                  </a:cubicBezTo>
                  <a:cubicBezTo>
                    <a:pt x="49" y="36"/>
                    <a:pt x="49" y="36"/>
                    <a:pt x="49" y="36"/>
                  </a:cubicBezTo>
                  <a:cubicBezTo>
                    <a:pt x="49" y="36"/>
                    <a:pt x="49" y="36"/>
                    <a:pt x="49" y="36"/>
                  </a:cubicBezTo>
                  <a:cubicBezTo>
                    <a:pt x="50" y="37"/>
                    <a:pt x="50" y="37"/>
                    <a:pt x="50" y="37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5" y="32"/>
                    <a:pt x="57" y="27"/>
                    <a:pt x="57" y="22"/>
                  </a:cubicBezTo>
                  <a:cubicBezTo>
                    <a:pt x="57" y="14"/>
                    <a:pt x="53" y="7"/>
                    <a:pt x="46" y="3"/>
                  </a:cubicBezTo>
                  <a:cubicBezTo>
                    <a:pt x="45" y="4"/>
                    <a:pt x="45" y="4"/>
                    <a:pt x="45" y="4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42" y="1"/>
                    <a:pt x="37" y="0"/>
                    <a:pt x="33" y="0"/>
                  </a:cubicBezTo>
                  <a:cubicBezTo>
                    <a:pt x="23" y="0"/>
                    <a:pt x="13" y="5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2" y="19"/>
                    <a:pt x="0" y="25"/>
                    <a:pt x="0" y="30"/>
                  </a:cubicBezTo>
                  <a:cubicBezTo>
                    <a:pt x="0" y="38"/>
                    <a:pt x="4" y="44"/>
                    <a:pt x="11" y="48"/>
                  </a:cubicBezTo>
                  <a:cubicBezTo>
                    <a:pt x="11" y="48"/>
                    <a:pt x="11" y="48"/>
                    <a:pt x="11" y="48"/>
                  </a:cubicBezTo>
                  <a:cubicBezTo>
                    <a:pt x="11" y="48"/>
                    <a:pt x="11" y="48"/>
                    <a:pt x="11" y="48"/>
                  </a:cubicBezTo>
                  <a:cubicBezTo>
                    <a:pt x="15" y="50"/>
                    <a:pt x="19" y="51"/>
                    <a:pt x="23" y="51"/>
                  </a:cubicBezTo>
                  <a:cubicBezTo>
                    <a:pt x="34" y="51"/>
                    <a:pt x="44" y="46"/>
                    <a:pt x="51" y="37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0" y="37"/>
                    <a:pt x="50" y="37"/>
                    <a:pt x="50" y="3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9" name="Freeform 1641"/>
            <p:cNvSpPr>
              <a:spLocks/>
            </p:cNvSpPr>
            <p:nvPr userDrawn="1"/>
          </p:nvSpPr>
          <p:spPr bwMode="auto">
            <a:xfrm>
              <a:off x="271" y="248"/>
              <a:ext cx="158" cy="143"/>
            </a:xfrm>
            <a:custGeom>
              <a:avLst/>
              <a:gdLst/>
              <a:ahLst/>
              <a:cxnLst>
                <a:cxn ang="0">
                  <a:pos x="69" y="54"/>
                </a:cxn>
                <a:cxn ang="0">
                  <a:pos x="68" y="53"/>
                </a:cxn>
                <a:cxn ang="0">
                  <a:pos x="35" y="69"/>
                </a:cxn>
                <a:cxn ang="0">
                  <a:pos x="16" y="63"/>
                </a:cxn>
                <a:cxn ang="0">
                  <a:pos x="2" y="4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46" y="3"/>
                </a:cxn>
                <a:cxn ang="0">
                  <a:pos x="65" y="8"/>
                </a:cxn>
                <a:cxn ang="0">
                  <a:pos x="77" y="30"/>
                </a:cxn>
                <a:cxn ang="0">
                  <a:pos x="68" y="53"/>
                </a:cxn>
                <a:cxn ang="0">
                  <a:pos x="68" y="53"/>
                </a:cxn>
                <a:cxn ang="0">
                  <a:pos x="68" y="53"/>
                </a:cxn>
                <a:cxn ang="0">
                  <a:pos x="69" y="54"/>
                </a:cxn>
                <a:cxn ang="0">
                  <a:pos x="69" y="55"/>
                </a:cxn>
                <a:cxn ang="0">
                  <a:pos x="79" y="30"/>
                </a:cxn>
                <a:cxn ang="0">
                  <a:pos x="66" y="6"/>
                </a:cxn>
                <a:cxn ang="0">
                  <a:pos x="46" y="0"/>
                </a:cxn>
                <a:cxn ang="0">
                  <a:pos x="10" y="16"/>
                </a:cxn>
                <a:cxn ang="0">
                  <a:pos x="10" y="16"/>
                </a:cxn>
                <a:cxn ang="0">
                  <a:pos x="10" y="16"/>
                </a:cxn>
                <a:cxn ang="0">
                  <a:pos x="0" y="40"/>
                </a:cxn>
                <a:cxn ang="0">
                  <a:pos x="15" y="65"/>
                </a:cxn>
                <a:cxn ang="0">
                  <a:pos x="35" y="71"/>
                </a:cxn>
                <a:cxn ang="0">
                  <a:pos x="69" y="55"/>
                </a:cxn>
                <a:cxn ang="0">
                  <a:pos x="69" y="55"/>
                </a:cxn>
                <a:cxn ang="0">
                  <a:pos x="69" y="55"/>
                </a:cxn>
                <a:cxn ang="0">
                  <a:pos x="69" y="54"/>
                </a:cxn>
              </a:cxnLst>
              <a:rect l="0" t="0" r="r" b="b"/>
              <a:pathLst>
                <a:path w="79" h="71">
                  <a:moveTo>
                    <a:pt x="69" y="54"/>
                  </a:moveTo>
                  <a:cubicBezTo>
                    <a:pt x="68" y="53"/>
                    <a:pt x="68" y="53"/>
                    <a:pt x="68" y="53"/>
                  </a:cubicBezTo>
                  <a:cubicBezTo>
                    <a:pt x="59" y="63"/>
                    <a:pt x="47" y="69"/>
                    <a:pt x="35" y="69"/>
                  </a:cubicBezTo>
                  <a:cubicBezTo>
                    <a:pt x="28" y="69"/>
                    <a:pt x="22" y="67"/>
                    <a:pt x="16" y="63"/>
                  </a:cubicBezTo>
                  <a:cubicBezTo>
                    <a:pt x="7" y="58"/>
                    <a:pt x="2" y="49"/>
                    <a:pt x="2" y="40"/>
                  </a:cubicBezTo>
                  <a:cubicBezTo>
                    <a:pt x="2" y="32"/>
                    <a:pt x="6" y="25"/>
                    <a:pt x="12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21" y="8"/>
                    <a:pt x="34" y="3"/>
                    <a:pt x="46" y="3"/>
                  </a:cubicBezTo>
                  <a:cubicBezTo>
                    <a:pt x="52" y="3"/>
                    <a:pt x="59" y="4"/>
                    <a:pt x="65" y="8"/>
                  </a:cubicBezTo>
                  <a:cubicBezTo>
                    <a:pt x="73" y="13"/>
                    <a:pt x="77" y="21"/>
                    <a:pt x="77" y="30"/>
                  </a:cubicBezTo>
                  <a:cubicBezTo>
                    <a:pt x="77" y="38"/>
                    <a:pt x="74" y="46"/>
                    <a:pt x="68" y="53"/>
                  </a:cubicBezTo>
                  <a:cubicBezTo>
                    <a:pt x="68" y="53"/>
                    <a:pt x="68" y="53"/>
                    <a:pt x="68" y="53"/>
                  </a:cubicBezTo>
                  <a:cubicBezTo>
                    <a:pt x="68" y="53"/>
                    <a:pt x="68" y="53"/>
                    <a:pt x="68" y="53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76" y="47"/>
                    <a:pt x="79" y="39"/>
                    <a:pt x="79" y="30"/>
                  </a:cubicBezTo>
                  <a:cubicBezTo>
                    <a:pt x="79" y="21"/>
                    <a:pt x="75" y="12"/>
                    <a:pt x="66" y="6"/>
                  </a:cubicBezTo>
                  <a:cubicBezTo>
                    <a:pt x="60" y="2"/>
                    <a:pt x="53" y="0"/>
                    <a:pt x="46" y="0"/>
                  </a:cubicBezTo>
                  <a:cubicBezTo>
                    <a:pt x="33" y="0"/>
                    <a:pt x="20" y="6"/>
                    <a:pt x="10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3" y="23"/>
                    <a:pt x="0" y="32"/>
                    <a:pt x="0" y="40"/>
                  </a:cubicBezTo>
                  <a:cubicBezTo>
                    <a:pt x="0" y="50"/>
                    <a:pt x="5" y="59"/>
                    <a:pt x="15" y="65"/>
                  </a:cubicBezTo>
                  <a:cubicBezTo>
                    <a:pt x="21" y="69"/>
                    <a:pt x="28" y="71"/>
                    <a:pt x="35" y="71"/>
                  </a:cubicBezTo>
                  <a:cubicBezTo>
                    <a:pt x="47" y="71"/>
                    <a:pt x="60" y="65"/>
                    <a:pt x="69" y="55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69" y="54"/>
                    <a:pt x="69" y="54"/>
                    <a:pt x="69" y="5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0" name="Freeform 1642"/>
            <p:cNvSpPr>
              <a:spLocks/>
            </p:cNvSpPr>
            <p:nvPr userDrawn="1"/>
          </p:nvSpPr>
          <p:spPr bwMode="auto">
            <a:xfrm>
              <a:off x="259" y="274"/>
              <a:ext cx="192" cy="145"/>
            </a:xfrm>
            <a:custGeom>
              <a:avLst/>
              <a:gdLst/>
              <a:ahLst/>
              <a:cxnLst>
                <a:cxn ang="0">
                  <a:pos x="3" y="20"/>
                </a:cxn>
                <a:cxn ang="0">
                  <a:pos x="0" y="35"/>
                </a:cxn>
                <a:cxn ang="0">
                  <a:pos x="18" y="65"/>
                </a:cxn>
                <a:cxn ang="0">
                  <a:pos x="42" y="72"/>
                </a:cxn>
                <a:cxn ang="0">
                  <a:pos x="84" y="53"/>
                </a:cxn>
                <a:cxn ang="0">
                  <a:pos x="84" y="53"/>
                </a:cxn>
                <a:cxn ang="0">
                  <a:pos x="84" y="53"/>
                </a:cxn>
                <a:cxn ang="0">
                  <a:pos x="96" y="24"/>
                </a:cxn>
                <a:cxn ang="0">
                  <a:pos x="86" y="0"/>
                </a:cxn>
                <a:cxn ang="0">
                  <a:pos x="84" y="1"/>
                </a:cxn>
                <a:cxn ang="0">
                  <a:pos x="93" y="24"/>
                </a:cxn>
                <a:cxn ang="0">
                  <a:pos x="82" y="51"/>
                </a:cxn>
                <a:cxn ang="0">
                  <a:pos x="82" y="51"/>
                </a:cxn>
                <a:cxn ang="0">
                  <a:pos x="82" y="51"/>
                </a:cxn>
                <a:cxn ang="0">
                  <a:pos x="42" y="70"/>
                </a:cxn>
                <a:cxn ang="0">
                  <a:pos x="19" y="63"/>
                </a:cxn>
                <a:cxn ang="0">
                  <a:pos x="3" y="35"/>
                </a:cxn>
                <a:cxn ang="0">
                  <a:pos x="5" y="21"/>
                </a:cxn>
                <a:cxn ang="0">
                  <a:pos x="3" y="20"/>
                </a:cxn>
              </a:cxnLst>
              <a:rect l="0" t="0" r="r" b="b"/>
              <a:pathLst>
                <a:path w="96" h="72">
                  <a:moveTo>
                    <a:pt x="3" y="20"/>
                  </a:moveTo>
                  <a:cubicBezTo>
                    <a:pt x="1" y="25"/>
                    <a:pt x="0" y="30"/>
                    <a:pt x="0" y="35"/>
                  </a:cubicBezTo>
                  <a:cubicBezTo>
                    <a:pt x="0" y="47"/>
                    <a:pt x="6" y="58"/>
                    <a:pt x="18" y="65"/>
                  </a:cubicBezTo>
                  <a:cubicBezTo>
                    <a:pt x="26" y="70"/>
                    <a:pt x="34" y="72"/>
                    <a:pt x="42" y="72"/>
                  </a:cubicBezTo>
                  <a:cubicBezTo>
                    <a:pt x="58" y="72"/>
                    <a:pt x="73" y="65"/>
                    <a:pt x="84" y="53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92" y="44"/>
                    <a:pt x="96" y="34"/>
                    <a:pt x="96" y="24"/>
                  </a:cubicBezTo>
                  <a:cubicBezTo>
                    <a:pt x="96" y="15"/>
                    <a:pt x="92" y="6"/>
                    <a:pt x="86" y="0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90" y="7"/>
                    <a:pt x="93" y="15"/>
                    <a:pt x="93" y="24"/>
                  </a:cubicBezTo>
                  <a:cubicBezTo>
                    <a:pt x="93" y="33"/>
                    <a:pt x="90" y="43"/>
                    <a:pt x="82" y="51"/>
                  </a:cubicBezTo>
                  <a:cubicBezTo>
                    <a:pt x="82" y="51"/>
                    <a:pt x="82" y="51"/>
                    <a:pt x="82" y="51"/>
                  </a:cubicBezTo>
                  <a:cubicBezTo>
                    <a:pt x="82" y="51"/>
                    <a:pt x="82" y="51"/>
                    <a:pt x="82" y="51"/>
                  </a:cubicBezTo>
                  <a:cubicBezTo>
                    <a:pt x="71" y="63"/>
                    <a:pt x="57" y="70"/>
                    <a:pt x="42" y="70"/>
                  </a:cubicBezTo>
                  <a:cubicBezTo>
                    <a:pt x="34" y="70"/>
                    <a:pt x="26" y="68"/>
                    <a:pt x="19" y="63"/>
                  </a:cubicBezTo>
                  <a:cubicBezTo>
                    <a:pt x="8" y="56"/>
                    <a:pt x="3" y="46"/>
                    <a:pt x="3" y="35"/>
                  </a:cubicBezTo>
                  <a:cubicBezTo>
                    <a:pt x="3" y="30"/>
                    <a:pt x="3" y="26"/>
                    <a:pt x="5" y="21"/>
                  </a:cubicBezTo>
                  <a:cubicBezTo>
                    <a:pt x="3" y="20"/>
                    <a:pt x="3" y="20"/>
                    <a:pt x="3" y="2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1" name="Freeform 1643"/>
            <p:cNvSpPr>
              <a:spLocks/>
            </p:cNvSpPr>
            <p:nvPr userDrawn="1"/>
          </p:nvSpPr>
          <p:spPr bwMode="auto">
            <a:xfrm>
              <a:off x="265" y="302"/>
              <a:ext cx="200" cy="141"/>
            </a:xfrm>
            <a:custGeom>
              <a:avLst/>
              <a:gdLst/>
              <a:ahLst/>
              <a:cxnLst>
                <a:cxn ang="0">
                  <a:pos x="93" y="1"/>
                </a:cxn>
                <a:cxn ang="0">
                  <a:pos x="98" y="19"/>
                </a:cxn>
                <a:cxn ang="0">
                  <a:pos x="86" y="48"/>
                </a:cxn>
                <a:cxn ang="0">
                  <a:pos x="86" y="48"/>
                </a:cxn>
                <a:cxn ang="0">
                  <a:pos x="86" y="48"/>
                </a:cxn>
                <a:cxn ang="0">
                  <a:pos x="43" y="67"/>
                </a:cxn>
                <a:cxn ang="0">
                  <a:pos x="17" y="60"/>
                </a:cxn>
                <a:cxn ang="0">
                  <a:pos x="2" y="44"/>
                </a:cxn>
                <a:cxn ang="0">
                  <a:pos x="0" y="45"/>
                </a:cxn>
                <a:cxn ang="0">
                  <a:pos x="15" y="62"/>
                </a:cxn>
                <a:cxn ang="0">
                  <a:pos x="43" y="70"/>
                </a:cxn>
                <a:cxn ang="0">
                  <a:pos x="87" y="49"/>
                </a:cxn>
                <a:cxn ang="0">
                  <a:pos x="87" y="49"/>
                </a:cxn>
                <a:cxn ang="0">
                  <a:pos x="87" y="49"/>
                </a:cxn>
                <a:cxn ang="0">
                  <a:pos x="100" y="19"/>
                </a:cxn>
                <a:cxn ang="0">
                  <a:pos x="95" y="0"/>
                </a:cxn>
                <a:cxn ang="0">
                  <a:pos x="93" y="1"/>
                </a:cxn>
              </a:cxnLst>
              <a:rect l="0" t="0" r="r" b="b"/>
              <a:pathLst>
                <a:path w="100" h="70">
                  <a:moveTo>
                    <a:pt x="93" y="1"/>
                  </a:moveTo>
                  <a:cubicBezTo>
                    <a:pt x="96" y="7"/>
                    <a:pt x="98" y="13"/>
                    <a:pt x="98" y="19"/>
                  </a:cubicBezTo>
                  <a:cubicBezTo>
                    <a:pt x="98" y="28"/>
                    <a:pt x="94" y="39"/>
                    <a:pt x="86" y="48"/>
                  </a:cubicBezTo>
                  <a:cubicBezTo>
                    <a:pt x="86" y="48"/>
                    <a:pt x="86" y="48"/>
                    <a:pt x="86" y="48"/>
                  </a:cubicBezTo>
                  <a:cubicBezTo>
                    <a:pt x="86" y="48"/>
                    <a:pt x="86" y="48"/>
                    <a:pt x="86" y="48"/>
                  </a:cubicBezTo>
                  <a:cubicBezTo>
                    <a:pt x="74" y="60"/>
                    <a:pt x="58" y="67"/>
                    <a:pt x="43" y="67"/>
                  </a:cubicBezTo>
                  <a:cubicBezTo>
                    <a:pt x="34" y="67"/>
                    <a:pt x="25" y="65"/>
                    <a:pt x="17" y="60"/>
                  </a:cubicBezTo>
                  <a:cubicBezTo>
                    <a:pt x="10" y="56"/>
                    <a:pt x="5" y="50"/>
                    <a:pt x="2" y="44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3" y="52"/>
                    <a:pt x="8" y="58"/>
                    <a:pt x="15" y="62"/>
                  </a:cubicBezTo>
                  <a:cubicBezTo>
                    <a:pt x="24" y="67"/>
                    <a:pt x="33" y="70"/>
                    <a:pt x="43" y="70"/>
                  </a:cubicBezTo>
                  <a:cubicBezTo>
                    <a:pt x="59" y="70"/>
                    <a:pt x="75" y="62"/>
                    <a:pt x="87" y="49"/>
                  </a:cubicBezTo>
                  <a:cubicBezTo>
                    <a:pt x="87" y="49"/>
                    <a:pt x="87" y="49"/>
                    <a:pt x="87" y="49"/>
                  </a:cubicBezTo>
                  <a:cubicBezTo>
                    <a:pt x="87" y="49"/>
                    <a:pt x="87" y="49"/>
                    <a:pt x="87" y="49"/>
                  </a:cubicBezTo>
                  <a:cubicBezTo>
                    <a:pt x="96" y="40"/>
                    <a:pt x="100" y="29"/>
                    <a:pt x="100" y="19"/>
                  </a:cubicBezTo>
                  <a:cubicBezTo>
                    <a:pt x="100" y="12"/>
                    <a:pt x="98" y="6"/>
                    <a:pt x="95" y="0"/>
                  </a:cubicBezTo>
                  <a:cubicBezTo>
                    <a:pt x="93" y="1"/>
                    <a:pt x="93" y="1"/>
                    <a:pt x="93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2" name="Freeform 1644"/>
            <p:cNvSpPr>
              <a:spLocks/>
            </p:cNvSpPr>
            <p:nvPr userDrawn="1"/>
          </p:nvSpPr>
          <p:spPr bwMode="auto">
            <a:xfrm>
              <a:off x="311" y="379"/>
              <a:ext cx="154" cy="78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65" y="17"/>
                </a:cxn>
                <a:cxn ang="0">
                  <a:pos x="65" y="17"/>
                </a:cxn>
                <a:cxn ang="0">
                  <a:pos x="65" y="17"/>
                </a:cxn>
                <a:cxn ang="0">
                  <a:pos x="22" y="37"/>
                </a:cxn>
                <a:cxn ang="0">
                  <a:pos x="1" y="32"/>
                </a:cxn>
                <a:cxn ang="0">
                  <a:pos x="0" y="34"/>
                </a:cxn>
                <a:cxn ang="0">
                  <a:pos x="22" y="39"/>
                </a:cxn>
                <a:cxn ang="0">
                  <a:pos x="67" y="19"/>
                </a:cxn>
                <a:cxn ang="0">
                  <a:pos x="67" y="19"/>
                </a:cxn>
                <a:cxn ang="0">
                  <a:pos x="67" y="19"/>
                </a:cxn>
                <a:cxn ang="0">
                  <a:pos x="77" y="1"/>
                </a:cxn>
                <a:cxn ang="0">
                  <a:pos x="75" y="0"/>
                </a:cxn>
              </a:cxnLst>
              <a:rect l="0" t="0" r="r" b="b"/>
              <a:pathLst>
                <a:path w="77" h="39">
                  <a:moveTo>
                    <a:pt x="75" y="0"/>
                  </a:moveTo>
                  <a:cubicBezTo>
                    <a:pt x="73" y="6"/>
                    <a:pt x="70" y="12"/>
                    <a:pt x="65" y="17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54" y="30"/>
                    <a:pt x="38" y="37"/>
                    <a:pt x="22" y="37"/>
                  </a:cubicBezTo>
                  <a:cubicBezTo>
                    <a:pt x="15" y="37"/>
                    <a:pt x="8" y="35"/>
                    <a:pt x="1" y="32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7" y="38"/>
                    <a:pt x="15" y="39"/>
                    <a:pt x="22" y="39"/>
                  </a:cubicBezTo>
                  <a:cubicBezTo>
                    <a:pt x="39" y="39"/>
                    <a:pt x="55" y="32"/>
                    <a:pt x="67" y="19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72" y="13"/>
                    <a:pt x="75" y="7"/>
                    <a:pt x="77" y="1"/>
                  </a:cubicBezTo>
                  <a:cubicBezTo>
                    <a:pt x="75" y="0"/>
                    <a:pt x="75" y="0"/>
                    <a:pt x="75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3" name="Freeform 1645"/>
            <p:cNvSpPr>
              <a:spLocks/>
            </p:cNvSpPr>
            <p:nvPr userDrawn="1"/>
          </p:nvSpPr>
          <p:spPr bwMode="auto">
            <a:xfrm>
              <a:off x="277" y="280"/>
              <a:ext cx="46" cy="16"/>
            </a:xfrm>
            <a:custGeom>
              <a:avLst/>
              <a:gdLst/>
              <a:ahLst/>
              <a:cxnLst>
                <a:cxn ang="0">
                  <a:pos x="23" y="3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12" y="2"/>
                </a:cxn>
                <a:cxn ang="0">
                  <a:pos x="22" y="5"/>
                </a:cxn>
                <a:cxn ang="0">
                  <a:pos x="23" y="3"/>
                </a:cxn>
              </a:cxnLst>
              <a:rect l="0" t="0" r="r" b="b"/>
              <a:pathLst>
                <a:path w="23" h="8">
                  <a:moveTo>
                    <a:pt x="23" y="3"/>
                  </a:moveTo>
                  <a:cubicBezTo>
                    <a:pt x="19" y="1"/>
                    <a:pt x="15" y="0"/>
                    <a:pt x="12" y="0"/>
                  </a:cubicBezTo>
                  <a:cubicBezTo>
                    <a:pt x="7" y="0"/>
                    <a:pt x="3" y="2"/>
                    <a:pt x="0" y="6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5" y="4"/>
                    <a:pt x="8" y="2"/>
                    <a:pt x="12" y="2"/>
                  </a:cubicBezTo>
                  <a:cubicBezTo>
                    <a:pt x="15" y="2"/>
                    <a:pt x="18" y="3"/>
                    <a:pt x="22" y="5"/>
                  </a:cubicBezTo>
                  <a:cubicBezTo>
                    <a:pt x="23" y="3"/>
                    <a:pt x="23" y="3"/>
                    <a:pt x="23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4" name="Freeform 1646"/>
            <p:cNvSpPr>
              <a:spLocks/>
            </p:cNvSpPr>
            <p:nvPr userDrawn="1"/>
          </p:nvSpPr>
          <p:spPr bwMode="auto">
            <a:xfrm>
              <a:off x="365" y="308"/>
              <a:ext cx="88" cy="103"/>
            </a:xfrm>
            <a:custGeom>
              <a:avLst/>
              <a:gdLst/>
              <a:ahLst/>
              <a:cxnLst>
                <a:cxn ang="0">
                  <a:pos x="44" y="50"/>
                </a:cxn>
                <a:cxn ang="0">
                  <a:pos x="28" y="24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26" y="25"/>
                </a:cxn>
                <a:cxn ang="0">
                  <a:pos x="42" y="51"/>
                </a:cxn>
                <a:cxn ang="0">
                  <a:pos x="44" y="50"/>
                </a:cxn>
              </a:cxnLst>
              <a:rect l="0" t="0" r="r" b="b"/>
              <a:pathLst>
                <a:path w="44" h="51">
                  <a:moveTo>
                    <a:pt x="44" y="50"/>
                  </a:moveTo>
                  <a:cubicBezTo>
                    <a:pt x="42" y="42"/>
                    <a:pt x="36" y="33"/>
                    <a:pt x="28" y="24"/>
                  </a:cubicBezTo>
                  <a:cubicBezTo>
                    <a:pt x="20" y="15"/>
                    <a:pt x="10" y="7"/>
                    <a:pt x="1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8" y="8"/>
                    <a:pt x="18" y="17"/>
                    <a:pt x="26" y="25"/>
                  </a:cubicBezTo>
                  <a:cubicBezTo>
                    <a:pt x="34" y="34"/>
                    <a:pt x="40" y="43"/>
                    <a:pt x="42" y="51"/>
                  </a:cubicBezTo>
                  <a:cubicBezTo>
                    <a:pt x="44" y="50"/>
                    <a:pt x="44" y="50"/>
                    <a:pt x="44" y="5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5" name="Freeform 1647"/>
            <p:cNvSpPr>
              <a:spLocks/>
            </p:cNvSpPr>
            <p:nvPr userDrawn="1"/>
          </p:nvSpPr>
          <p:spPr bwMode="auto">
            <a:xfrm>
              <a:off x="359" y="316"/>
              <a:ext cx="74" cy="117"/>
            </a:xfrm>
            <a:custGeom>
              <a:avLst/>
              <a:gdLst/>
              <a:ahLst/>
              <a:cxnLst>
                <a:cxn ang="0">
                  <a:pos x="37" y="58"/>
                </a:cxn>
                <a:cxn ang="0">
                  <a:pos x="37" y="58"/>
                </a:cxn>
                <a:cxn ang="0">
                  <a:pos x="33" y="44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21" y="29"/>
                </a:cxn>
                <a:cxn ang="0">
                  <a:pos x="31" y="45"/>
                </a:cxn>
                <a:cxn ang="0">
                  <a:pos x="35" y="58"/>
                </a:cxn>
                <a:cxn ang="0">
                  <a:pos x="35" y="58"/>
                </a:cxn>
                <a:cxn ang="0">
                  <a:pos x="37" y="58"/>
                </a:cxn>
              </a:cxnLst>
              <a:rect l="0" t="0" r="r" b="b"/>
              <a:pathLst>
                <a:path w="37" h="58">
                  <a:moveTo>
                    <a:pt x="37" y="58"/>
                  </a:moveTo>
                  <a:cubicBezTo>
                    <a:pt x="37" y="58"/>
                    <a:pt x="37" y="58"/>
                    <a:pt x="37" y="58"/>
                  </a:cubicBezTo>
                  <a:cubicBezTo>
                    <a:pt x="37" y="54"/>
                    <a:pt x="36" y="50"/>
                    <a:pt x="33" y="44"/>
                  </a:cubicBezTo>
                  <a:cubicBezTo>
                    <a:pt x="25" y="28"/>
                    <a:pt x="9" y="7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" y="6"/>
                    <a:pt x="13" y="17"/>
                    <a:pt x="21" y="29"/>
                  </a:cubicBezTo>
                  <a:cubicBezTo>
                    <a:pt x="25" y="34"/>
                    <a:pt x="28" y="40"/>
                    <a:pt x="31" y="45"/>
                  </a:cubicBezTo>
                  <a:cubicBezTo>
                    <a:pt x="33" y="51"/>
                    <a:pt x="35" y="55"/>
                    <a:pt x="35" y="58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7" y="58"/>
                    <a:pt x="37" y="58"/>
                    <a:pt x="37" y="58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6" name="Freeform 1648"/>
            <p:cNvSpPr>
              <a:spLocks/>
            </p:cNvSpPr>
            <p:nvPr userDrawn="1"/>
          </p:nvSpPr>
          <p:spPr bwMode="auto">
            <a:xfrm>
              <a:off x="351" y="320"/>
              <a:ext cx="60" cy="129"/>
            </a:xfrm>
            <a:custGeom>
              <a:avLst/>
              <a:gdLst/>
              <a:ahLst/>
              <a:cxnLst>
                <a:cxn ang="0">
                  <a:pos x="30" y="64"/>
                </a:cxn>
                <a:cxn ang="0">
                  <a:pos x="28" y="59"/>
                </a:cxn>
                <a:cxn ang="0">
                  <a:pos x="14" y="25"/>
                </a:cxn>
                <a:cxn ang="0">
                  <a:pos x="7" y="9"/>
                </a:cxn>
                <a:cxn ang="0">
                  <a:pos x="4" y="3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2" y="5"/>
                </a:cxn>
                <a:cxn ang="0">
                  <a:pos x="17" y="37"/>
                </a:cxn>
                <a:cxn ang="0">
                  <a:pos x="24" y="54"/>
                </a:cxn>
                <a:cxn ang="0">
                  <a:pos x="27" y="64"/>
                </a:cxn>
                <a:cxn ang="0">
                  <a:pos x="30" y="64"/>
                </a:cxn>
              </a:cxnLst>
              <a:rect l="0" t="0" r="r" b="b"/>
              <a:pathLst>
                <a:path w="30" h="64">
                  <a:moveTo>
                    <a:pt x="30" y="64"/>
                  </a:moveTo>
                  <a:cubicBezTo>
                    <a:pt x="30" y="63"/>
                    <a:pt x="29" y="61"/>
                    <a:pt x="28" y="59"/>
                  </a:cubicBezTo>
                  <a:cubicBezTo>
                    <a:pt x="26" y="51"/>
                    <a:pt x="20" y="38"/>
                    <a:pt x="14" y="25"/>
                  </a:cubicBezTo>
                  <a:cubicBezTo>
                    <a:pt x="11" y="19"/>
                    <a:pt x="9" y="13"/>
                    <a:pt x="7" y="9"/>
                  </a:cubicBezTo>
                  <a:cubicBezTo>
                    <a:pt x="5" y="6"/>
                    <a:pt x="5" y="4"/>
                    <a:pt x="4" y="3"/>
                  </a:cubicBezTo>
                  <a:cubicBezTo>
                    <a:pt x="3" y="1"/>
                    <a:pt x="2" y="0"/>
                    <a:pt x="2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3"/>
                    <a:pt x="2" y="5"/>
                  </a:cubicBezTo>
                  <a:cubicBezTo>
                    <a:pt x="5" y="11"/>
                    <a:pt x="11" y="24"/>
                    <a:pt x="17" y="37"/>
                  </a:cubicBezTo>
                  <a:cubicBezTo>
                    <a:pt x="20" y="43"/>
                    <a:pt x="22" y="49"/>
                    <a:pt x="24" y="54"/>
                  </a:cubicBezTo>
                  <a:cubicBezTo>
                    <a:pt x="26" y="59"/>
                    <a:pt x="27" y="63"/>
                    <a:pt x="27" y="64"/>
                  </a:cubicBezTo>
                  <a:cubicBezTo>
                    <a:pt x="30" y="64"/>
                    <a:pt x="30" y="64"/>
                    <a:pt x="30" y="6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7" name="Freeform 1649"/>
            <p:cNvSpPr>
              <a:spLocks/>
            </p:cNvSpPr>
            <p:nvPr userDrawn="1"/>
          </p:nvSpPr>
          <p:spPr bwMode="auto">
            <a:xfrm>
              <a:off x="343" y="324"/>
              <a:ext cx="42" cy="135"/>
            </a:xfrm>
            <a:custGeom>
              <a:avLst/>
              <a:gdLst/>
              <a:ahLst/>
              <a:cxnLst>
                <a:cxn ang="0">
                  <a:pos x="21" y="65"/>
                </a:cxn>
                <a:cxn ang="0">
                  <a:pos x="16" y="54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8" y="35"/>
                </a:cxn>
                <a:cxn ang="0">
                  <a:pos x="14" y="54"/>
                </a:cxn>
                <a:cxn ang="0">
                  <a:pos x="19" y="67"/>
                </a:cxn>
                <a:cxn ang="0">
                  <a:pos x="21" y="65"/>
                </a:cxn>
              </a:cxnLst>
              <a:rect l="0" t="0" r="r" b="b"/>
              <a:pathLst>
                <a:path w="21" h="67">
                  <a:moveTo>
                    <a:pt x="21" y="65"/>
                  </a:moveTo>
                  <a:cubicBezTo>
                    <a:pt x="19" y="64"/>
                    <a:pt x="18" y="59"/>
                    <a:pt x="16" y="54"/>
                  </a:cubicBezTo>
                  <a:cubicBezTo>
                    <a:pt x="10" y="37"/>
                    <a:pt x="4" y="1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7"/>
                    <a:pt x="4" y="21"/>
                    <a:pt x="8" y="35"/>
                  </a:cubicBezTo>
                  <a:cubicBezTo>
                    <a:pt x="10" y="42"/>
                    <a:pt x="12" y="49"/>
                    <a:pt x="14" y="54"/>
                  </a:cubicBezTo>
                  <a:cubicBezTo>
                    <a:pt x="15" y="60"/>
                    <a:pt x="17" y="64"/>
                    <a:pt x="19" y="67"/>
                  </a:cubicBezTo>
                  <a:cubicBezTo>
                    <a:pt x="21" y="65"/>
                    <a:pt x="21" y="65"/>
                    <a:pt x="21" y="6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8" name="Freeform 1650"/>
            <p:cNvSpPr>
              <a:spLocks/>
            </p:cNvSpPr>
            <p:nvPr userDrawn="1"/>
          </p:nvSpPr>
          <p:spPr bwMode="auto">
            <a:xfrm>
              <a:off x="335" y="324"/>
              <a:ext cx="20" cy="135"/>
            </a:xfrm>
            <a:custGeom>
              <a:avLst/>
              <a:gdLst/>
              <a:ahLst/>
              <a:cxnLst>
                <a:cxn ang="0">
                  <a:pos x="10" y="66"/>
                </a:cxn>
                <a:cxn ang="0">
                  <a:pos x="4" y="45"/>
                </a:cxn>
                <a:cxn ang="0">
                  <a:pos x="2" y="18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1" y="45"/>
                </a:cxn>
                <a:cxn ang="0">
                  <a:pos x="8" y="67"/>
                </a:cxn>
                <a:cxn ang="0">
                  <a:pos x="10" y="66"/>
                </a:cxn>
              </a:cxnLst>
              <a:rect l="0" t="0" r="r" b="b"/>
              <a:pathLst>
                <a:path w="10" h="67">
                  <a:moveTo>
                    <a:pt x="10" y="66"/>
                  </a:moveTo>
                  <a:cubicBezTo>
                    <a:pt x="7" y="61"/>
                    <a:pt x="5" y="53"/>
                    <a:pt x="4" y="45"/>
                  </a:cubicBezTo>
                  <a:cubicBezTo>
                    <a:pt x="3" y="36"/>
                    <a:pt x="2" y="27"/>
                    <a:pt x="2" y="18"/>
                  </a:cubicBezTo>
                  <a:cubicBezTo>
                    <a:pt x="2" y="11"/>
                    <a:pt x="2" y="5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11"/>
                    <a:pt x="0" y="18"/>
                  </a:cubicBezTo>
                  <a:cubicBezTo>
                    <a:pt x="0" y="27"/>
                    <a:pt x="0" y="36"/>
                    <a:pt x="1" y="45"/>
                  </a:cubicBezTo>
                  <a:cubicBezTo>
                    <a:pt x="3" y="54"/>
                    <a:pt x="5" y="62"/>
                    <a:pt x="8" y="67"/>
                  </a:cubicBezTo>
                  <a:cubicBezTo>
                    <a:pt x="10" y="66"/>
                    <a:pt x="10" y="66"/>
                    <a:pt x="10" y="6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9" name="Freeform 1651"/>
            <p:cNvSpPr>
              <a:spLocks/>
            </p:cNvSpPr>
            <p:nvPr userDrawn="1"/>
          </p:nvSpPr>
          <p:spPr bwMode="auto">
            <a:xfrm>
              <a:off x="315" y="322"/>
              <a:ext cx="18" cy="13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5"/>
                </a:cxn>
                <a:cxn ang="0">
                  <a:pos x="3" y="65"/>
                </a:cxn>
                <a:cxn ang="0">
                  <a:pos x="5" y="63"/>
                </a:cxn>
                <a:cxn ang="0">
                  <a:pos x="2" y="45"/>
                </a:cxn>
                <a:cxn ang="0">
                  <a:pos x="9" y="1"/>
                </a:cxn>
                <a:cxn ang="0">
                  <a:pos x="7" y="0"/>
                </a:cxn>
              </a:cxnLst>
              <a:rect l="0" t="0" r="r" b="b"/>
              <a:pathLst>
                <a:path w="9" h="65">
                  <a:moveTo>
                    <a:pt x="7" y="0"/>
                  </a:moveTo>
                  <a:cubicBezTo>
                    <a:pt x="3" y="9"/>
                    <a:pt x="0" y="29"/>
                    <a:pt x="0" y="45"/>
                  </a:cubicBezTo>
                  <a:cubicBezTo>
                    <a:pt x="0" y="54"/>
                    <a:pt x="0" y="61"/>
                    <a:pt x="3" y="65"/>
                  </a:cubicBezTo>
                  <a:cubicBezTo>
                    <a:pt x="5" y="63"/>
                    <a:pt x="5" y="63"/>
                    <a:pt x="5" y="63"/>
                  </a:cubicBezTo>
                  <a:cubicBezTo>
                    <a:pt x="3" y="60"/>
                    <a:pt x="2" y="53"/>
                    <a:pt x="2" y="45"/>
                  </a:cubicBezTo>
                  <a:cubicBezTo>
                    <a:pt x="2" y="30"/>
                    <a:pt x="5" y="10"/>
                    <a:pt x="9" y="1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0" name="Freeform 1652"/>
            <p:cNvSpPr>
              <a:spLocks/>
            </p:cNvSpPr>
            <p:nvPr userDrawn="1"/>
          </p:nvSpPr>
          <p:spPr bwMode="auto">
            <a:xfrm>
              <a:off x="357" y="256"/>
              <a:ext cx="48" cy="22"/>
            </a:xfrm>
            <a:custGeom>
              <a:avLst/>
              <a:gdLst/>
              <a:ahLst/>
              <a:cxnLst>
                <a:cxn ang="0">
                  <a:pos x="2" y="11"/>
                </a:cxn>
                <a:cxn ang="0">
                  <a:pos x="19" y="2"/>
                </a:cxn>
                <a:cxn ang="0">
                  <a:pos x="23" y="3"/>
                </a:cxn>
                <a:cxn ang="0">
                  <a:pos x="24" y="1"/>
                </a:cxn>
                <a:cxn ang="0">
                  <a:pos x="19" y="0"/>
                </a:cxn>
                <a:cxn ang="0">
                  <a:pos x="0" y="10"/>
                </a:cxn>
                <a:cxn ang="0">
                  <a:pos x="2" y="11"/>
                </a:cxn>
              </a:cxnLst>
              <a:rect l="0" t="0" r="r" b="b"/>
              <a:pathLst>
                <a:path w="24" h="11">
                  <a:moveTo>
                    <a:pt x="2" y="11"/>
                  </a:moveTo>
                  <a:cubicBezTo>
                    <a:pt x="7" y="6"/>
                    <a:pt x="13" y="2"/>
                    <a:pt x="19" y="2"/>
                  </a:cubicBezTo>
                  <a:cubicBezTo>
                    <a:pt x="20" y="2"/>
                    <a:pt x="22" y="2"/>
                    <a:pt x="23" y="3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2" y="0"/>
                    <a:pt x="21" y="0"/>
                    <a:pt x="19" y="0"/>
                  </a:cubicBezTo>
                  <a:cubicBezTo>
                    <a:pt x="12" y="0"/>
                    <a:pt x="6" y="4"/>
                    <a:pt x="0" y="10"/>
                  </a:cubicBezTo>
                  <a:cubicBezTo>
                    <a:pt x="2" y="11"/>
                    <a:pt x="2" y="11"/>
                    <a:pt x="2" y="1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1" name="Freeform 1653"/>
            <p:cNvSpPr>
              <a:spLocks/>
            </p:cNvSpPr>
            <p:nvPr userDrawn="1"/>
          </p:nvSpPr>
          <p:spPr bwMode="auto">
            <a:xfrm>
              <a:off x="293" y="320"/>
              <a:ext cx="34" cy="115"/>
            </a:xfrm>
            <a:custGeom>
              <a:avLst/>
              <a:gdLst/>
              <a:ahLst/>
              <a:cxnLst>
                <a:cxn ang="0">
                  <a:pos x="3" y="56"/>
                </a:cxn>
                <a:cxn ang="0">
                  <a:pos x="2" y="47"/>
                </a:cxn>
                <a:cxn ang="0">
                  <a:pos x="17" y="1"/>
                </a:cxn>
                <a:cxn ang="0">
                  <a:pos x="15" y="0"/>
                </a:cxn>
                <a:cxn ang="0">
                  <a:pos x="0" y="47"/>
                </a:cxn>
                <a:cxn ang="0">
                  <a:pos x="0" y="57"/>
                </a:cxn>
                <a:cxn ang="0">
                  <a:pos x="3" y="56"/>
                </a:cxn>
              </a:cxnLst>
              <a:rect l="0" t="0" r="r" b="b"/>
              <a:pathLst>
                <a:path w="17" h="57">
                  <a:moveTo>
                    <a:pt x="3" y="56"/>
                  </a:moveTo>
                  <a:cubicBezTo>
                    <a:pt x="2" y="53"/>
                    <a:pt x="2" y="50"/>
                    <a:pt x="2" y="47"/>
                  </a:cubicBezTo>
                  <a:cubicBezTo>
                    <a:pt x="2" y="30"/>
                    <a:pt x="9" y="13"/>
                    <a:pt x="17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12"/>
                    <a:pt x="0" y="29"/>
                    <a:pt x="0" y="47"/>
                  </a:cubicBezTo>
                  <a:cubicBezTo>
                    <a:pt x="0" y="50"/>
                    <a:pt x="0" y="54"/>
                    <a:pt x="0" y="57"/>
                  </a:cubicBezTo>
                  <a:cubicBezTo>
                    <a:pt x="3" y="56"/>
                    <a:pt x="3" y="56"/>
                    <a:pt x="3" y="5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2" name="Freeform 1654"/>
            <p:cNvSpPr>
              <a:spLocks/>
            </p:cNvSpPr>
            <p:nvPr userDrawn="1"/>
          </p:nvSpPr>
          <p:spPr bwMode="auto">
            <a:xfrm>
              <a:off x="273" y="316"/>
              <a:ext cx="48" cy="97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7" y="20"/>
                </a:cxn>
                <a:cxn ang="0">
                  <a:pos x="0" y="44"/>
                </a:cxn>
                <a:cxn ang="0">
                  <a:pos x="1" y="48"/>
                </a:cxn>
                <a:cxn ang="0">
                  <a:pos x="3" y="48"/>
                </a:cxn>
                <a:cxn ang="0">
                  <a:pos x="3" y="44"/>
                </a:cxn>
                <a:cxn ang="0">
                  <a:pos x="9" y="21"/>
                </a:cxn>
                <a:cxn ang="0">
                  <a:pos x="24" y="2"/>
                </a:cxn>
                <a:cxn ang="0">
                  <a:pos x="22" y="0"/>
                </a:cxn>
              </a:cxnLst>
              <a:rect l="0" t="0" r="r" b="b"/>
              <a:pathLst>
                <a:path w="24" h="48">
                  <a:moveTo>
                    <a:pt x="22" y="0"/>
                  </a:moveTo>
                  <a:cubicBezTo>
                    <a:pt x="17" y="5"/>
                    <a:pt x="12" y="12"/>
                    <a:pt x="7" y="20"/>
                  </a:cubicBezTo>
                  <a:cubicBezTo>
                    <a:pt x="3" y="28"/>
                    <a:pt x="0" y="37"/>
                    <a:pt x="0" y="44"/>
                  </a:cubicBezTo>
                  <a:cubicBezTo>
                    <a:pt x="0" y="45"/>
                    <a:pt x="1" y="47"/>
                    <a:pt x="1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3" y="46"/>
                    <a:pt x="3" y="45"/>
                    <a:pt x="3" y="44"/>
                  </a:cubicBezTo>
                  <a:cubicBezTo>
                    <a:pt x="3" y="37"/>
                    <a:pt x="5" y="29"/>
                    <a:pt x="9" y="21"/>
                  </a:cubicBezTo>
                  <a:cubicBezTo>
                    <a:pt x="13" y="13"/>
                    <a:pt x="19" y="6"/>
                    <a:pt x="24" y="2"/>
                  </a:cubicBezTo>
                  <a:cubicBezTo>
                    <a:pt x="22" y="0"/>
                    <a:pt x="22" y="0"/>
                    <a:pt x="22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3" name="Freeform 1655"/>
            <p:cNvSpPr>
              <a:spLocks/>
            </p:cNvSpPr>
            <p:nvPr userDrawn="1"/>
          </p:nvSpPr>
          <p:spPr bwMode="auto">
            <a:xfrm>
              <a:off x="263" y="310"/>
              <a:ext cx="54" cy="79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8" y="17"/>
                </a:cxn>
                <a:cxn ang="0">
                  <a:pos x="0" y="36"/>
                </a:cxn>
                <a:cxn ang="0">
                  <a:pos x="0" y="39"/>
                </a:cxn>
                <a:cxn ang="0">
                  <a:pos x="2" y="38"/>
                </a:cxn>
                <a:cxn ang="0">
                  <a:pos x="2" y="36"/>
                </a:cxn>
                <a:cxn ang="0">
                  <a:pos x="10" y="18"/>
                </a:cxn>
                <a:cxn ang="0">
                  <a:pos x="27" y="2"/>
                </a:cxn>
                <a:cxn ang="0">
                  <a:pos x="26" y="0"/>
                </a:cxn>
              </a:cxnLst>
              <a:rect l="0" t="0" r="r" b="b"/>
              <a:pathLst>
                <a:path w="27" h="39">
                  <a:moveTo>
                    <a:pt x="26" y="0"/>
                  </a:moveTo>
                  <a:cubicBezTo>
                    <a:pt x="19" y="4"/>
                    <a:pt x="13" y="10"/>
                    <a:pt x="8" y="17"/>
                  </a:cubicBezTo>
                  <a:cubicBezTo>
                    <a:pt x="3" y="23"/>
                    <a:pt x="0" y="31"/>
                    <a:pt x="0" y="36"/>
                  </a:cubicBezTo>
                  <a:cubicBezTo>
                    <a:pt x="0" y="37"/>
                    <a:pt x="0" y="38"/>
                    <a:pt x="0" y="39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2" y="38"/>
                    <a:pt x="2" y="37"/>
                    <a:pt x="2" y="36"/>
                  </a:cubicBezTo>
                  <a:cubicBezTo>
                    <a:pt x="2" y="32"/>
                    <a:pt x="5" y="25"/>
                    <a:pt x="10" y="18"/>
                  </a:cubicBezTo>
                  <a:cubicBezTo>
                    <a:pt x="15" y="12"/>
                    <a:pt x="21" y="6"/>
                    <a:pt x="27" y="2"/>
                  </a:cubicBezTo>
                  <a:cubicBezTo>
                    <a:pt x="26" y="0"/>
                    <a:pt x="26" y="0"/>
                    <a:pt x="26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4" name="Freeform 1656"/>
            <p:cNvSpPr>
              <a:spLocks/>
            </p:cNvSpPr>
            <p:nvPr userDrawn="1"/>
          </p:nvSpPr>
          <p:spPr bwMode="auto">
            <a:xfrm>
              <a:off x="257" y="304"/>
              <a:ext cx="58" cy="5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9" y="1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3" y="28"/>
                </a:cxn>
                <a:cxn ang="0">
                  <a:pos x="3" y="28"/>
                </a:cxn>
                <a:cxn ang="0">
                  <a:pos x="11" y="14"/>
                </a:cxn>
                <a:cxn ang="0">
                  <a:pos x="29" y="2"/>
                </a:cxn>
                <a:cxn ang="0">
                  <a:pos x="28" y="0"/>
                </a:cxn>
              </a:cxnLst>
              <a:rect l="0" t="0" r="r" b="b"/>
              <a:pathLst>
                <a:path w="29" h="28">
                  <a:moveTo>
                    <a:pt x="28" y="0"/>
                  </a:moveTo>
                  <a:cubicBezTo>
                    <a:pt x="21" y="2"/>
                    <a:pt x="14" y="7"/>
                    <a:pt x="9" y="12"/>
                  </a:cubicBezTo>
                  <a:cubicBezTo>
                    <a:pt x="4" y="17"/>
                    <a:pt x="0" y="23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3" y="24"/>
                    <a:pt x="6" y="19"/>
                    <a:pt x="11" y="14"/>
                  </a:cubicBezTo>
                  <a:cubicBezTo>
                    <a:pt x="15" y="9"/>
                    <a:pt x="22" y="4"/>
                    <a:pt x="29" y="2"/>
                  </a:cubicBezTo>
                  <a:cubicBezTo>
                    <a:pt x="28" y="0"/>
                    <a:pt x="28" y="0"/>
                    <a:pt x="28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5" name="Freeform 1657"/>
            <p:cNvSpPr>
              <a:spLocks/>
            </p:cNvSpPr>
            <p:nvPr userDrawn="1"/>
          </p:nvSpPr>
          <p:spPr bwMode="auto">
            <a:xfrm>
              <a:off x="259" y="296"/>
              <a:ext cx="56" cy="38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9" y="7"/>
                </a:cxn>
                <a:cxn ang="0">
                  <a:pos x="0" y="19"/>
                </a:cxn>
                <a:cxn ang="0">
                  <a:pos x="2" y="19"/>
                </a:cxn>
                <a:cxn ang="0">
                  <a:pos x="11" y="9"/>
                </a:cxn>
                <a:cxn ang="0">
                  <a:pos x="28" y="3"/>
                </a:cxn>
                <a:cxn ang="0">
                  <a:pos x="28" y="0"/>
                </a:cxn>
              </a:cxnLst>
              <a:rect l="0" t="0" r="r" b="b"/>
              <a:pathLst>
                <a:path w="28" h="19">
                  <a:moveTo>
                    <a:pt x="28" y="0"/>
                  </a:moveTo>
                  <a:cubicBezTo>
                    <a:pt x="21" y="1"/>
                    <a:pt x="14" y="4"/>
                    <a:pt x="9" y="7"/>
                  </a:cubicBezTo>
                  <a:cubicBezTo>
                    <a:pt x="4" y="11"/>
                    <a:pt x="1" y="15"/>
                    <a:pt x="0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3" y="17"/>
                    <a:pt x="6" y="13"/>
                    <a:pt x="11" y="9"/>
                  </a:cubicBezTo>
                  <a:cubicBezTo>
                    <a:pt x="15" y="6"/>
                    <a:pt x="21" y="3"/>
                    <a:pt x="28" y="3"/>
                  </a:cubicBezTo>
                  <a:cubicBezTo>
                    <a:pt x="28" y="0"/>
                    <a:pt x="28" y="0"/>
                    <a:pt x="28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6" name="Freeform 1658"/>
            <p:cNvSpPr>
              <a:spLocks/>
            </p:cNvSpPr>
            <p:nvPr userDrawn="1"/>
          </p:nvSpPr>
          <p:spPr bwMode="auto">
            <a:xfrm>
              <a:off x="267" y="290"/>
              <a:ext cx="50" cy="22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0" y="0"/>
                </a:cxn>
                <a:cxn ang="0">
                  <a:pos x="0" y="10"/>
                </a:cxn>
                <a:cxn ang="0">
                  <a:pos x="2" y="11"/>
                </a:cxn>
                <a:cxn ang="0">
                  <a:pos x="20" y="2"/>
                </a:cxn>
                <a:cxn ang="0">
                  <a:pos x="25" y="3"/>
                </a:cxn>
                <a:cxn ang="0">
                  <a:pos x="25" y="0"/>
                </a:cxn>
              </a:cxnLst>
              <a:rect l="0" t="0" r="r" b="b"/>
              <a:pathLst>
                <a:path w="25" h="11">
                  <a:moveTo>
                    <a:pt x="25" y="0"/>
                  </a:moveTo>
                  <a:cubicBezTo>
                    <a:pt x="23" y="0"/>
                    <a:pt x="22" y="0"/>
                    <a:pt x="20" y="0"/>
                  </a:cubicBezTo>
                  <a:cubicBezTo>
                    <a:pt x="10" y="0"/>
                    <a:pt x="2" y="5"/>
                    <a:pt x="0" y="10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4" y="7"/>
                    <a:pt x="10" y="2"/>
                    <a:pt x="20" y="2"/>
                  </a:cubicBezTo>
                  <a:cubicBezTo>
                    <a:pt x="21" y="2"/>
                    <a:pt x="23" y="3"/>
                    <a:pt x="25" y="3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7" name="Freeform 1659"/>
            <p:cNvSpPr>
              <a:spLocks/>
            </p:cNvSpPr>
            <p:nvPr userDrawn="1"/>
          </p:nvSpPr>
          <p:spPr bwMode="auto">
            <a:xfrm>
              <a:off x="299" y="268"/>
              <a:ext cx="28" cy="16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13" y="8"/>
                </a:cxn>
                <a:cxn ang="0">
                  <a:pos x="14" y="6"/>
                </a:cxn>
              </a:cxnLst>
              <a:rect l="0" t="0" r="r" b="b"/>
              <a:pathLst>
                <a:path w="14" h="8">
                  <a:moveTo>
                    <a:pt x="14" y="6"/>
                  </a:moveTo>
                  <a:cubicBezTo>
                    <a:pt x="9" y="2"/>
                    <a:pt x="5" y="0"/>
                    <a:pt x="3" y="0"/>
                  </a:cubicBezTo>
                  <a:cubicBezTo>
                    <a:pt x="2" y="0"/>
                    <a:pt x="1" y="1"/>
                    <a:pt x="0" y="1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3" y="3"/>
                  </a:cubicBezTo>
                  <a:cubicBezTo>
                    <a:pt x="4" y="3"/>
                    <a:pt x="7" y="4"/>
                    <a:pt x="13" y="8"/>
                  </a:cubicBezTo>
                  <a:cubicBezTo>
                    <a:pt x="14" y="6"/>
                    <a:pt x="14" y="6"/>
                    <a:pt x="14" y="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8" name="Freeform 1660"/>
            <p:cNvSpPr>
              <a:spLocks/>
            </p:cNvSpPr>
            <p:nvPr userDrawn="1"/>
          </p:nvSpPr>
          <p:spPr bwMode="auto">
            <a:xfrm>
              <a:off x="371" y="290"/>
              <a:ext cx="92" cy="3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7" y="2"/>
                </a:cxn>
                <a:cxn ang="0">
                  <a:pos x="30" y="6"/>
                </a:cxn>
                <a:cxn ang="0">
                  <a:pos x="44" y="16"/>
                </a:cxn>
                <a:cxn ang="0">
                  <a:pos x="46" y="15"/>
                </a:cxn>
                <a:cxn ang="0">
                  <a:pos x="31" y="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46" h="16">
                  <a:moveTo>
                    <a:pt x="0" y="2"/>
                  </a:moveTo>
                  <a:cubicBezTo>
                    <a:pt x="2" y="2"/>
                    <a:pt x="5" y="2"/>
                    <a:pt x="7" y="2"/>
                  </a:cubicBezTo>
                  <a:cubicBezTo>
                    <a:pt x="15" y="2"/>
                    <a:pt x="23" y="3"/>
                    <a:pt x="30" y="6"/>
                  </a:cubicBezTo>
                  <a:cubicBezTo>
                    <a:pt x="37" y="8"/>
                    <a:pt x="42" y="12"/>
                    <a:pt x="44" y="16"/>
                  </a:cubicBezTo>
                  <a:cubicBezTo>
                    <a:pt x="46" y="15"/>
                    <a:pt x="46" y="15"/>
                    <a:pt x="46" y="15"/>
                  </a:cubicBezTo>
                  <a:cubicBezTo>
                    <a:pt x="44" y="10"/>
                    <a:pt x="38" y="6"/>
                    <a:pt x="31" y="3"/>
                  </a:cubicBezTo>
                  <a:cubicBezTo>
                    <a:pt x="23" y="1"/>
                    <a:pt x="15" y="0"/>
                    <a:pt x="7" y="0"/>
                  </a:cubicBezTo>
                  <a:cubicBezTo>
                    <a:pt x="5" y="0"/>
                    <a:pt x="2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9" name="Freeform 1661"/>
            <p:cNvSpPr>
              <a:spLocks/>
            </p:cNvSpPr>
            <p:nvPr userDrawn="1"/>
          </p:nvSpPr>
          <p:spPr bwMode="auto">
            <a:xfrm>
              <a:off x="371" y="296"/>
              <a:ext cx="98" cy="5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8" y="11"/>
                </a:cxn>
                <a:cxn ang="0">
                  <a:pos x="41" y="19"/>
                </a:cxn>
                <a:cxn ang="0">
                  <a:pos x="47" y="28"/>
                </a:cxn>
                <a:cxn ang="0">
                  <a:pos x="49" y="28"/>
                </a:cxn>
                <a:cxn ang="0">
                  <a:pos x="42" y="17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49" h="28">
                  <a:moveTo>
                    <a:pt x="0" y="2"/>
                  </a:moveTo>
                  <a:cubicBezTo>
                    <a:pt x="8" y="3"/>
                    <a:pt x="19" y="6"/>
                    <a:pt x="28" y="11"/>
                  </a:cubicBezTo>
                  <a:cubicBezTo>
                    <a:pt x="33" y="13"/>
                    <a:pt x="38" y="16"/>
                    <a:pt x="41" y="19"/>
                  </a:cubicBezTo>
                  <a:cubicBezTo>
                    <a:pt x="44" y="22"/>
                    <a:pt x="46" y="25"/>
                    <a:pt x="47" y="28"/>
                  </a:cubicBezTo>
                  <a:cubicBezTo>
                    <a:pt x="49" y="28"/>
                    <a:pt x="49" y="28"/>
                    <a:pt x="49" y="28"/>
                  </a:cubicBezTo>
                  <a:cubicBezTo>
                    <a:pt x="48" y="24"/>
                    <a:pt x="46" y="21"/>
                    <a:pt x="42" y="17"/>
                  </a:cubicBezTo>
                  <a:cubicBezTo>
                    <a:pt x="32" y="8"/>
                    <a:pt x="12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0" name="Freeform 1662"/>
            <p:cNvSpPr>
              <a:spLocks/>
            </p:cNvSpPr>
            <p:nvPr userDrawn="1"/>
          </p:nvSpPr>
          <p:spPr bwMode="auto">
            <a:xfrm>
              <a:off x="369" y="304"/>
              <a:ext cx="96" cy="81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8" y="17"/>
                </a:cxn>
                <a:cxn ang="0">
                  <a:pos x="40" y="28"/>
                </a:cxn>
                <a:cxn ang="0">
                  <a:pos x="46" y="40"/>
                </a:cxn>
                <a:cxn ang="0">
                  <a:pos x="48" y="40"/>
                </a:cxn>
                <a:cxn ang="0">
                  <a:pos x="42" y="27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48" h="40">
                  <a:moveTo>
                    <a:pt x="0" y="2"/>
                  </a:moveTo>
                  <a:cubicBezTo>
                    <a:pt x="7" y="4"/>
                    <a:pt x="18" y="10"/>
                    <a:pt x="28" y="17"/>
                  </a:cubicBezTo>
                  <a:cubicBezTo>
                    <a:pt x="33" y="20"/>
                    <a:pt x="37" y="24"/>
                    <a:pt x="40" y="28"/>
                  </a:cubicBezTo>
                  <a:cubicBezTo>
                    <a:pt x="43" y="32"/>
                    <a:pt x="45" y="36"/>
                    <a:pt x="46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35"/>
                    <a:pt x="45" y="31"/>
                    <a:pt x="42" y="27"/>
                  </a:cubicBezTo>
                  <a:cubicBezTo>
                    <a:pt x="32" y="14"/>
                    <a:pt x="12" y="3"/>
                    <a:pt x="1" y="0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1" name="Freeform 1663"/>
            <p:cNvSpPr>
              <a:spLocks/>
            </p:cNvSpPr>
            <p:nvPr userDrawn="1"/>
          </p:nvSpPr>
          <p:spPr bwMode="auto">
            <a:xfrm>
              <a:off x="369" y="278"/>
              <a:ext cx="76" cy="12"/>
            </a:xfrm>
            <a:custGeom>
              <a:avLst/>
              <a:gdLst/>
              <a:ahLst/>
              <a:cxnLst>
                <a:cxn ang="0">
                  <a:pos x="1" y="5"/>
                </a:cxn>
                <a:cxn ang="0">
                  <a:pos x="20" y="2"/>
                </a:cxn>
                <a:cxn ang="0">
                  <a:pos x="31" y="3"/>
                </a:cxn>
                <a:cxn ang="0">
                  <a:pos x="36" y="6"/>
                </a:cxn>
                <a:cxn ang="0">
                  <a:pos x="38" y="5"/>
                </a:cxn>
                <a:cxn ang="0">
                  <a:pos x="31" y="1"/>
                </a:cxn>
                <a:cxn ang="0">
                  <a:pos x="20" y="0"/>
                </a:cxn>
                <a:cxn ang="0">
                  <a:pos x="0" y="3"/>
                </a:cxn>
                <a:cxn ang="0">
                  <a:pos x="1" y="5"/>
                </a:cxn>
              </a:cxnLst>
              <a:rect l="0" t="0" r="r" b="b"/>
              <a:pathLst>
                <a:path w="38" h="6">
                  <a:moveTo>
                    <a:pt x="1" y="5"/>
                  </a:moveTo>
                  <a:cubicBezTo>
                    <a:pt x="7" y="3"/>
                    <a:pt x="14" y="2"/>
                    <a:pt x="20" y="2"/>
                  </a:cubicBezTo>
                  <a:cubicBezTo>
                    <a:pt x="24" y="2"/>
                    <a:pt x="28" y="2"/>
                    <a:pt x="31" y="3"/>
                  </a:cubicBezTo>
                  <a:cubicBezTo>
                    <a:pt x="33" y="4"/>
                    <a:pt x="35" y="5"/>
                    <a:pt x="36" y="6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7" y="3"/>
                    <a:pt x="34" y="2"/>
                    <a:pt x="31" y="1"/>
                  </a:cubicBezTo>
                  <a:cubicBezTo>
                    <a:pt x="28" y="0"/>
                    <a:pt x="24" y="0"/>
                    <a:pt x="20" y="0"/>
                  </a:cubicBezTo>
                  <a:cubicBezTo>
                    <a:pt x="14" y="0"/>
                    <a:pt x="6" y="1"/>
                    <a:pt x="0" y="3"/>
                  </a:cubicBezTo>
                  <a:cubicBezTo>
                    <a:pt x="1" y="5"/>
                    <a:pt x="1" y="5"/>
                    <a:pt x="1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2" name="Freeform 1664"/>
            <p:cNvSpPr>
              <a:spLocks/>
            </p:cNvSpPr>
            <p:nvPr userDrawn="1"/>
          </p:nvSpPr>
          <p:spPr bwMode="auto">
            <a:xfrm>
              <a:off x="365" y="264"/>
              <a:ext cx="62" cy="20"/>
            </a:xfrm>
            <a:custGeom>
              <a:avLst/>
              <a:gdLst/>
              <a:ahLst/>
              <a:cxnLst>
                <a:cxn ang="0">
                  <a:pos x="1" y="10"/>
                </a:cxn>
                <a:cxn ang="0">
                  <a:pos x="22" y="3"/>
                </a:cxn>
                <a:cxn ang="0">
                  <a:pos x="29" y="5"/>
                </a:cxn>
                <a:cxn ang="0">
                  <a:pos x="31" y="3"/>
                </a:cxn>
                <a:cxn ang="0">
                  <a:pos x="22" y="0"/>
                </a:cxn>
                <a:cxn ang="0">
                  <a:pos x="0" y="8"/>
                </a:cxn>
                <a:cxn ang="0">
                  <a:pos x="1" y="10"/>
                </a:cxn>
              </a:cxnLst>
              <a:rect l="0" t="0" r="r" b="b"/>
              <a:pathLst>
                <a:path w="31" h="10">
                  <a:moveTo>
                    <a:pt x="1" y="10"/>
                  </a:moveTo>
                  <a:cubicBezTo>
                    <a:pt x="8" y="5"/>
                    <a:pt x="16" y="3"/>
                    <a:pt x="22" y="3"/>
                  </a:cubicBezTo>
                  <a:cubicBezTo>
                    <a:pt x="25" y="3"/>
                    <a:pt x="28" y="3"/>
                    <a:pt x="29" y="5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29" y="1"/>
                    <a:pt x="25" y="0"/>
                    <a:pt x="22" y="0"/>
                  </a:cubicBezTo>
                  <a:cubicBezTo>
                    <a:pt x="15" y="0"/>
                    <a:pt x="7" y="3"/>
                    <a:pt x="0" y="8"/>
                  </a:cubicBezTo>
                  <a:cubicBezTo>
                    <a:pt x="1" y="10"/>
                    <a:pt x="1" y="10"/>
                    <a:pt x="1" y="1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3" name="Freeform 1665"/>
            <p:cNvSpPr>
              <a:spLocks/>
            </p:cNvSpPr>
            <p:nvPr userDrawn="1"/>
          </p:nvSpPr>
          <p:spPr bwMode="auto">
            <a:xfrm>
              <a:off x="319" y="258"/>
              <a:ext cx="14" cy="22"/>
            </a:xfrm>
            <a:custGeom>
              <a:avLst/>
              <a:gdLst/>
              <a:ahLst/>
              <a:cxnLst>
                <a:cxn ang="0">
                  <a:pos x="7" y="10"/>
                </a:cxn>
                <a:cxn ang="0">
                  <a:pos x="5" y="5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3" y="6"/>
                </a:cxn>
                <a:cxn ang="0">
                  <a:pos x="5" y="11"/>
                </a:cxn>
                <a:cxn ang="0">
                  <a:pos x="7" y="10"/>
                </a:cxn>
              </a:cxnLst>
              <a:rect l="0" t="0" r="r" b="b"/>
              <a:pathLst>
                <a:path w="7" h="11">
                  <a:moveTo>
                    <a:pt x="7" y="10"/>
                  </a:moveTo>
                  <a:cubicBezTo>
                    <a:pt x="7" y="9"/>
                    <a:pt x="6" y="7"/>
                    <a:pt x="5" y="5"/>
                  </a:cubicBezTo>
                  <a:cubicBezTo>
                    <a:pt x="4" y="3"/>
                    <a:pt x="3" y="1"/>
                    <a:pt x="2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2" y="4"/>
                    <a:pt x="3" y="6"/>
                  </a:cubicBezTo>
                  <a:cubicBezTo>
                    <a:pt x="4" y="8"/>
                    <a:pt x="5" y="10"/>
                    <a:pt x="5" y="11"/>
                  </a:cubicBezTo>
                  <a:cubicBezTo>
                    <a:pt x="7" y="10"/>
                    <a:pt x="7" y="10"/>
                    <a:pt x="7" y="1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4" name="Freeform 1666"/>
            <p:cNvSpPr>
              <a:spLocks/>
            </p:cNvSpPr>
            <p:nvPr userDrawn="1"/>
          </p:nvSpPr>
          <p:spPr bwMode="auto">
            <a:xfrm>
              <a:off x="335" y="254"/>
              <a:ext cx="6" cy="22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11"/>
                </a:cxn>
                <a:cxn ang="0">
                  <a:pos x="3" y="11"/>
                </a:cxn>
              </a:cxnLst>
              <a:rect l="0" t="0" r="r" b="b"/>
              <a:pathLst>
                <a:path w="3" h="11">
                  <a:moveTo>
                    <a:pt x="3" y="11"/>
                  </a:moveTo>
                  <a:cubicBezTo>
                    <a:pt x="3" y="9"/>
                    <a:pt x="3" y="4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4"/>
                    <a:pt x="1" y="9"/>
                    <a:pt x="1" y="11"/>
                  </a:cubicBezTo>
                  <a:cubicBezTo>
                    <a:pt x="3" y="11"/>
                    <a:pt x="3" y="11"/>
                    <a:pt x="3" y="1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5" name="Freeform 1667"/>
            <p:cNvSpPr>
              <a:spLocks/>
            </p:cNvSpPr>
            <p:nvPr userDrawn="1"/>
          </p:nvSpPr>
          <p:spPr bwMode="auto">
            <a:xfrm>
              <a:off x="351" y="250"/>
              <a:ext cx="32" cy="26"/>
            </a:xfrm>
            <a:custGeom>
              <a:avLst/>
              <a:gdLst/>
              <a:ahLst/>
              <a:cxnLst>
                <a:cxn ang="0">
                  <a:pos x="2" y="13"/>
                </a:cxn>
                <a:cxn ang="0">
                  <a:pos x="9" y="4"/>
                </a:cxn>
                <a:cxn ang="0">
                  <a:pos x="14" y="2"/>
                </a:cxn>
                <a:cxn ang="0">
                  <a:pos x="15" y="3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8" y="2"/>
                </a:cxn>
                <a:cxn ang="0">
                  <a:pos x="0" y="12"/>
                </a:cxn>
                <a:cxn ang="0">
                  <a:pos x="2" y="13"/>
                </a:cxn>
              </a:cxnLst>
              <a:rect l="0" t="0" r="r" b="b"/>
              <a:pathLst>
                <a:path w="16" h="13">
                  <a:moveTo>
                    <a:pt x="2" y="13"/>
                  </a:moveTo>
                  <a:cubicBezTo>
                    <a:pt x="5" y="9"/>
                    <a:pt x="7" y="6"/>
                    <a:pt x="9" y="4"/>
                  </a:cubicBezTo>
                  <a:cubicBezTo>
                    <a:pt x="11" y="3"/>
                    <a:pt x="13" y="2"/>
                    <a:pt x="14" y="2"/>
                  </a:cubicBezTo>
                  <a:cubicBezTo>
                    <a:pt x="15" y="2"/>
                    <a:pt x="15" y="2"/>
                    <a:pt x="15" y="3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2" y="0"/>
                    <a:pt x="10" y="1"/>
                    <a:pt x="8" y="2"/>
                  </a:cubicBezTo>
                  <a:cubicBezTo>
                    <a:pt x="5" y="4"/>
                    <a:pt x="3" y="7"/>
                    <a:pt x="0" y="12"/>
                  </a:cubicBezTo>
                  <a:cubicBezTo>
                    <a:pt x="2" y="13"/>
                    <a:pt x="2" y="13"/>
                    <a:pt x="2" y="1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6" name="Freeform 1668"/>
            <p:cNvSpPr>
              <a:spLocks/>
            </p:cNvSpPr>
            <p:nvPr userDrawn="1"/>
          </p:nvSpPr>
          <p:spPr bwMode="auto">
            <a:xfrm>
              <a:off x="343" y="248"/>
              <a:ext cx="14" cy="28"/>
            </a:xfrm>
            <a:custGeom>
              <a:avLst/>
              <a:gdLst/>
              <a:ahLst/>
              <a:cxnLst>
                <a:cxn ang="0">
                  <a:pos x="3" y="14"/>
                </a:cxn>
                <a:cxn ang="0">
                  <a:pos x="6" y="4"/>
                </a:cxn>
                <a:cxn ang="0">
                  <a:pos x="7" y="3"/>
                </a:cxn>
                <a:cxn ang="0">
                  <a:pos x="7" y="3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5"/>
                </a:cxn>
                <a:cxn ang="0">
                  <a:pos x="0" y="13"/>
                </a:cxn>
                <a:cxn ang="0">
                  <a:pos x="3" y="14"/>
                </a:cxn>
              </a:cxnLst>
              <a:rect l="0" t="0" r="r" b="b"/>
              <a:pathLst>
                <a:path w="7" h="14">
                  <a:moveTo>
                    <a:pt x="3" y="14"/>
                  </a:moveTo>
                  <a:cubicBezTo>
                    <a:pt x="4" y="8"/>
                    <a:pt x="5" y="6"/>
                    <a:pt x="6" y="4"/>
                  </a:cubicBezTo>
                  <a:cubicBezTo>
                    <a:pt x="6" y="4"/>
                    <a:pt x="6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1"/>
                    <a:pt x="6" y="1"/>
                    <a:pt x="5" y="1"/>
                  </a:cubicBezTo>
                  <a:cubicBezTo>
                    <a:pt x="4" y="2"/>
                    <a:pt x="4" y="3"/>
                    <a:pt x="3" y="5"/>
                  </a:cubicBezTo>
                  <a:cubicBezTo>
                    <a:pt x="2" y="6"/>
                    <a:pt x="1" y="9"/>
                    <a:pt x="0" y="13"/>
                  </a:cubicBezTo>
                  <a:cubicBezTo>
                    <a:pt x="3" y="14"/>
                    <a:pt x="3" y="14"/>
                    <a:pt x="3" y="1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7" name="Freeform 1669"/>
            <p:cNvSpPr>
              <a:spLocks/>
            </p:cNvSpPr>
            <p:nvPr userDrawn="1"/>
          </p:nvSpPr>
          <p:spPr bwMode="auto">
            <a:xfrm>
              <a:off x="319" y="306"/>
              <a:ext cx="16" cy="43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5"/>
                </a:cxn>
                <a:cxn ang="0">
                  <a:pos x="6" y="5"/>
                </a:cxn>
                <a:cxn ang="0">
                  <a:pos x="7" y="6"/>
                </a:cxn>
                <a:cxn ang="0">
                  <a:pos x="7" y="6"/>
                </a:cxn>
                <a:cxn ang="0">
                  <a:pos x="8" y="9"/>
                </a:cxn>
                <a:cxn ang="0">
                  <a:pos x="7" y="10"/>
                </a:cxn>
                <a:cxn ang="0">
                  <a:pos x="7" y="10"/>
                </a:cxn>
                <a:cxn ang="0">
                  <a:pos x="7" y="11"/>
                </a:cxn>
                <a:cxn ang="0">
                  <a:pos x="8" y="11"/>
                </a:cxn>
                <a:cxn ang="0">
                  <a:pos x="6" y="13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6" y="15"/>
                </a:cxn>
                <a:cxn ang="0">
                  <a:pos x="6" y="14"/>
                </a:cxn>
                <a:cxn ang="0">
                  <a:pos x="5" y="16"/>
                </a:cxn>
                <a:cxn ang="0">
                  <a:pos x="5" y="16"/>
                </a:cxn>
                <a:cxn ang="0">
                  <a:pos x="4" y="21"/>
                </a:cxn>
                <a:cxn ang="0">
                  <a:pos x="2" y="17"/>
                </a:cxn>
                <a:cxn ang="0">
                  <a:pos x="2" y="17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1" y="12"/>
                </a:cxn>
                <a:cxn ang="0">
                  <a:pos x="1" y="12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</a:cxnLst>
              <a:rect l="0" t="0" r="r" b="b"/>
              <a:pathLst>
                <a:path w="8" h="21">
                  <a:moveTo>
                    <a:pt x="3" y="1"/>
                  </a:moveTo>
                  <a:cubicBezTo>
                    <a:pt x="3" y="1"/>
                    <a:pt x="3" y="1"/>
                    <a:pt x="4" y="1"/>
                  </a:cubicBezTo>
                  <a:cubicBezTo>
                    <a:pt x="4" y="0"/>
                    <a:pt x="4" y="2"/>
                    <a:pt x="4" y="1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6" y="4"/>
                    <a:pt x="6" y="5"/>
                  </a:cubicBezTo>
                  <a:cubicBezTo>
                    <a:pt x="6" y="5"/>
                    <a:pt x="7" y="5"/>
                    <a:pt x="6" y="5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6" y="11"/>
                    <a:pt x="8" y="9"/>
                  </a:cubicBezTo>
                  <a:cubicBezTo>
                    <a:pt x="8" y="10"/>
                    <a:pt x="8" y="10"/>
                    <a:pt x="7" y="10"/>
                  </a:cubicBezTo>
                  <a:cubicBezTo>
                    <a:pt x="6" y="10"/>
                    <a:pt x="7" y="10"/>
                    <a:pt x="7" y="10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0"/>
                    <a:pt x="8" y="10"/>
                    <a:pt x="8" y="11"/>
                  </a:cubicBezTo>
                  <a:cubicBezTo>
                    <a:pt x="7" y="11"/>
                    <a:pt x="8" y="13"/>
                    <a:pt x="6" y="13"/>
                  </a:cubicBezTo>
                  <a:cubicBezTo>
                    <a:pt x="7" y="13"/>
                    <a:pt x="7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5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8"/>
                    <a:pt x="5" y="20"/>
                    <a:pt x="4" y="21"/>
                  </a:cubicBezTo>
                  <a:cubicBezTo>
                    <a:pt x="3" y="21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1" y="16"/>
                    <a:pt x="1" y="13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0"/>
                    <a:pt x="1" y="12"/>
                    <a:pt x="1" y="12"/>
                  </a:cubicBezTo>
                  <a:cubicBezTo>
                    <a:pt x="1" y="11"/>
                    <a:pt x="1" y="9"/>
                    <a:pt x="0" y="8"/>
                  </a:cubicBezTo>
                  <a:cubicBezTo>
                    <a:pt x="0" y="10"/>
                    <a:pt x="0" y="0"/>
                    <a:pt x="2" y="2"/>
                  </a:cubicBezTo>
                  <a:cubicBezTo>
                    <a:pt x="2" y="4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8" name="Freeform 1670"/>
            <p:cNvSpPr>
              <a:spLocks/>
            </p:cNvSpPr>
            <p:nvPr userDrawn="1"/>
          </p:nvSpPr>
          <p:spPr bwMode="auto">
            <a:xfrm>
              <a:off x="261" y="33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9" name="Freeform 1671"/>
            <p:cNvSpPr>
              <a:spLocks/>
            </p:cNvSpPr>
            <p:nvPr userDrawn="1"/>
          </p:nvSpPr>
          <p:spPr bwMode="auto">
            <a:xfrm>
              <a:off x="261" y="341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0" name="Freeform 1672"/>
            <p:cNvSpPr>
              <a:spLocks/>
            </p:cNvSpPr>
            <p:nvPr userDrawn="1"/>
          </p:nvSpPr>
          <p:spPr bwMode="auto">
            <a:xfrm>
              <a:off x="465" y="35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1" name="Freeform 1673"/>
            <p:cNvSpPr>
              <a:spLocks/>
            </p:cNvSpPr>
            <p:nvPr userDrawn="1"/>
          </p:nvSpPr>
          <p:spPr bwMode="auto">
            <a:xfrm>
              <a:off x="457" y="337"/>
              <a:ext cx="10" cy="34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3" y="2"/>
                </a:cxn>
                <a:cxn ang="0">
                  <a:pos x="3" y="1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11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7"/>
                </a:cxn>
                <a:cxn ang="0">
                  <a:pos x="3" y="11"/>
                </a:cxn>
                <a:cxn ang="0">
                  <a:pos x="3" y="12"/>
                </a:cxn>
                <a:cxn ang="0">
                  <a:pos x="4" y="10"/>
                </a:cxn>
                <a:cxn ang="0">
                  <a:pos x="3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5" y="8"/>
                </a:cxn>
                <a:cxn ang="0">
                  <a:pos x="4" y="0"/>
                </a:cxn>
                <a:cxn ang="0">
                  <a:pos x="4" y="2"/>
                </a:cxn>
              </a:cxnLst>
              <a:rect l="0" t="0" r="r" b="b"/>
              <a:pathLst>
                <a:path w="5" h="17">
                  <a:moveTo>
                    <a:pt x="4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3" y="2"/>
                    <a:pt x="3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6"/>
                    <a:pt x="2" y="7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8"/>
                    <a:pt x="0" y="10"/>
                    <a:pt x="0" y="11"/>
                  </a:cubicBez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4"/>
                    <a:pt x="0" y="15"/>
                    <a:pt x="0" y="17"/>
                  </a:cubicBezTo>
                  <a:cubicBezTo>
                    <a:pt x="1" y="16"/>
                    <a:pt x="2" y="12"/>
                    <a:pt x="3" y="11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3" y="11"/>
                    <a:pt x="4" y="10"/>
                    <a:pt x="4" y="10"/>
                  </a:cubicBezTo>
                  <a:cubicBezTo>
                    <a:pt x="4" y="10"/>
                    <a:pt x="4" y="11"/>
                    <a:pt x="3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0"/>
                    <a:pt x="5" y="9"/>
                    <a:pt x="5" y="8"/>
                  </a:cubicBezTo>
                  <a:cubicBezTo>
                    <a:pt x="5" y="5"/>
                    <a:pt x="4" y="2"/>
                    <a:pt x="4" y="0"/>
                  </a:cubicBezTo>
                  <a:cubicBezTo>
                    <a:pt x="4" y="0"/>
                    <a:pt x="4" y="1"/>
                    <a:pt x="4" y="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2" name="Freeform 1674"/>
            <p:cNvSpPr>
              <a:spLocks/>
            </p:cNvSpPr>
            <p:nvPr userDrawn="1"/>
          </p:nvSpPr>
          <p:spPr bwMode="auto">
            <a:xfrm>
              <a:off x="465" y="35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3" name="Freeform 1675"/>
            <p:cNvSpPr>
              <a:spLocks/>
            </p:cNvSpPr>
            <p:nvPr userDrawn="1"/>
          </p:nvSpPr>
          <p:spPr bwMode="auto">
            <a:xfrm>
              <a:off x="459" y="328"/>
              <a:ext cx="6" cy="6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1" y="2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2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2" y="0"/>
                    <a:pt x="1" y="1"/>
                    <a:pt x="1" y="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4" name="Freeform 1676"/>
            <p:cNvSpPr>
              <a:spLocks/>
            </p:cNvSpPr>
            <p:nvPr userDrawn="1"/>
          </p:nvSpPr>
          <p:spPr bwMode="auto">
            <a:xfrm>
              <a:off x="459" y="328"/>
              <a:ext cx="6" cy="6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2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5" name="Freeform 1677"/>
            <p:cNvSpPr>
              <a:spLocks/>
            </p:cNvSpPr>
            <p:nvPr userDrawn="1"/>
          </p:nvSpPr>
          <p:spPr bwMode="auto">
            <a:xfrm>
              <a:off x="295" y="304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6" name="Freeform 1678"/>
            <p:cNvSpPr>
              <a:spLocks noEditPoints="1"/>
            </p:cNvSpPr>
            <p:nvPr userDrawn="1"/>
          </p:nvSpPr>
          <p:spPr bwMode="auto">
            <a:xfrm>
              <a:off x="259" y="296"/>
              <a:ext cx="60" cy="105"/>
            </a:xfrm>
            <a:custGeom>
              <a:avLst/>
              <a:gdLst/>
              <a:ahLst/>
              <a:cxnLst>
                <a:cxn ang="0">
                  <a:pos x="30" y="26"/>
                </a:cxn>
                <a:cxn ang="0">
                  <a:pos x="28" y="25"/>
                </a:cxn>
                <a:cxn ang="0">
                  <a:pos x="28" y="22"/>
                </a:cxn>
                <a:cxn ang="0">
                  <a:pos x="27" y="20"/>
                </a:cxn>
                <a:cxn ang="0">
                  <a:pos x="24" y="19"/>
                </a:cxn>
                <a:cxn ang="0">
                  <a:pos x="20" y="16"/>
                </a:cxn>
                <a:cxn ang="0">
                  <a:pos x="20" y="20"/>
                </a:cxn>
                <a:cxn ang="0">
                  <a:pos x="16" y="22"/>
                </a:cxn>
                <a:cxn ang="0">
                  <a:pos x="16" y="15"/>
                </a:cxn>
                <a:cxn ang="0">
                  <a:pos x="18" y="14"/>
                </a:cxn>
                <a:cxn ang="0">
                  <a:pos x="20" y="14"/>
                </a:cxn>
                <a:cxn ang="0">
                  <a:pos x="23" y="15"/>
                </a:cxn>
                <a:cxn ang="0">
                  <a:pos x="25" y="11"/>
                </a:cxn>
                <a:cxn ang="0">
                  <a:pos x="23" y="8"/>
                </a:cxn>
                <a:cxn ang="0">
                  <a:pos x="19" y="6"/>
                </a:cxn>
                <a:cxn ang="0">
                  <a:pos x="21" y="2"/>
                </a:cxn>
                <a:cxn ang="0">
                  <a:pos x="18" y="1"/>
                </a:cxn>
                <a:cxn ang="0">
                  <a:pos x="17" y="8"/>
                </a:cxn>
                <a:cxn ang="0">
                  <a:pos x="16" y="8"/>
                </a:cxn>
                <a:cxn ang="0">
                  <a:pos x="14" y="8"/>
                </a:cxn>
                <a:cxn ang="0">
                  <a:pos x="13" y="5"/>
                </a:cxn>
                <a:cxn ang="0">
                  <a:pos x="11" y="6"/>
                </a:cxn>
                <a:cxn ang="0">
                  <a:pos x="10" y="9"/>
                </a:cxn>
                <a:cxn ang="0">
                  <a:pos x="12" y="10"/>
                </a:cxn>
                <a:cxn ang="0">
                  <a:pos x="9" y="8"/>
                </a:cxn>
                <a:cxn ang="0">
                  <a:pos x="7" y="7"/>
                </a:cxn>
                <a:cxn ang="0">
                  <a:pos x="1" y="21"/>
                </a:cxn>
                <a:cxn ang="0">
                  <a:pos x="1" y="22"/>
                </a:cxn>
                <a:cxn ang="0">
                  <a:pos x="1" y="27"/>
                </a:cxn>
                <a:cxn ang="0">
                  <a:pos x="1" y="36"/>
                </a:cxn>
                <a:cxn ang="0">
                  <a:pos x="2" y="40"/>
                </a:cxn>
                <a:cxn ang="0">
                  <a:pos x="4" y="42"/>
                </a:cxn>
                <a:cxn ang="0">
                  <a:pos x="3" y="38"/>
                </a:cxn>
                <a:cxn ang="0">
                  <a:pos x="6" y="44"/>
                </a:cxn>
                <a:cxn ang="0">
                  <a:pos x="16" y="49"/>
                </a:cxn>
                <a:cxn ang="0">
                  <a:pos x="18" y="51"/>
                </a:cxn>
                <a:cxn ang="0">
                  <a:pos x="20" y="51"/>
                </a:cxn>
                <a:cxn ang="0">
                  <a:pos x="19" y="50"/>
                </a:cxn>
                <a:cxn ang="0">
                  <a:pos x="14" y="46"/>
                </a:cxn>
                <a:cxn ang="0">
                  <a:pos x="12" y="46"/>
                </a:cxn>
                <a:cxn ang="0">
                  <a:pos x="10" y="40"/>
                </a:cxn>
                <a:cxn ang="0">
                  <a:pos x="13" y="40"/>
                </a:cxn>
                <a:cxn ang="0">
                  <a:pos x="14" y="39"/>
                </a:cxn>
                <a:cxn ang="0">
                  <a:pos x="16" y="41"/>
                </a:cxn>
                <a:cxn ang="0">
                  <a:pos x="19" y="36"/>
                </a:cxn>
                <a:cxn ang="0">
                  <a:pos x="19" y="35"/>
                </a:cxn>
                <a:cxn ang="0">
                  <a:pos x="19" y="35"/>
                </a:cxn>
                <a:cxn ang="0">
                  <a:pos x="20" y="33"/>
                </a:cxn>
                <a:cxn ang="0">
                  <a:pos x="22" y="32"/>
                </a:cxn>
                <a:cxn ang="0">
                  <a:pos x="22" y="31"/>
                </a:cxn>
                <a:cxn ang="0">
                  <a:pos x="25" y="29"/>
                </a:cxn>
                <a:cxn ang="0">
                  <a:pos x="27" y="28"/>
                </a:cxn>
                <a:cxn ang="0">
                  <a:pos x="24" y="27"/>
                </a:cxn>
                <a:cxn ang="0">
                  <a:pos x="28" y="24"/>
                </a:cxn>
                <a:cxn ang="0">
                  <a:pos x="29" y="28"/>
                </a:cxn>
                <a:cxn ang="0">
                  <a:pos x="30" y="28"/>
                </a:cxn>
                <a:cxn ang="0">
                  <a:pos x="21" y="9"/>
                </a:cxn>
                <a:cxn ang="0">
                  <a:pos x="19" y="13"/>
                </a:cxn>
                <a:cxn ang="0">
                  <a:pos x="20" y="10"/>
                </a:cxn>
                <a:cxn ang="0">
                  <a:pos x="18" y="11"/>
                </a:cxn>
              </a:cxnLst>
              <a:rect l="0" t="0" r="r" b="b"/>
              <a:pathLst>
                <a:path w="30" h="52">
                  <a:moveTo>
                    <a:pt x="30" y="27"/>
                  </a:moveTo>
                  <a:cubicBezTo>
                    <a:pt x="30" y="27"/>
                    <a:pt x="30" y="27"/>
                    <a:pt x="30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29" y="24"/>
                    <a:pt x="29" y="24"/>
                    <a:pt x="29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6" y="19"/>
                    <a:pt x="26" y="18"/>
                    <a:pt x="26" y="17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25" y="18"/>
                    <a:pt x="25" y="19"/>
                    <a:pt x="24" y="19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18"/>
                    <a:pt x="23" y="17"/>
                    <a:pt x="24" y="17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21" y="16"/>
                    <a:pt x="21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0" y="18"/>
                    <a:pt x="20" y="18"/>
                    <a:pt x="20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0" y="21"/>
                    <a:pt x="20" y="22"/>
                    <a:pt x="18" y="23"/>
                  </a:cubicBezTo>
                  <a:cubicBezTo>
                    <a:pt x="19" y="23"/>
                    <a:pt x="19" y="24"/>
                    <a:pt x="19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3"/>
                    <a:pt x="17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5" y="22"/>
                    <a:pt x="15" y="21"/>
                    <a:pt x="14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4" y="21"/>
                    <a:pt x="14" y="20"/>
                    <a:pt x="14" y="19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8"/>
                    <a:pt x="14" y="17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5"/>
                    <a:pt x="16" y="15"/>
                    <a:pt x="16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7" y="14"/>
                    <a:pt x="18" y="13"/>
                    <a:pt x="18" y="12"/>
                  </a:cubicBezTo>
                  <a:cubicBezTo>
                    <a:pt x="18" y="13"/>
                    <a:pt x="18" y="13"/>
                    <a:pt x="18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14"/>
                    <a:pt x="21" y="14"/>
                    <a:pt x="21" y="14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5"/>
                    <a:pt x="22" y="16"/>
                    <a:pt x="23" y="16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2" y="15"/>
                    <a:pt x="22" y="14"/>
                    <a:pt x="22" y="14"/>
                  </a:cubicBezTo>
                  <a:cubicBezTo>
                    <a:pt x="22" y="14"/>
                    <a:pt x="23" y="15"/>
                    <a:pt x="23" y="1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3" y="13"/>
                    <a:pt x="23" y="12"/>
                    <a:pt x="23" y="11"/>
                  </a:cubicBezTo>
                  <a:cubicBezTo>
                    <a:pt x="23" y="12"/>
                    <a:pt x="23" y="12"/>
                    <a:pt x="24" y="12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5" y="11"/>
                    <a:pt x="24" y="10"/>
                    <a:pt x="24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23" y="7"/>
                    <a:pt x="23" y="6"/>
                    <a:pt x="22" y="6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0" y="6"/>
                    <a:pt x="20" y="6"/>
                  </a:cubicBezTo>
                  <a:cubicBezTo>
                    <a:pt x="20" y="5"/>
                    <a:pt x="20" y="4"/>
                    <a:pt x="20" y="4"/>
                  </a:cubicBezTo>
                  <a:cubicBezTo>
                    <a:pt x="19" y="4"/>
                    <a:pt x="19" y="5"/>
                    <a:pt x="19" y="6"/>
                  </a:cubicBezTo>
                  <a:cubicBezTo>
                    <a:pt x="18" y="5"/>
                    <a:pt x="19" y="4"/>
                    <a:pt x="20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1" y="3"/>
                    <a:pt x="21" y="2"/>
                    <a:pt x="21" y="2"/>
                  </a:cubicBezTo>
                  <a:cubicBezTo>
                    <a:pt x="21" y="1"/>
                    <a:pt x="20" y="1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9" y="1"/>
                    <a:pt x="18" y="2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4"/>
                    <a:pt x="17" y="5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6" y="7"/>
                    <a:pt x="16" y="8"/>
                    <a:pt x="17" y="8"/>
                  </a:cubicBezTo>
                  <a:cubicBezTo>
                    <a:pt x="16" y="9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8"/>
                    <a:pt x="16" y="8"/>
                  </a:cubicBezTo>
                  <a:cubicBezTo>
                    <a:pt x="15" y="8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10"/>
                    <a:pt x="15" y="10"/>
                    <a:pt x="14" y="10"/>
                  </a:cubicBezTo>
                  <a:cubicBezTo>
                    <a:pt x="14" y="11"/>
                    <a:pt x="13" y="10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3" y="7"/>
                    <a:pt x="13" y="7"/>
                  </a:cubicBezTo>
                  <a:cubicBezTo>
                    <a:pt x="14" y="6"/>
                    <a:pt x="14" y="5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5"/>
                    <a:pt x="11" y="5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1" y="9"/>
                    <a:pt x="12" y="9"/>
                    <a:pt x="12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9"/>
                    <a:pt x="10" y="9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7"/>
                    <a:pt x="8" y="7"/>
                    <a:pt x="9" y="6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3" y="11"/>
                    <a:pt x="2" y="16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1" y="24"/>
                    <a:pt x="1" y="25"/>
                    <a:pt x="1" y="26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2" y="27"/>
                    <a:pt x="2" y="27"/>
                    <a:pt x="1" y="28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8"/>
                    <a:pt x="1" y="28"/>
                    <a:pt x="1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30"/>
                    <a:pt x="0" y="30"/>
                  </a:cubicBezTo>
                  <a:cubicBezTo>
                    <a:pt x="0" y="32"/>
                    <a:pt x="1" y="34"/>
                    <a:pt x="1" y="36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1" y="37"/>
                    <a:pt x="2" y="38"/>
                    <a:pt x="2" y="38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2" y="39"/>
                    <a:pt x="2" y="40"/>
                    <a:pt x="2" y="40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3" y="41"/>
                    <a:pt x="3" y="41"/>
                    <a:pt x="3" y="41"/>
                  </a:cubicBezTo>
                  <a:cubicBezTo>
                    <a:pt x="3" y="41"/>
                    <a:pt x="3" y="41"/>
                    <a:pt x="3" y="42"/>
                  </a:cubicBezTo>
                  <a:cubicBezTo>
                    <a:pt x="4" y="42"/>
                    <a:pt x="4" y="43"/>
                    <a:pt x="4" y="43"/>
                  </a:cubicBezTo>
                  <a:cubicBezTo>
                    <a:pt x="4" y="43"/>
                    <a:pt x="4" y="43"/>
                    <a:pt x="4" y="43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3" y="41"/>
                    <a:pt x="2" y="39"/>
                    <a:pt x="2" y="38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3" y="39"/>
                    <a:pt x="3" y="40"/>
                    <a:pt x="4" y="4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5" y="42"/>
                    <a:pt x="6" y="43"/>
                    <a:pt x="6" y="44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6" y="45"/>
                    <a:pt x="7" y="45"/>
                    <a:pt x="8" y="46"/>
                  </a:cubicBezTo>
                  <a:cubicBezTo>
                    <a:pt x="9" y="46"/>
                    <a:pt x="10" y="47"/>
                    <a:pt x="11" y="47"/>
                  </a:cubicBezTo>
                  <a:cubicBezTo>
                    <a:pt x="12" y="46"/>
                    <a:pt x="14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9"/>
                    <a:pt x="16" y="49"/>
                    <a:pt x="16" y="49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8" y="50"/>
                    <a:pt x="18" y="50"/>
                    <a:pt x="18" y="50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21" y="52"/>
                    <a:pt x="21" y="52"/>
                    <a:pt x="21" y="52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21" y="50"/>
                    <a:pt x="20" y="50"/>
                    <a:pt x="20" y="50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8" y="50"/>
                    <a:pt x="18" y="50"/>
                    <a:pt x="18" y="50"/>
                  </a:cubicBezTo>
                  <a:cubicBezTo>
                    <a:pt x="18" y="50"/>
                    <a:pt x="18" y="50"/>
                    <a:pt x="17" y="49"/>
                  </a:cubicBezTo>
                  <a:cubicBezTo>
                    <a:pt x="17" y="49"/>
                    <a:pt x="17" y="48"/>
                    <a:pt x="17" y="47"/>
                  </a:cubicBezTo>
                  <a:cubicBezTo>
                    <a:pt x="16" y="47"/>
                    <a:pt x="15" y="47"/>
                    <a:pt x="14" y="47"/>
                  </a:cubicBezTo>
                  <a:cubicBezTo>
                    <a:pt x="14" y="47"/>
                    <a:pt x="14" y="47"/>
                    <a:pt x="14" y="47"/>
                  </a:cubicBezTo>
                  <a:cubicBezTo>
                    <a:pt x="14" y="47"/>
                    <a:pt x="14" y="46"/>
                    <a:pt x="14" y="46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4" y="46"/>
                    <a:pt x="14" y="45"/>
                    <a:pt x="15" y="45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4" y="44"/>
                    <a:pt x="14" y="44"/>
                    <a:pt x="13" y="44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13" y="46"/>
                    <a:pt x="13" y="46"/>
                    <a:pt x="13" y="46"/>
                  </a:cubicBezTo>
                  <a:cubicBezTo>
                    <a:pt x="13" y="46"/>
                    <a:pt x="13" y="46"/>
                    <a:pt x="13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1" y="46"/>
                  </a:cubicBezTo>
                  <a:cubicBezTo>
                    <a:pt x="10" y="45"/>
                    <a:pt x="10" y="45"/>
                    <a:pt x="10" y="4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9" y="43"/>
                    <a:pt x="9" y="41"/>
                    <a:pt x="10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1" y="40"/>
                    <a:pt x="11" y="40"/>
                    <a:pt x="12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5" y="40"/>
                    <a:pt x="15" y="40"/>
                    <a:pt x="15" y="40"/>
                  </a:cubicBezTo>
                  <a:cubicBezTo>
                    <a:pt x="15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7" y="41"/>
                    <a:pt x="17" y="42"/>
                    <a:pt x="17" y="42"/>
                  </a:cubicBezTo>
                  <a:cubicBezTo>
                    <a:pt x="19" y="41"/>
                    <a:pt x="17" y="40"/>
                    <a:pt x="17" y="39"/>
                  </a:cubicBezTo>
                  <a:cubicBezTo>
                    <a:pt x="17" y="38"/>
                    <a:pt x="18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19" y="36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1" y="33"/>
                    <a:pt x="21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6" y="30"/>
                    <a:pt x="26" y="29"/>
                    <a:pt x="27" y="29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26" y="29"/>
                    <a:pt x="26" y="29"/>
                    <a:pt x="25" y="29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4" y="26"/>
                    <a:pt x="23" y="28"/>
                    <a:pt x="22" y="28"/>
                  </a:cubicBezTo>
                  <a:cubicBezTo>
                    <a:pt x="22" y="28"/>
                    <a:pt x="23" y="27"/>
                    <a:pt x="23" y="26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4" y="25"/>
                    <a:pt x="26" y="26"/>
                    <a:pt x="27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5"/>
                    <a:pt x="28" y="26"/>
                    <a:pt x="27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8" y="27"/>
                    <a:pt x="28" y="27"/>
                    <a:pt x="29" y="2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0" y="27"/>
                    <a:pt x="30" y="27"/>
                    <a:pt x="30" y="27"/>
                  </a:cubicBezTo>
                  <a:close/>
                  <a:moveTo>
                    <a:pt x="20" y="10"/>
                  </a:move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1" y="11"/>
                    <a:pt x="21" y="11"/>
                    <a:pt x="21" y="11"/>
                  </a:cubicBezTo>
                  <a:cubicBezTo>
                    <a:pt x="21" y="11"/>
                    <a:pt x="21" y="12"/>
                    <a:pt x="20" y="12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0" y="12"/>
                    <a:pt x="20" y="11"/>
                    <a:pt x="20" y="10"/>
                  </a:cubicBezTo>
                  <a:close/>
                  <a:moveTo>
                    <a:pt x="18" y="8"/>
                  </a:move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9" y="8"/>
                    <a:pt x="19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9" y="9"/>
                    <a:pt x="19" y="9"/>
                    <a:pt x="19" y="10"/>
                  </a:cubicBezTo>
                  <a:cubicBezTo>
                    <a:pt x="19" y="10"/>
                    <a:pt x="18" y="10"/>
                    <a:pt x="18" y="1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8" y="10"/>
                    <a:pt x="18" y="9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7" y="8"/>
                    <a:pt x="17" y="8"/>
                  </a:cubicBezTo>
                  <a:lnTo>
                    <a:pt x="18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7" name="Freeform 1679"/>
            <p:cNvSpPr>
              <a:spLocks/>
            </p:cNvSpPr>
            <p:nvPr userDrawn="1"/>
          </p:nvSpPr>
          <p:spPr bwMode="auto">
            <a:xfrm>
              <a:off x="291" y="302"/>
              <a:ext cx="4" cy="6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1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2"/>
                    <a:pt x="2" y="2"/>
                    <a:pt x="2" y="2"/>
                  </a:cubicBezTo>
                  <a:lnTo>
                    <a:pt x="2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728" name="Rectangle 1680"/>
          <p:cNvSpPr>
            <a:spLocks noChangeArrowheads="1"/>
          </p:cNvSpPr>
          <p:nvPr userDrawn="1"/>
        </p:nvSpPr>
        <p:spPr bwMode="auto">
          <a:xfrm>
            <a:off x="0" y="6669088"/>
            <a:ext cx="9144000" cy="200025"/>
          </a:xfrm>
          <a:prstGeom prst="rect">
            <a:avLst/>
          </a:prstGeom>
          <a:solidFill>
            <a:srgbClr val="00783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3732" name="Group 1684"/>
          <p:cNvGrpSpPr>
            <a:grpSpLocks/>
          </p:cNvGrpSpPr>
          <p:nvPr userDrawn="1"/>
        </p:nvGrpSpPr>
        <p:grpSpPr bwMode="auto">
          <a:xfrm flipH="1">
            <a:off x="6376988" y="6350"/>
            <a:ext cx="2767012" cy="2501900"/>
            <a:chOff x="0" y="2744"/>
            <a:chExt cx="1740" cy="1576"/>
          </a:xfrm>
        </p:grpSpPr>
        <p:sp>
          <p:nvSpPr>
            <p:cNvPr id="3733" name="Freeform 1685"/>
            <p:cNvSpPr>
              <a:spLocks/>
            </p:cNvSpPr>
            <p:nvPr userDrawn="1"/>
          </p:nvSpPr>
          <p:spPr bwMode="auto">
            <a:xfrm>
              <a:off x="648" y="2744"/>
              <a:ext cx="1092" cy="1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1" y="176"/>
                </a:cxn>
              </a:cxnLst>
              <a:rect l="0" t="0" r="r" b="b"/>
              <a:pathLst>
                <a:path w="181" h="176">
                  <a:moveTo>
                    <a:pt x="0" y="0"/>
                  </a:moveTo>
                  <a:cubicBezTo>
                    <a:pt x="81" y="32"/>
                    <a:pt x="147" y="96"/>
                    <a:pt x="181" y="176"/>
                  </a:cubicBez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34" name="Freeform 1686"/>
            <p:cNvSpPr>
              <a:spLocks noEditPoints="1"/>
            </p:cNvSpPr>
            <p:nvPr userDrawn="1"/>
          </p:nvSpPr>
          <p:spPr bwMode="auto">
            <a:xfrm>
              <a:off x="0" y="2744"/>
              <a:ext cx="1401" cy="1576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13" y="176"/>
                </a:cxn>
                <a:cxn ang="0">
                  <a:pos x="168" y="0"/>
                </a:cxn>
                <a:cxn ang="0">
                  <a:pos x="254" y="175"/>
                </a:cxn>
              </a:cxnLst>
              <a:rect l="0" t="0" r="r" b="b"/>
              <a:pathLst>
                <a:path w="254" h="176">
                  <a:moveTo>
                    <a:pt x="0" y="12"/>
                  </a:moveTo>
                  <a:cubicBezTo>
                    <a:pt x="94" y="31"/>
                    <a:pt x="172" y="93"/>
                    <a:pt x="213" y="176"/>
                  </a:cubicBezTo>
                  <a:moveTo>
                    <a:pt x="168" y="0"/>
                  </a:moveTo>
                  <a:cubicBezTo>
                    <a:pt x="210" y="50"/>
                    <a:pt x="240" y="110"/>
                    <a:pt x="254" y="175"/>
                  </a:cubicBez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082" name="Rectangle 1034"/>
          <p:cNvSpPr>
            <a:spLocks noChangeArrowheads="1"/>
          </p:cNvSpPr>
          <p:nvPr userDrawn="1"/>
        </p:nvSpPr>
        <p:spPr bwMode="auto">
          <a:xfrm>
            <a:off x="236538" y="-9525"/>
            <a:ext cx="8912225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34" name="Line 1086"/>
          <p:cNvSpPr>
            <a:spLocks noChangeShapeType="1"/>
          </p:cNvSpPr>
          <p:nvPr userDrawn="1"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35" name="Line 1087"/>
          <p:cNvSpPr>
            <a:spLocks noChangeShapeType="1"/>
          </p:cNvSpPr>
          <p:nvPr userDrawn="1"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36" name="Rectangle 1088"/>
          <p:cNvSpPr>
            <a:spLocks noChangeArrowheads="1"/>
          </p:cNvSpPr>
          <p:nvPr userDrawn="1"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37" name="Rectangle 1089"/>
          <p:cNvSpPr>
            <a:spLocks noChangeArrowheads="1"/>
          </p:cNvSpPr>
          <p:nvPr userDrawn="1"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46" name="Freeform 1098"/>
          <p:cNvSpPr>
            <a:spLocks/>
          </p:cNvSpPr>
          <p:nvPr userDrawn="1"/>
        </p:nvSpPr>
        <p:spPr bwMode="auto">
          <a:xfrm>
            <a:off x="487363" y="617538"/>
            <a:ext cx="31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63" name="Freeform 1115"/>
          <p:cNvSpPr>
            <a:spLocks/>
          </p:cNvSpPr>
          <p:nvPr userDrawn="1"/>
        </p:nvSpPr>
        <p:spPr bwMode="auto">
          <a:xfrm>
            <a:off x="458788" y="473075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68" name="Freeform 1120"/>
          <p:cNvSpPr>
            <a:spLocks/>
          </p:cNvSpPr>
          <p:nvPr userDrawn="1"/>
        </p:nvSpPr>
        <p:spPr bwMode="auto">
          <a:xfrm>
            <a:off x="458788" y="463550"/>
            <a:ext cx="3175" cy="3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82" name="Freeform 1134"/>
          <p:cNvSpPr>
            <a:spLocks/>
          </p:cNvSpPr>
          <p:nvPr userDrawn="1"/>
        </p:nvSpPr>
        <p:spPr bwMode="auto">
          <a:xfrm>
            <a:off x="703263" y="514350"/>
            <a:ext cx="3175" cy="6350"/>
          </a:xfrm>
          <a:custGeom>
            <a:avLst/>
            <a:gdLst/>
            <a:ahLst/>
            <a:cxnLst>
              <a:cxn ang="0">
                <a:pos x="2" y="4"/>
              </a:cxn>
              <a:cxn ang="0">
                <a:pos x="2" y="4"/>
              </a:cxn>
              <a:cxn ang="0">
                <a:pos x="2" y="4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4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2" y="4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89" name="Freeform 1141"/>
          <p:cNvSpPr>
            <a:spLocks/>
          </p:cNvSpPr>
          <p:nvPr userDrawn="1"/>
        </p:nvSpPr>
        <p:spPr bwMode="auto">
          <a:xfrm>
            <a:off x="706438" y="479425"/>
            <a:ext cx="1587" cy="6350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4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4"/>
              </a:cxn>
            </a:cxnLst>
            <a:rect l="0" t="0" r="r" b="b"/>
            <a:pathLst>
              <a:path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96" name="Freeform 1148"/>
          <p:cNvSpPr>
            <a:spLocks/>
          </p:cNvSpPr>
          <p:nvPr userDrawn="1"/>
        </p:nvSpPr>
        <p:spPr bwMode="auto">
          <a:xfrm>
            <a:off x="693738" y="460375"/>
            <a:ext cx="3175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98" name="Freeform 1150"/>
          <p:cNvSpPr>
            <a:spLocks/>
          </p:cNvSpPr>
          <p:nvPr userDrawn="1"/>
        </p:nvSpPr>
        <p:spPr bwMode="auto">
          <a:xfrm>
            <a:off x="684213" y="447675"/>
            <a:ext cx="1587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00" name="Freeform 1152"/>
          <p:cNvSpPr>
            <a:spLocks/>
          </p:cNvSpPr>
          <p:nvPr userDrawn="1"/>
        </p:nvSpPr>
        <p:spPr bwMode="auto">
          <a:xfrm>
            <a:off x="684213" y="447675"/>
            <a:ext cx="3175" cy="3175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02" name="Freeform 1154"/>
          <p:cNvSpPr>
            <a:spLocks/>
          </p:cNvSpPr>
          <p:nvPr userDrawn="1"/>
        </p:nvSpPr>
        <p:spPr bwMode="auto">
          <a:xfrm>
            <a:off x="665163" y="434975"/>
            <a:ext cx="3175" cy="1588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2" y="0"/>
              </a:cxn>
            </a:cxnLst>
            <a:rect l="0" t="0" r="r" b="b"/>
            <a:pathLst>
              <a:path w="2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04" name="Freeform 1156"/>
          <p:cNvSpPr>
            <a:spLocks/>
          </p:cNvSpPr>
          <p:nvPr userDrawn="1"/>
        </p:nvSpPr>
        <p:spPr bwMode="auto">
          <a:xfrm>
            <a:off x="665163" y="431800"/>
            <a:ext cx="3175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11" name="Freeform 1163"/>
          <p:cNvSpPr>
            <a:spLocks/>
          </p:cNvSpPr>
          <p:nvPr userDrawn="1"/>
        </p:nvSpPr>
        <p:spPr bwMode="auto">
          <a:xfrm>
            <a:off x="611188" y="415925"/>
            <a:ext cx="6350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2" y="2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20" name="Freeform 1172"/>
          <p:cNvSpPr>
            <a:spLocks/>
          </p:cNvSpPr>
          <p:nvPr userDrawn="1"/>
        </p:nvSpPr>
        <p:spPr bwMode="auto">
          <a:xfrm>
            <a:off x="582613" y="476250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25" name="Freeform 1177"/>
          <p:cNvSpPr>
            <a:spLocks/>
          </p:cNvSpPr>
          <p:nvPr userDrawn="1"/>
        </p:nvSpPr>
        <p:spPr bwMode="auto">
          <a:xfrm>
            <a:off x="557213" y="534988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28" name="Freeform 1180"/>
          <p:cNvSpPr>
            <a:spLocks/>
          </p:cNvSpPr>
          <p:nvPr userDrawn="1"/>
        </p:nvSpPr>
        <p:spPr bwMode="auto">
          <a:xfrm>
            <a:off x="560388" y="530225"/>
            <a:ext cx="3175" cy="4763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0" y="3"/>
              </a:cxn>
              <a:cxn ang="0">
                <a:pos x="2" y="3"/>
              </a:cxn>
              <a:cxn ang="0">
                <a:pos x="2" y="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2" y="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35" name="Line 1187"/>
          <p:cNvSpPr>
            <a:spLocks noChangeShapeType="1"/>
          </p:cNvSpPr>
          <p:nvPr userDrawn="1"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36" name="Line 1188"/>
          <p:cNvSpPr>
            <a:spLocks noChangeShapeType="1"/>
          </p:cNvSpPr>
          <p:nvPr userDrawn="1"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56" name="Freeform 1208"/>
          <p:cNvSpPr>
            <a:spLocks/>
          </p:cNvSpPr>
          <p:nvPr userDrawn="1"/>
        </p:nvSpPr>
        <p:spPr bwMode="auto">
          <a:xfrm>
            <a:off x="595313" y="557213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58" name="Freeform 1210"/>
          <p:cNvSpPr>
            <a:spLocks/>
          </p:cNvSpPr>
          <p:nvPr userDrawn="1"/>
        </p:nvSpPr>
        <p:spPr bwMode="auto">
          <a:xfrm>
            <a:off x="595313" y="557213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62" name="Freeform 1214"/>
          <p:cNvSpPr>
            <a:spLocks/>
          </p:cNvSpPr>
          <p:nvPr userDrawn="1"/>
        </p:nvSpPr>
        <p:spPr bwMode="auto">
          <a:xfrm>
            <a:off x="595313" y="557213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63" name="Rectangle 1215"/>
          <p:cNvSpPr>
            <a:spLocks noChangeArrowheads="1"/>
          </p:cNvSpPr>
          <p:nvPr userDrawn="1"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65" name="Freeform 1217"/>
          <p:cNvSpPr>
            <a:spLocks/>
          </p:cNvSpPr>
          <p:nvPr userDrawn="1"/>
        </p:nvSpPr>
        <p:spPr bwMode="auto">
          <a:xfrm>
            <a:off x="595313" y="627063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67" name="Freeform 1219"/>
          <p:cNvSpPr>
            <a:spLocks/>
          </p:cNvSpPr>
          <p:nvPr userDrawn="1"/>
        </p:nvSpPr>
        <p:spPr bwMode="auto">
          <a:xfrm>
            <a:off x="731838" y="541338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69" name="Freeform 1221"/>
          <p:cNvSpPr>
            <a:spLocks/>
          </p:cNvSpPr>
          <p:nvPr userDrawn="1"/>
        </p:nvSpPr>
        <p:spPr bwMode="auto">
          <a:xfrm>
            <a:off x="731838" y="541338"/>
            <a:ext cx="3175" cy="3175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0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82" name="Freeform 1234"/>
          <p:cNvSpPr>
            <a:spLocks/>
          </p:cNvSpPr>
          <p:nvPr userDrawn="1"/>
        </p:nvSpPr>
        <p:spPr bwMode="auto">
          <a:xfrm>
            <a:off x="722313" y="550863"/>
            <a:ext cx="31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85" name="Line 1237"/>
          <p:cNvSpPr>
            <a:spLocks noChangeShapeType="1"/>
          </p:cNvSpPr>
          <p:nvPr userDrawn="1"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86" name="Line 1238"/>
          <p:cNvSpPr>
            <a:spLocks noChangeShapeType="1"/>
          </p:cNvSpPr>
          <p:nvPr userDrawn="1"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88" name="Freeform 1240"/>
          <p:cNvSpPr>
            <a:spLocks/>
          </p:cNvSpPr>
          <p:nvPr userDrawn="1"/>
        </p:nvSpPr>
        <p:spPr bwMode="auto">
          <a:xfrm>
            <a:off x="728663" y="541338"/>
            <a:ext cx="1587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91" name="Freeform 1243"/>
          <p:cNvSpPr>
            <a:spLocks/>
          </p:cNvSpPr>
          <p:nvPr userDrawn="1"/>
        </p:nvSpPr>
        <p:spPr bwMode="auto">
          <a:xfrm>
            <a:off x="728663" y="538163"/>
            <a:ext cx="3175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94" name="Freeform 1246"/>
          <p:cNvSpPr>
            <a:spLocks/>
          </p:cNvSpPr>
          <p:nvPr userDrawn="1"/>
        </p:nvSpPr>
        <p:spPr bwMode="auto">
          <a:xfrm>
            <a:off x="725488" y="547688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98" name="Freeform 1250"/>
          <p:cNvSpPr>
            <a:spLocks/>
          </p:cNvSpPr>
          <p:nvPr userDrawn="1"/>
        </p:nvSpPr>
        <p:spPr bwMode="auto">
          <a:xfrm>
            <a:off x="731838" y="530225"/>
            <a:ext cx="3175" cy="1588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2" y="0"/>
              </a:cxn>
            </a:cxnLst>
            <a:rect l="0" t="0" r="r" b="b"/>
            <a:pathLst>
              <a:path w="2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00" name="Freeform 1252"/>
          <p:cNvSpPr>
            <a:spLocks/>
          </p:cNvSpPr>
          <p:nvPr userDrawn="1"/>
        </p:nvSpPr>
        <p:spPr bwMode="auto">
          <a:xfrm>
            <a:off x="731838" y="527050"/>
            <a:ext cx="3175" cy="7938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5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5"/>
              </a:cxn>
              <a:cxn ang="0">
                <a:pos x="2" y="2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03" name="Freeform 1255"/>
          <p:cNvSpPr>
            <a:spLocks/>
          </p:cNvSpPr>
          <p:nvPr userDrawn="1"/>
        </p:nvSpPr>
        <p:spPr bwMode="auto">
          <a:xfrm>
            <a:off x="712788" y="550863"/>
            <a:ext cx="31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04" name="Rectangle 1256"/>
          <p:cNvSpPr>
            <a:spLocks noChangeArrowheads="1"/>
          </p:cNvSpPr>
          <p:nvPr userDrawn="1"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06" name="Freeform 1258"/>
          <p:cNvSpPr>
            <a:spLocks/>
          </p:cNvSpPr>
          <p:nvPr userDrawn="1"/>
        </p:nvSpPr>
        <p:spPr bwMode="auto">
          <a:xfrm>
            <a:off x="722313" y="550863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14" name="Freeform 1266"/>
          <p:cNvSpPr>
            <a:spLocks/>
          </p:cNvSpPr>
          <p:nvPr userDrawn="1"/>
        </p:nvSpPr>
        <p:spPr bwMode="auto">
          <a:xfrm>
            <a:off x="728663" y="534988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17" name="Freeform 1269"/>
          <p:cNvSpPr>
            <a:spLocks/>
          </p:cNvSpPr>
          <p:nvPr userDrawn="1"/>
        </p:nvSpPr>
        <p:spPr bwMode="auto">
          <a:xfrm>
            <a:off x="728663" y="530225"/>
            <a:ext cx="3175" cy="4763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18" name="Line 1270"/>
          <p:cNvSpPr>
            <a:spLocks noChangeShapeType="1"/>
          </p:cNvSpPr>
          <p:nvPr userDrawn="1"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19" name="Line 1271"/>
          <p:cNvSpPr>
            <a:spLocks noChangeShapeType="1"/>
          </p:cNvSpPr>
          <p:nvPr userDrawn="1"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0" name="Rectangle 1272"/>
          <p:cNvSpPr>
            <a:spLocks noChangeArrowheads="1"/>
          </p:cNvSpPr>
          <p:nvPr userDrawn="1"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1" name="Rectangle 1273"/>
          <p:cNvSpPr>
            <a:spLocks noChangeArrowheads="1"/>
          </p:cNvSpPr>
          <p:nvPr userDrawn="1"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2" name="Line 1274"/>
          <p:cNvSpPr>
            <a:spLocks noChangeShapeType="1"/>
          </p:cNvSpPr>
          <p:nvPr userDrawn="1"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3" name="Line 1275"/>
          <p:cNvSpPr>
            <a:spLocks noChangeShapeType="1"/>
          </p:cNvSpPr>
          <p:nvPr userDrawn="1"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5" name="Freeform 1277"/>
          <p:cNvSpPr>
            <a:spLocks/>
          </p:cNvSpPr>
          <p:nvPr userDrawn="1"/>
        </p:nvSpPr>
        <p:spPr bwMode="auto">
          <a:xfrm>
            <a:off x="728663" y="523875"/>
            <a:ext cx="1587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35" name="Freeform 1287"/>
          <p:cNvSpPr>
            <a:spLocks/>
          </p:cNvSpPr>
          <p:nvPr userDrawn="1"/>
        </p:nvSpPr>
        <p:spPr bwMode="auto">
          <a:xfrm>
            <a:off x="719138" y="514350"/>
            <a:ext cx="3175" cy="3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38" name="Freeform 1290"/>
          <p:cNvSpPr>
            <a:spLocks/>
          </p:cNvSpPr>
          <p:nvPr userDrawn="1"/>
        </p:nvSpPr>
        <p:spPr bwMode="auto">
          <a:xfrm>
            <a:off x="719138" y="517525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83" name="Rectangle 1335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84" name="Rectangle 1336"/>
          <p:cNvSpPr>
            <a:spLocks noChangeArrowheads="1"/>
          </p:cNvSpPr>
          <p:nvPr userDrawn="1"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85" name="Rectangle 1337"/>
          <p:cNvSpPr>
            <a:spLocks noChangeArrowheads="1"/>
          </p:cNvSpPr>
          <p:nvPr userDrawn="1"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88" name="Rectangle 1340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89" name="Rectangle 1341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90" name="Rectangle 1342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91" name="Rectangle 1343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92" name="Rectangle 1344"/>
          <p:cNvSpPr>
            <a:spLocks noChangeArrowheads="1"/>
          </p:cNvSpPr>
          <p:nvPr userDrawn="1"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BDF1F-6921-4C2D-996F-AFDD61F9AD18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5" y="6206742"/>
            <a:ext cx="3066288" cy="6004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71538"/>
            <a:ext cx="1943100" cy="5224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71538"/>
            <a:ext cx="5676900" cy="5224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FDD98-9DA8-4E01-8FF4-D194F8A7CAB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3" name="Rectangle 1425"/>
          <p:cNvSpPr>
            <a:spLocks noChangeArrowheads="1"/>
          </p:cNvSpPr>
          <p:nvPr userDrawn="1"/>
        </p:nvSpPr>
        <p:spPr bwMode="auto">
          <a:xfrm>
            <a:off x="0" y="0"/>
            <a:ext cx="9144000" cy="2506663"/>
          </a:xfrm>
          <a:prstGeom prst="rect">
            <a:avLst/>
          </a:prstGeom>
          <a:solidFill>
            <a:srgbClr val="014C6D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728" name="Rectangle 1680"/>
          <p:cNvSpPr>
            <a:spLocks noChangeArrowheads="1"/>
          </p:cNvSpPr>
          <p:nvPr userDrawn="1"/>
        </p:nvSpPr>
        <p:spPr bwMode="auto">
          <a:xfrm>
            <a:off x="0" y="6669088"/>
            <a:ext cx="9144000" cy="200025"/>
          </a:xfrm>
          <a:prstGeom prst="rect">
            <a:avLst/>
          </a:prstGeom>
          <a:solidFill>
            <a:srgbClr val="00783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82" name="Rectangle 1034"/>
          <p:cNvSpPr>
            <a:spLocks noChangeArrowheads="1"/>
          </p:cNvSpPr>
          <p:nvPr userDrawn="1"/>
        </p:nvSpPr>
        <p:spPr bwMode="auto">
          <a:xfrm>
            <a:off x="236538" y="-9525"/>
            <a:ext cx="8912225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34" name="Line 1086"/>
          <p:cNvSpPr>
            <a:spLocks noChangeShapeType="1"/>
          </p:cNvSpPr>
          <p:nvPr userDrawn="1"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35" name="Line 1087"/>
          <p:cNvSpPr>
            <a:spLocks noChangeShapeType="1"/>
          </p:cNvSpPr>
          <p:nvPr userDrawn="1"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36" name="Rectangle 1088"/>
          <p:cNvSpPr>
            <a:spLocks noChangeArrowheads="1"/>
          </p:cNvSpPr>
          <p:nvPr userDrawn="1"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37" name="Rectangle 1089"/>
          <p:cNvSpPr>
            <a:spLocks noChangeArrowheads="1"/>
          </p:cNvSpPr>
          <p:nvPr userDrawn="1"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46" name="Freeform 1098"/>
          <p:cNvSpPr>
            <a:spLocks/>
          </p:cNvSpPr>
          <p:nvPr userDrawn="1"/>
        </p:nvSpPr>
        <p:spPr bwMode="auto">
          <a:xfrm>
            <a:off x="487363" y="617538"/>
            <a:ext cx="31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63" name="Freeform 1115"/>
          <p:cNvSpPr>
            <a:spLocks/>
          </p:cNvSpPr>
          <p:nvPr userDrawn="1"/>
        </p:nvSpPr>
        <p:spPr bwMode="auto">
          <a:xfrm>
            <a:off x="458788" y="473075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68" name="Freeform 1120"/>
          <p:cNvSpPr>
            <a:spLocks/>
          </p:cNvSpPr>
          <p:nvPr userDrawn="1"/>
        </p:nvSpPr>
        <p:spPr bwMode="auto">
          <a:xfrm>
            <a:off x="458788" y="463550"/>
            <a:ext cx="3175" cy="3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82" name="Freeform 1134"/>
          <p:cNvSpPr>
            <a:spLocks/>
          </p:cNvSpPr>
          <p:nvPr userDrawn="1"/>
        </p:nvSpPr>
        <p:spPr bwMode="auto">
          <a:xfrm>
            <a:off x="703263" y="514350"/>
            <a:ext cx="3175" cy="6350"/>
          </a:xfrm>
          <a:custGeom>
            <a:avLst/>
            <a:gdLst/>
            <a:ahLst/>
            <a:cxnLst>
              <a:cxn ang="0">
                <a:pos x="2" y="4"/>
              </a:cxn>
              <a:cxn ang="0">
                <a:pos x="2" y="4"/>
              </a:cxn>
              <a:cxn ang="0">
                <a:pos x="2" y="4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4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2" y="4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89" name="Freeform 1141"/>
          <p:cNvSpPr>
            <a:spLocks/>
          </p:cNvSpPr>
          <p:nvPr userDrawn="1"/>
        </p:nvSpPr>
        <p:spPr bwMode="auto">
          <a:xfrm>
            <a:off x="706438" y="479425"/>
            <a:ext cx="1587" cy="6350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4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4"/>
              </a:cxn>
            </a:cxnLst>
            <a:rect l="0" t="0" r="r" b="b"/>
            <a:pathLst>
              <a:path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96" name="Freeform 1148"/>
          <p:cNvSpPr>
            <a:spLocks/>
          </p:cNvSpPr>
          <p:nvPr userDrawn="1"/>
        </p:nvSpPr>
        <p:spPr bwMode="auto">
          <a:xfrm>
            <a:off x="693738" y="460375"/>
            <a:ext cx="3175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98" name="Freeform 1150"/>
          <p:cNvSpPr>
            <a:spLocks/>
          </p:cNvSpPr>
          <p:nvPr userDrawn="1"/>
        </p:nvSpPr>
        <p:spPr bwMode="auto">
          <a:xfrm>
            <a:off x="684213" y="447675"/>
            <a:ext cx="1587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00" name="Freeform 1152"/>
          <p:cNvSpPr>
            <a:spLocks/>
          </p:cNvSpPr>
          <p:nvPr userDrawn="1"/>
        </p:nvSpPr>
        <p:spPr bwMode="auto">
          <a:xfrm>
            <a:off x="684213" y="447675"/>
            <a:ext cx="3175" cy="3175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02" name="Freeform 1154"/>
          <p:cNvSpPr>
            <a:spLocks/>
          </p:cNvSpPr>
          <p:nvPr userDrawn="1"/>
        </p:nvSpPr>
        <p:spPr bwMode="auto">
          <a:xfrm>
            <a:off x="665163" y="434975"/>
            <a:ext cx="3175" cy="1588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2" y="0"/>
              </a:cxn>
            </a:cxnLst>
            <a:rect l="0" t="0" r="r" b="b"/>
            <a:pathLst>
              <a:path w="2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04" name="Freeform 1156"/>
          <p:cNvSpPr>
            <a:spLocks/>
          </p:cNvSpPr>
          <p:nvPr userDrawn="1"/>
        </p:nvSpPr>
        <p:spPr bwMode="auto">
          <a:xfrm>
            <a:off x="665163" y="431800"/>
            <a:ext cx="3175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11" name="Freeform 1163"/>
          <p:cNvSpPr>
            <a:spLocks/>
          </p:cNvSpPr>
          <p:nvPr userDrawn="1"/>
        </p:nvSpPr>
        <p:spPr bwMode="auto">
          <a:xfrm>
            <a:off x="611188" y="415925"/>
            <a:ext cx="6350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2" y="2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20" name="Freeform 1172"/>
          <p:cNvSpPr>
            <a:spLocks/>
          </p:cNvSpPr>
          <p:nvPr userDrawn="1"/>
        </p:nvSpPr>
        <p:spPr bwMode="auto">
          <a:xfrm>
            <a:off x="582613" y="476250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25" name="Freeform 1177"/>
          <p:cNvSpPr>
            <a:spLocks/>
          </p:cNvSpPr>
          <p:nvPr userDrawn="1"/>
        </p:nvSpPr>
        <p:spPr bwMode="auto">
          <a:xfrm>
            <a:off x="557213" y="534988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28" name="Freeform 1180"/>
          <p:cNvSpPr>
            <a:spLocks/>
          </p:cNvSpPr>
          <p:nvPr userDrawn="1"/>
        </p:nvSpPr>
        <p:spPr bwMode="auto">
          <a:xfrm>
            <a:off x="560388" y="530225"/>
            <a:ext cx="3175" cy="4763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0" y="3"/>
              </a:cxn>
              <a:cxn ang="0">
                <a:pos x="2" y="3"/>
              </a:cxn>
              <a:cxn ang="0">
                <a:pos x="2" y="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2" y="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35" name="Line 1187"/>
          <p:cNvSpPr>
            <a:spLocks noChangeShapeType="1"/>
          </p:cNvSpPr>
          <p:nvPr userDrawn="1"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36" name="Line 1188"/>
          <p:cNvSpPr>
            <a:spLocks noChangeShapeType="1"/>
          </p:cNvSpPr>
          <p:nvPr userDrawn="1"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56" name="Freeform 1208"/>
          <p:cNvSpPr>
            <a:spLocks/>
          </p:cNvSpPr>
          <p:nvPr userDrawn="1"/>
        </p:nvSpPr>
        <p:spPr bwMode="auto">
          <a:xfrm>
            <a:off x="595313" y="557213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58" name="Freeform 1210"/>
          <p:cNvSpPr>
            <a:spLocks/>
          </p:cNvSpPr>
          <p:nvPr userDrawn="1"/>
        </p:nvSpPr>
        <p:spPr bwMode="auto">
          <a:xfrm>
            <a:off x="595313" y="557213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62" name="Freeform 1214"/>
          <p:cNvSpPr>
            <a:spLocks/>
          </p:cNvSpPr>
          <p:nvPr userDrawn="1"/>
        </p:nvSpPr>
        <p:spPr bwMode="auto">
          <a:xfrm>
            <a:off x="595313" y="557213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63" name="Rectangle 1215"/>
          <p:cNvSpPr>
            <a:spLocks noChangeArrowheads="1"/>
          </p:cNvSpPr>
          <p:nvPr userDrawn="1"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65" name="Freeform 1217"/>
          <p:cNvSpPr>
            <a:spLocks/>
          </p:cNvSpPr>
          <p:nvPr userDrawn="1"/>
        </p:nvSpPr>
        <p:spPr bwMode="auto">
          <a:xfrm>
            <a:off x="595313" y="627063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67" name="Freeform 1219"/>
          <p:cNvSpPr>
            <a:spLocks/>
          </p:cNvSpPr>
          <p:nvPr userDrawn="1"/>
        </p:nvSpPr>
        <p:spPr bwMode="auto">
          <a:xfrm>
            <a:off x="731838" y="541338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69" name="Freeform 1221"/>
          <p:cNvSpPr>
            <a:spLocks/>
          </p:cNvSpPr>
          <p:nvPr userDrawn="1"/>
        </p:nvSpPr>
        <p:spPr bwMode="auto">
          <a:xfrm>
            <a:off x="731838" y="541338"/>
            <a:ext cx="3175" cy="3175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0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82" name="Freeform 1234"/>
          <p:cNvSpPr>
            <a:spLocks/>
          </p:cNvSpPr>
          <p:nvPr userDrawn="1"/>
        </p:nvSpPr>
        <p:spPr bwMode="auto">
          <a:xfrm>
            <a:off x="722313" y="550863"/>
            <a:ext cx="31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85" name="Line 1237"/>
          <p:cNvSpPr>
            <a:spLocks noChangeShapeType="1"/>
          </p:cNvSpPr>
          <p:nvPr userDrawn="1"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86" name="Line 1238"/>
          <p:cNvSpPr>
            <a:spLocks noChangeShapeType="1"/>
          </p:cNvSpPr>
          <p:nvPr userDrawn="1"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88" name="Freeform 1240"/>
          <p:cNvSpPr>
            <a:spLocks/>
          </p:cNvSpPr>
          <p:nvPr userDrawn="1"/>
        </p:nvSpPr>
        <p:spPr bwMode="auto">
          <a:xfrm>
            <a:off x="728663" y="541338"/>
            <a:ext cx="1587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91" name="Freeform 1243"/>
          <p:cNvSpPr>
            <a:spLocks/>
          </p:cNvSpPr>
          <p:nvPr userDrawn="1"/>
        </p:nvSpPr>
        <p:spPr bwMode="auto">
          <a:xfrm>
            <a:off x="728663" y="538163"/>
            <a:ext cx="3175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94" name="Freeform 1246"/>
          <p:cNvSpPr>
            <a:spLocks/>
          </p:cNvSpPr>
          <p:nvPr userDrawn="1"/>
        </p:nvSpPr>
        <p:spPr bwMode="auto">
          <a:xfrm>
            <a:off x="725488" y="547688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98" name="Freeform 1250"/>
          <p:cNvSpPr>
            <a:spLocks/>
          </p:cNvSpPr>
          <p:nvPr userDrawn="1"/>
        </p:nvSpPr>
        <p:spPr bwMode="auto">
          <a:xfrm>
            <a:off x="731838" y="530225"/>
            <a:ext cx="3175" cy="1588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2" y="0"/>
              </a:cxn>
            </a:cxnLst>
            <a:rect l="0" t="0" r="r" b="b"/>
            <a:pathLst>
              <a:path w="2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00" name="Freeform 1252"/>
          <p:cNvSpPr>
            <a:spLocks/>
          </p:cNvSpPr>
          <p:nvPr userDrawn="1"/>
        </p:nvSpPr>
        <p:spPr bwMode="auto">
          <a:xfrm>
            <a:off x="731838" y="527050"/>
            <a:ext cx="3175" cy="7938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5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5"/>
              </a:cxn>
              <a:cxn ang="0">
                <a:pos x="2" y="2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03" name="Freeform 1255"/>
          <p:cNvSpPr>
            <a:spLocks/>
          </p:cNvSpPr>
          <p:nvPr userDrawn="1"/>
        </p:nvSpPr>
        <p:spPr bwMode="auto">
          <a:xfrm>
            <a:off x="712788" y="550863"/>
            <a:ext cx="31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04" name="Rectangle 1256"/>
          <p:cNvSpPr>
            <a:spLocks noChangeArrowheads="1"/>
          </p:cNvSpPr>
          <p:nvPr userDrawn="1"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06" name="Freeform 1258"/>
          <p:cNvSpPr>
            <a:spLocks/>
          </p:cNvSpPr>
          <p:nvPr userDrawn="1"/>
        </p:nvSpPr>
        <p:spPr bwMode="auto">
          <a:xfrm>
            <a:off x="722313" y="550863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14" name="Freeform 1266"/>
          <p:cNvSpPr>
            <a:spLocks/>
          </p:cNvSpPr>
          <p:nvPr userDrawn="1"/>
        </p:nvSpPr>
        <p:spPr bwMode="auto">
          <a:xfrm>
            <a:off x="728663" y="534988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17" name="Freeform 1269"/>
          <p:cNvSpPr>
            <a:spLocks/>
          </p:cNvSpPr>
          <p:nvPr userDrawn="1"/>
        </p:nvSpPr>
        <p:spPr bwMode="auto">
          <a:xfrm>
            <a:off x="728663" y="530225"/>
            <a:ext cx="3175" cy="4763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18" name="Line 1270"/>
          <p:cNvSpPr>
            <a:spLocks noChangeShapeType="1"/>
          </p:cNvSpPr>
          <p:nvPr userDrawn="1"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19" name="Line 1271"/>
          <p:cNvSpPr>
            <a:spLocks noChangeShapeType="1"/>
          </p:cNvSpPr>
          <p:nvPr userDrawn="1"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0" name="Rectangle 1272"/>
          <p:cNvSpPr>
            <a:spLocks noChangeArrowheads="1"/>
          </p:cNvSpPr>
          <p:nvPr userDrawn="1"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1" name="Rectangle 1273"/>
          <p:cNvSpPr>
            <a:spLocks noChangeArrowheads="1"/>
          </p:cNvSpPr>
          <p:nvPr userDrawn="1"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2" name="Line 1274"/>
          <p:cNvSpPr>
            <a:spLocks noChangeShapeType="1"/>
          </p:cNvSpPr>
          <p:nvPr userDrawn="1"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3" name="Line 1275"/>
          <p:cNvSpPr>
            <a:spLocks noChangeShapeType="1"/>
          </p:cNvSpPr>
          <p:nvPr userDrawn="1"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5" name="Freeform 1277"/>
          <p:cNvSpPr>
            <a:spLocks/>
          </p:cNvSpPr>
          <p:nvPr userDrawn="1"/>
        </p:nvSpPr>
        <p:spPr bwMode="auto">
          <a:xfrm>
            <a:off x="728663" y="523875"/>
            <a:ext cx="1587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35" name="Freeform 1287"/>
          <p:cNvSpPr>
            <a:spLocks/>
          </p:cNvSpPr>
          <p:nvPr userDrawn="1"/>
        </p:nvSpPr>
        <p:spPr bwMode="auto">
          <a:xfrm>
            <a:off x="719138" y="514350"/>
            <a:ext cx="3175" cy="3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38" name="Freeform 1290"/>
          <p:cNvSpPr>
            <a:spLocks/>
          </p:cNvSpPr>
          <p:nvPr userDrawn="1"/>
        </p:nvSpPr>
        <p:spPr bwMode="auto">
          <a:xfrm>
            <a:off x="719138" y="517525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83" name="Rectangle 1335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84" name="Rectangle 1336"/>
          <p:cNvSpPr>
            <a:spLocks noChangeArrowheads="1"/>
          </p:cNvSpPr>
          <p:nvPr userDrawn="1"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85" name="Rectangle 1337"/>
          <p:cNvSpPr>
            <a:spLocks noChangeArrowheads="1"/>
          </p:cNvSpPr>
          <p:nvPr userDrawn="1"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88" name="Rectangle 1340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89" name="Rectangle 1341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90" name="Rectangle 1342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91" name="Rectangle 1343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92" name="Rectangle 1344"/>
          <p:cNvSpPr>
            <a:spLocks noChangeArrowheads="1"/>
          </p:cNvSpPr>
          <p:nvPr userDrawn="1"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38" y="6026297"/>
            <a:ext cx="3066288" cy="6004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118D2-0F8D-4602-A0D7-B1F86CBE2AB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85708-72AD-45EE-8E9D-B63F7093936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07307-A609-428A-9E99-140DEB2CEE4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9AE62-9CD2-4AB2-8767-252DABCA785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EBB8E-3FEA-4560-B0BC-CFE1A04CA55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103A2-8C4E-4E97-A1AF-54A29BAD86F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169E5-8F4E-4704-A516-6C8FEB1B2F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B4526-4826-4BBE-B562-5DDAFE44B86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Rectangle 108"/>
          <p:cNvSpPr>
            <a:spLocks noChangeArrowheads="1"/>
          </p:cNvSpPr>
          <p:nvPr userDrawn="1"/>
        </p:nvSpPr>
        <p:spPr bwMode="auto">
          <a:xfrm>
            <a:off x="0" y="6145213"/>
            <a:ext cx="9144000" cy="712787"/>
          </a:xfrm>
          <a:prstGeom prst="rect">
            <a:avLst/>
          </a:prstGeom>
          <a:solidFill>
            <a:srgbClr val="014C6D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133" name="Rectangle 109"/>
          <p:cNvSpPr>
            <a:spLocks noChangeArrowheads="1"/>
          </p:cNvSpPr>
          <p:nvPr userDrawn="1"/>
        </p:nvSpPr>
        <p:spPr bwMode="auto">
          <a:xfrm flipH="1">
            <a:off x="0" y="0"/>
            <a:ext cx="9144000" cy="200025"/>
          </a:xfrm>
          <a:prstGeom prst="rect">
            <a:avLst/>
          </a:prstGeom>
          <a:solidFill>
            <a:srgbClr val="00783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1138" name="Group 114"/>
          <p:cNvGrpSpPr>
            <a:grpSpLocks/>
          </p:cNvGrpSpPr>
          <p:nvPr userDrawn="1"/>
        </p:nvGrpSpPr>
        <p:grpSpPr bwMode="auto">
          <a:xfrm flipH="1">
            <a:off x="8175625" y="6142038"/>
            <a:ext cx="968375" cy="714375"/>
            <a:chOff x="0" y="2744"/>
            <a:chExt cx="1740" cy="1576"/>
          </a:xfrm>
        </p:grpSpPr>
        <p:sp>
          <p:nvSpPr>
            <p:cNvPr id="1139" name="Freeform 115"/>
            <p:cNvSpPr>
              <a:spLocks/>
            </p:cNvSpPr>
            <p:nvPr userDrawn="1"/>
          </p:nvSpPr>
          <p:spPr bwMode="auto">
            <a:xfrm>
              <a:off x="648" y="2744"/>
              <a:ext cx="1092" cy="1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1" y="176"/>
                </a:cxn>
              </a:cxnLst>
              <a:rect l="0" t="0" r="r" b="b"/>
              <a:pathLst>
                <a:path w="181" h="176">
                  <a:moveTo>
                    <a:pt x="0" y="0"/>
                  </a:moveTo>
                  <a:cubicBezTo>
                    <a:pt x="81" y="32"/>
                    <a:pt x="147" y="96"/>
                    <a:pt x="181" y="176"/>
                  </a:cubicBez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0" name="Freeform 116"/>
            <p:cNvSpPr>
              <a:spLocks noEditPoints="1"/>
            </p:cNvSpPr>
            <p:nvPr userDrawn="1"/>
          </p:nvSpPr>
          <p:spPr bwMode="auto">
            <a:xfrm>
              <a:off x="0" y="2744"/>
              <a:ext cx="1401" cy="1576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13" y="176"/>
                </a:cxn>
                <a:cxn ang="0">
                  <a:pos x="168" y="0"/>
                </a:cxn>
                <a:cxn ang="0">
                  <a:pos x="254" y="175"/>
                </a:cxn>
              </a:cxnLst>
              <a:rect l="0" t="0" r="r" b="b"/>
              <a:pathLst>
                <a:path w="254" h="176">
                  <a:moveTo>
                    <a:pt x="0" y="12"/>
                  </a:moveTo>
                  <a:cubicBezTo>
                    <a:pt x="94" y="31"/>
                    <a:pt x="172" y="93"/>
                    <a:pt x="213" y="176"/>
                  </a:cubicBezTo>
                  <a:moveTo>
                    <a:pt x="168" y="0"/>
                  </a:moveTo>
                  <a:cubicBezTo>
                    <a:pt x="210" y="50"/>
                    <a:pt x="240" y="110"/>
                    <a:pt x="254" y="175"/>
                  </a:cubicBez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105" name="Rectangle 81"/>
          <p:cNvSpPr>
            <a:spLocks noChangeArrowheads="1"/>
          </p:cNvSpPr>
          <p:nvPr userDrawn="1"/>
        </p:nvSpPr>
        <p:spPr bwMode="auto">
          <a:xfrm flipH="1">
            <a:off x="0" y="0"/>
            <a:ext cx="9144000" cy="200025"/>
          </a:xfrm>
          <a:prstGeom prst="rect">
            <a:avLst/>
          </a:prstGeom>
          <a:solidFill>
            <a:srgbClr val="00783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71538"/>
            <a:ext cx="7772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73338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5213" y="6400800"/>
            <a:ext cx="1566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32200" y="6435725"/>
            <a:ext cx="1884363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fld id="{F4E9ECC5-69B7-49B5-AA69-F3385E0E61FD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marL="227013" indent="-227013" algn="l" rtl="0" fontAlgn="base">
        <a:lnSpc>
          <a:spcPct val="115000"/>
        </a:lnSpc>
        <a:spcBef>
          <a:spcPct val="20000"/>
        </a:spcBef>
        <a:spcAft>
          <a:spcPct val="0"/>
        </a:spcAft>
        <a:buClr>
          <a:srgbClr val="00783C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783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00742" y="5860343"/>
            <a:ext cx="8218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lvl="0" indent="-227013" algn="ctr">
              <a:spcBef>
                <a:spcPts val="0"/>
              </a:spcBef>
              <a:buClr>
                <a:srgbClr val="00783C"/>
              </a:buClr>
              <a:buNone/>
              <a:defRPr/>
            </a:pPr>
            <a:r>
              <a:rPr lang="en-US" sz="1600" kern="0" dirty="0" smtClean="0">
                <a:latin typeface="Arial" pitchFamily="34" charset="0"/>
                <a:cs typeface="Arial" pitchFamily="34" charset="0"/>
              </a:rPr>
              <a:t>19 </a:t>
            </a:r>
            <a:r>
              <a:rPr lang="ru-RU" sz="1600" kern="0" dirty="0" smtClean="0">
                <a:latin typeface="Arial" pitchFamily="34" charset="0"/>
                <a:cs typeface="Arial" pitchFamily="34" charset="0"/>
              </a:rPr>
              <a:t>марта 2015 г.</a:t>
            </a:r>
            <a:endParaRPr lang="en-US" sz="16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52" y="3201026"/>
            <a:ext cx="7791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lvl="0" indent="-227013" algn="ctr">
              <a:spcBef>
                <a:spcPts val="0"/>
              </a:spcBef>
              <a:buClr>
                <a:srgbClr val="00783C"/>
              </a:buClr>
              <a:buNone/>
              <a:defRPr/>
            </a:pPr>
            <a:r>
              <a:rPr lang="ru-RU" sz="2400" b="1" kern="0" dirty="0">
                <a:latin typeface="Arial" pitchFamily="34" charset="0"/>
                <a:cs typeface="Arial" pitchFamily="34" charset="0"/>
              </a:rPr>
              <a:t>Новые направления развития кредитования малого и среднего </a:t>
            </a:r>
            <a:r>
              <a:rPr lang="ru-RU" sz="2400" b="1" kern="0" dirty="0" smtClean="0">
                <a:latin typeface="Arial" pitchFamily="34" charset="0"/>
                <a:cs typeface="Arial" pitchFamily="34" charset="0"/>
              </a:rPr>
              <a:t>предпринимательства</a:t>
            </a:r>
            <a:r>
              <a:rPr lang="ru-RU" sz="24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kern="0" dirty="0" smtClean="0">
                <a:latin typeface="Arial" pitchFamily="34" charset="0"/>
                <a:cs typeface="Arial" pitchFamily="34" charset="0"/>
              </a:rPr>
              <a:t>в сфере ЖКХ</a:t>
            </a:r>
            <a:endParaRPr lang="en-US" sz="2400" b="1" i="1" kern="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1525" y="438150"/>
            <a:ext cx="7920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Схема кредитования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капитального ремонта МКД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Elbow Connector 13"/>
          <p:cNvCxnSpPr/>
          <p:nvPr/>
        </p:nvCxnSpPr>
        <p:spPr bwMode="auto">
          <a:xfrm>
            <a:off x="7891650" y="4630825"/>
            <a:ext cx="914400" cy="914400"/>
          </a:xfrm>
          <a:prstGeom prst="bentConnector3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156" name="Elbow Connector 155"/>
          <p:cNvCxnSpPr/>
          <p:nvPr/>
        </p:nvCxnSpPr>
        <p:spPr bwMode="auto">
          <a:xfrm>
            <a:off x="7904351" y="4753043"/>
            <a:ext cx="914400" cy="914400"/>
          </a:xfrm>
          <a:prstGeom prst="bentConnector3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39" name="Elbow Connector 38"/>
          <p:cNvCxnSpPr/>
          <p:nvPr/>
        </p:nvCxnSpPr>
        <p:spPr bwMode="auto">
          <a:xfrm>
            <a:off x="7891650" y="4775200"/>
            <a:ext cx="914400" cy="914400"/>
          </a:xfrm>
          <a:prstGeom prst="bentConnector3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6027693" y="2575860"/>
            <a:ext cx="17040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ru-RU" sz="12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Источник погашения кредита</a:t>
            </a:r>
            <a:endParaRPr lang="en-US" sz="12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3347275" y="3519243"/>
            <a:ext cx="2153012" cy="880241"/>
          </a:xfrm>
          <a:prstGeom prst="rect">
            <a:avLst/>
          </a:prstGeom>
          <a:solidFill>
            <a:srgbClr val="AEC363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 prstMaterial="dkEdge">
            <a:bevelT w="0" h="0"/>
          </a:sp3d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ru-RU" sz="1600" b="1" dirty="0" smtClean="0">
                <a:effectLst/>
                <a:latin typeface="Arial" pitchFamily="34" charset="0"/>
                <a:cs typeface="Arial" pitchFamily="34" charset="0"/>
              </a:rPr>
              <a:t>ТСЖ/ЖСК/УО</a:t>
            </a:r>
          </a:p>
          <a:p>
            <a:pPr algn="ctr">
              <a:buFontTx/>
              <a:buNone/>
            </a:pPr>
            <a:r>
              <a:rPr lang="ru-RU" sz="1600" dirty="0" smtClean="0">
                <a:effectLst/>
                <a:latin typeface="Arial" pitchFamily="34" charset="0"/>
                <a:cs typeface="Arial" pitchFamily="34" charset="0"/>
              </a:rPr>
              <a:t>(владелец спец. счета и заемщик)</a:t>
            </a:r>
            <a:endParaRPr lang="en-US" sz="1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4351" y="2753360"/>
            <a:ext cx="1418828" cy="16510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  <a:defRPr/>
            </a:pPr>
            <a:r>
              <a:rPr lang="ru-RU" sz="1600" b="1" dirty="0" smtClean="0">
                <a:effectLst/>
                <a:latin typeface="Arial" pitchFamily="34" charset="0"/>
                <a:cs typeface="Arial" pitchFamily="34" charset="0"/>
              </a:rPr>
              <a:t>Банк</a:t>
            </a:r>
          </a:p>
          <a:p>
            <a:pPr algn="ctr">
              <a:buFontTx/>
              <a:buNone/>
              <a:defRPr/>
            </a:pPr>
            <a:r>
              <a:rPr lang="ru-RU" sz="1600" dirty="0" smtClean="0">
                <a:effectLst/>
                <a:latin typeface="Arial" pitchFamily="34" charset="0"/>
                <a:cs typeface="Arial" pitchFamily="34" charset="0"/>
              </a:rPr>
              <a:t>(держатель спец. счета и кредитор)</a:t>
            </a:r>
            <a:r>
              <a:rPr lang="ru-RU" sz="1600" b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endParaRPr lang="en-US" sz="1600" b="1" dirty="0"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AutoShape 36"/>
          <p:cNvCxnSpPr>
            <a:cxnSpLocks noChangeShapeType="1"/>
          </p:cNvCxnSpPr>
          <p:nvPr/>
        </p:nvCxnSpPr>
        <p:spPr bwMode="auto">
          <a:xfrm>
            <a:off x="1960751" y="4043978"/>
            <a:ext cx="1143000" cy="1588"/>
          </a:xfrm>
          <a:prstGeom prst="straightConnector1">
            <a:avLst/>
          </a:prstGeom>
          <a:noFill/>
          <a:ln w="22225">
            <a:solidFill>
              <a:srgbClr val="008000"/>
            </a:solidFill>
            <a:prstDash val="solid"/>
            <a:round/>
            <a:headEnd/>
            <a:tailEnd type="triangle" w="med" len="med"/>
          </a:ln>
        </p:spPr>
      </p:cxnSp>
      <p:cxnSp>
        <p:nvCxnSpPr>
          <p:cNvPr id="44" name="AutoShape 36"/>
          <p:cNvCxnSpPr>
            <a:cxnSpLocks noChangeShapeType="1"/>
          </p:cNvCxnSpPr>
          <p:nvPr/>
        </p:nvCxnSpPr>
        <p:spPr bwMode="auto">
          <a:xfrm rot="10800000">
            <a:off x="1917095" y="3812202"/>
            <a:ext cx="1186656" cy="3175"/>
          </a:xfrm>
          <a:prstGeom prst="straightConnector1">
            <a:avLst/>
          </a:prstGeom>
          <a:noFill/>
          <a:ln w="22225">
            <a:solidFill>
              <a:srgbClr val="FF0000"/>
            </a:solidFill>
            <a:prstDash val="solid"/>
            <a:round/>
            <a:headEnd/>
            <a:tailEnd type="triangle" w="med" len="med"/>
          </a:ln>
        </p:spPr>
      </p:cxn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1742311" y="2661202"/>
            <a:ext cx="1604964" cy="105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173038" indent="-173038">
              <a:buFont typeface="Wingdings" pitchFamily="2" charset="2"/>
              <a:buChar char="§"/>
            </a:pPr>
            <a:r>
              <a:rPr lang="ru-RU" sz="1200" dirty="0" smtClean="0">
                <a:effectLst/>
                <a:latin typeface="Arial" pitchFamily="34" charset="0"/>
                <a:cs typeface="Arial" pitchFamily="34" charset="0"/>
              </a:rPr>
              <a:t>Взносы на спец. счет</a:t>
            </a:r>
          </a:p>
          <a:p>
            <a:pPr marL="173038" indent="-173038">
              <a:buFont typeface="Wingdings" pitchFamily="2" charset="2"/>
              <a:buChar char="§"/>
            </a:pPr>
            <a:r>
              <a:rPr lang="ru-RU" sz="1200" dirty="0" smtClean="0">
                <a:effectLst/>
                <a:latin typeface="Arial" pitchFamily="34" charset="0"/>
                <a:cs typeface="Arial" pitchFamily="34" charset="0"/>
              </a:rPr>
              <a:t>Погашение кредита со спец. счета</a:t>
            </a:r>
            <a:endParaRPr lang="en-US" sz="1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2036951" y="4092746"/>
            <a:ext cx="9143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200" dirty="0" smtClean="0">
                <a:effectLst/>
                <a:latin typeface="Arial" pitchFamily="34" charset="0"/>
                <a:cs typeface="Arial" pitchFamily="34" charset="0"/>
              </a:rPr>
              <a:t>Кредит</a:t>
            </a:r>
            <a:r>
              <a:rPr lang="ru-RU" sz="14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endParaRPr lang="en-US" sz="1400" dirty="0"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Elbow Connector 50"/>
          <p:cNvCxnSpPr/>
          <p:nvPr/>
        </p:nvCxnSpPr>
        <p:spPr bwMode="auto">
          <a:xfrm>
            <a:off x="7904351" y="4897418"/>
            <a:ext cx="914400" cy="914400"/>
          </a:xfrm>
          <a:prstGeom prst="bentConnector3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>
            <a:off x="3408551" y="3967778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3408551" y="3967778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7157591" y="3605290"/>
            <a:ext cx="1648459" cy="685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  <a:defRPr/>
            </a:pPr>
            <a:r>
              <a:rPr lang="ru-RU" sz="1600" b="1" dirty="0" smtClean="0">
                <a:effectLst/>
                <a:latin typeface="Arial" pitchFamily="34" charset="0"/>
                <a:cs typeface="Arial" pitchFamily="34" charset="0"/>
              </a:rPr>
              <a:t>Подрядчик </a:t>
            </a:r>
            <a:endParaRPr lang="en-US" sz="1600" b="1" dirty="0"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AutoShape 36"/>
          <p:cNvCxnSpPr>
            <a:cxnSpLocks noChangeShapeType="1"/>
          </p:cNvCxnSpPr>
          <p:nvPr/>
        </p:nvCxnSpPr>
        <p:spPr bwMode="auto">
          <a:xfrm>
            <a:off x="5634661" y="4045566"/>
            <a:ext cx="1430282" cy="0"/>
          </a:xfrm>
          <a:prstGeom prst="straightConnector1">
            <a:avLst/>
          </a:prstGeom>
          <a:noFill/>
          <a:ln w="22225">
            <a:solidFill>
              <a:srgbClr val="008000"/>
            </a:solidFill>
            <a:prstDash val="solid"/>
            <a:round/>
            <a:headEnd/>
            <a:tailEnd type="triangle" w="med" len="med"/>
          </a:ln>
        </p:spPr>
      </p:cxn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5637866" y="4092746"/>
            <a:ext cx="13613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200" dirty="0" smtClean="0">
                <a:effectLst/>
                <a:latin typeface="Arial" pitchFamily="34" charset="0"/>
                <a:cs typeface="Arial" pitchFamily="34" charset="0"/>
              </a:rPr>
              <a:t>Оплата услуг за счет кредита </a:t>
            </a:r>
            <a:endParaRPr lang="en-US" sz="1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3308983" y="1591403"/>
            <a:ext cx="2148840" cy="7972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t" anchorCtr="0"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  <a:defRPr/>
            </a:pPr>
            <a:r>
              <a:rPr lang="ru-RU" sz="1400" b="1" dirty="0" smtClean="0">
                <a:effectLst/>
                <a:latin typeface="Arial" pitchFamily="34" charset="0"/>
                <a:cs typeface="Arial" pitchFamily="34" charset="0"/>
              </a:rPr>
              <a:t>Собственники помещений в МКД</a:t>
            </a:r>
            <a:endParaRPr lang="en-US" sz="14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Oval 57"/>
          <p:cNvSpPr>
            <a:spLocks noChangeArrowheads="1"/>
          </p:cNvSpPr>
          <p:nvPr/>
        </p:nvSpPr>
        <p:spPr bwMode="auto">
          <a:xfrm>
            <a:off x="3789551" y="2094323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9" name="Oval 58"/>
          <p:cNvSpPr>
            <a:spLocks noChangeArrowheads="1"/>
          </p:cNvSpPr>
          <p:nvPr/>
        </p:nvSpPr>
        <p:spPr bwMode="auto">
          <a:xfrm>
            <a:off x="4094351" y="2094323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4399151" y="2094323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1" name="Oval 60"/>
          <p:cNvSpPr>
            <a:spLocks noChangeArrowheads="1"/>
          </p:cNvSpPr>
          <p:nvPr/>
        </p:nvSpPr>
        <p:spPr bwMode="auto">
          <a:xfrm>
            <a:off x="4703951" y="2094323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cxnSp>
        <p:nvCxnSpPr>
          <p:cNvPr id="62" name="AutoShape 36"/>
          <p:cNvCxnSpPr>
            <a:cxnSpLocks noChangeShapeType="1"/>
          </p:cNvCxnSpPr>
          <p:nvPr/>
        </p:nvCxnSpPr>
        <p:spPr bwMode="auto">
          <a:xfrm rot="5400000">
            <a:off x="3311080" y="2911187"/>
            <a:ext cx="1188720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 type="stealth" w="med" len="med"/>
          </a:ln>
        </p:spPr>
      </p:cxnSp>
      <p:cxnSp>
        <p:nvCxnSpPr>
          <p:cNvPr id="63" name="AutoShape 36"/>
          <p:cNvCxnSpPr>
            <a:cxnSpLocks noChangeShapeType="1"/>
          </p:cNvCxnSpPr>
          <p:nvPr/>
        </p:nvCxnSpPr>
        <p:spPr bwMode="auto">
          <a:xfrm rot="5400000">
            <a:off x="3614292" y="2911187"/>
            <a:ext cx="1188720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 type="stealth" w="med" len="med"/>
          </a:ln>
        </p:spPr>
      </p:cxnSp>
      <p:cxnSp>
        <p:nvCxnSpPr>
          <p:cNvPr id="64" name="AutoShape 36"/>
          <p:cNvCxnSpPr>
            <a:cxnSpLocks noChangeShapeType="1"/>
          </p:cNvCxnSpPr>
          <p:nvPr/>
        </p:nvCxnSpPr>
        <p:spPr bwMode="auto">
          <a:xfrm rot="5400000">
            <a:off x="3919886" y="2911187"/>
            <a:ext cx="1188720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 type="stealth" w="med" len="med"/>
          </a:ln>
        </p:spPr>
      </p:cxnSp>
      <p:cxnSp>
        <p:nvCxnSpPr>
          <p:cNvPr id="65" name="AutoShape 36"/>
          <p:cNvCxnSpPr>
            <a:cxnSpLocks noChangeShapeType="1"/>
          </p:cNvCxnSpPr>
          <p:nvPr/>
        </p:nvCxnSpPr>
        <p:spPr bwMode="auto">
          <a:xfrm rot="5400000">
            <a:off x="4223892" y="2911187"/>
            <a:ext cx="1188720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 type="stealth" w="med" len="med"/>
          </a:ln>
        </p:spPr>
      </p:cxnSp>
      <p:sp>
        <p:nvSpPr>
          <p:cNvPr id="66" name="TextBox 46"/>
          <p:cNvSpPr txBox="1"/>
          <p:nvPr/>
        </p:nvSpPr>
        <p:spPr>
          <a:xfrm>
            <a:off x="3333145" y="2632803"/>
            <a:ext cx="2148840" cy="30777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sz="14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Взносы на кап. ремонт</a:t>
            </a:r>
            <a:endParaRPr lang="en-US" sz="14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>
            <a:off x="3599050" y="364744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3807937" y="387604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rot="5400000" flipH="1" flipV="1">
            <a:off x="3769837" y="3760946"/>
            <a:ext cx="76200" cy="1588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rot="5400000" flipH="1" flipV="1">
            <a:off x="3655537" y="3952240"/>
            <a:ext cx="304800" cy="1588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>
            <a:off x="3807937" y="387604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374171" y="3300985"/>
            <a:ext cx="1989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200" dirty="0" smtClean="0">
                <a:effectLst/>
                <a:latin typeface="Arial" pitchFamily="34" charset="0"/>
                <a:cs typeface="Arial" pitchFamily="34" charset="0"/>
              </a:rPr>
              <a:t>Договор на проведение к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ап. ремонта</a:t>
            </a:r>
            <a:endParaRPr lang="en-US" sz="1200" dirty="0"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1" name="AutoShape 36"/>
          <p:cNvCxnSpPr>
            <a:cxnSpLocks noChangeShapeType="1"/>
          </p:cNvCxnSpPr>
          <p:nvPr/>
        </p:nvCxnSpPr>
        <p:spPr bwMode="auto">
          <a:xfrm flipH="1">
            <a:off x="5666135" y="3815377"/>
            <a:ext cx="1303625" cy="1"/>
          </a:xfrm>
          <a:prstGeom prst="straightConnector1">
            <a:avLst/>
          </a:prstGeom>
          <a:noFill/>
          <a:ln w="22225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</p:cxnSp>
      <p:cxnSp>
        <p:nvCxnSpPr>
          <p:cNvPr id="82" name="AutoShape 36"/>
          <p:cNvCxnSpPr>
            <a:cxnSpLocks noChangeShapeType="1"/>
          </p:cNvCxnSpPr>
          <p:nvPr/>
        </p:nvCxnSpPr>
        <p:spPr bwMode="auto">
          <a:xfrm rot="16200000" flipH="1" flipV="1">
            <a:off x="5733459" y="2567906"/>
            <a:ext cx="0" cy="466344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 type="stealth" w="med" len="med"/>
          </a:ln>
        </p:spPr>
      </p:cxnSp>
      <p:cxnSp>
        <p:nvCxnSpPr>
          <p:cNvPr id="83" name="AutoShape 36"/>
          <p:cNvCxnSpPr>
            <a:cxnSpLocks noChangeShapeType="1"/>
          </p:cNvCxnSpPr>
          <p:nvPr/>
        </p:nvCxnSpPr>
        <p:spPr bwMode="auto">
          <a:xfrm flipH="1">
            <a:off x="5963920" y="2561756"/>
            <a:ext cx="2737" cy="481969"/>
          </a:xfrm>
          <a:prstGeom prst="straightConnector1">
            <a:avLst/>
          </a:prstGeom>
          <a:noFill/>
          <a:ln w="9525" cmpd="sng">
            <a:solidFill>
              <a:srgbClr val="FF0000"/>
            </a:solidFill>
            <a:prstDash val="solid"/>
            <a:round/>
            <a:headEnd/>
            <a:tailEnd type="none" w="med" len="med"/>
          </a:ln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212352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3025" y="409275"/>
            <a:ext cx="79205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-115888" algn="ctr" eaLnBrk="0" hangingPunct="0">
              <a:spcBef>
                <a:spcPts val="0"/>
              </a:spcBef>
              <a:buNone/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Схема кредитования капитального ремонта МКД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marL="115888" marR="0" lvl="0" indent="-115888" algn="ctr" defTabSz="914400" eaLnBrk="0" latinLnBrk="0" hangingPunct="0">
              <a:spcBef>
                <a:spcPts val="0"/>
              </a:spcBef>
              <a:buClrTx/>
              <a:buSzTx/>
              <a:buNone/>
              <a:tabLst/>
              <a:defRPr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банком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 который не является держателем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специального счета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Elbow Connector 13"/>
          <p:cNvCxnSpPr/>
          <p:nvPr/>
        </p:nvCxnSpPr>
        <p:spPr bwMode="auto">
          <a:xfrm>
            <a:off x="7891650" y="4630825"/>
            <a:ext cx="914400" cy="914400"/>
          </a:xfrm>
          <a:prstGeom prst="bentConnector3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156" name="Elbow Connector 155"/>
          <p:cNvCxnSpPr/>
          <p:nvPr/>
        </p:nvCxnSpPr>
        <p:spPr bwMode="auto">
          <a:xfrm>
            <a:off x="7904351" y="4753043"/>
            <a:ext cx="914400" cy="914400"/>
          </a:xfrm>
          <a:prstGeom prst="bentConnector3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39" name="Elbow Connector 38"/>
          <p:cNvCxnSpPr/>
          <p:nvPr/>
        </p:nvCxnSpPr>
        <p:spPr bwMode="auto">
          <a:xfrm>
            <a:off x="7891650" y="4775200"/>
            <a:ext cx="914400" cy="914400"/>
          </a:xfrm>
          <a:prstGeom prst="bentConnector3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6027693" y="2575860"/>
            <a:ext cx="17040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ru-RU" sz="12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Источник погашения кредита</a:t>
            </a:r>
            <a:endParaRPr lang="en-US" sz="12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3347275" y="3543865"/>
            <a:ext cx="2153012" cy="830997"/>
          </a:xfrm>
          <a:prstGeom prst="rect">
            <a:avLst/>
          </a:prstGeom>
          <a:solidFill>
            <a:srgbClr val="AEC363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 prstMaterial="dkEdge">
            <a:bevelT w="0" h="0"/>
          </a:sp3d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ru-RU" sz="1600" b="1" dirty="0" smtClean="0">
                <a:effectLst/>
                <a:latin typeface="Arial" pitchFamily="34" charset="0"/>
                <a:cs typeface="Arial" pitchFamily="34" charset="0"/>
              </a:rPr>
              <a:t>ТСЖ/ЖСК/УО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ru-RU" sz="1600" dirty="0" smtClean="0">
                <a:effectLst/>
                <a:latin typeface="Arial" pitchFamily="34" charset="0"/>
                <a:cs typeface="Arial" pitchFamily="34" charset="0"/>
              </a:rPr>
              <a:t>(владелец спец. счета и заемщик)</a:t>
            </a:r>
            <a:endParaRPr lang="en-US" sz="1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44257" y="1591403"/>
            <a:ext cx="1554480" cy="797262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ru-RU" sz="1600" b="1" dirty="0" smtClean="0">
                <a:effectLst/>
                <a:latin typeface="Arial" pitchFamily="34" charset="0"/>
                <a:cs typeface="Arial" pitchFamily="34" charset="0"/>
              </a:rPr>
              <a:t>Банк</a:t>
            </a:r>
          </a:p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ru-RU" sz="1600" dirty="0" smtClean="0">
                <a:effectLst/>
                <a:latin typeface="Arial" pitchFamily="34" charset="0"/>
                <a:cs typeface="Arial" pitchFamily="34" charset="0"/>
              </a:rPr>
              <a:t>(кредитор)</a:t>
            </a:r>
            <a:r>
              <a:rPr lang="ru-RU" sz="1600" b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endParaRPr lang="en-US" sz="1600" b="1" dirty="0"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AutoShape 36"/>
          <p:cNvCxnSpPr>
            <a:cxnSpLocks noChangeShapeType="1"/>
          </p:cNvCxnSpPr>
          <p:nvPr/>
        </p:nvCxnSpPr>
        <p:spPr bwMode="auto">
          <a:xfrm rot="10800000">
            <a:off x="2013345" y="4033577"/>
            <a:ext cx="1186656" cy="3175"/>
          </a:xfrm>
          <a:prstGeom prst="straightConnector1">
            <a:avLst/>
          </a:prstGeom>
          <a:noFill/>
          <a:ln w="22225">
            <a:solidFill>
              <a:srgbClr val="FF0000"/>
            </a:solidFill>
            <a:prstDash val="solid"/>
            <a:round/>
            <a:headEnd/>
            <a:tailEnd type="triangle" w="med" len="med"/>
          </a:ln>
        </p:spPr>
      </p:cxnSp>
      <p:cxnSp>
        <p:nvCxnSpPr>
          <p:cNvPr id="51" name="Elbow Connector 50"/>
          <p:cNvCxnSpPr/>
          <p:nvPr/>
        </p:nvCxnSpPr>
        <p:spPr bwMode="auto">
          <a:xfrm>
            <a:off x="7904351" y="4897418"/>
            <a:ext cx="914400" cy="914400"/>
          </a:xfrm>
          <a:prstGeom prst="bentConnector3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52" name="Straight Arrow Connector 51"/>
          <p:cNvCxnSpPr/>
          <p:nvPr/>
        </p:nvCxnSpPr>
        <p:spPr bwMode="auto">
          <a:xfrm>
            <a:off x="3408551" y="3967778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3408551" y="3967778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7157591" y="3605290"/>
            <a:ext cx="1648459" cy="685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  <a:defRPr/>
            </a:pPr>
            <a:r>
              <a:rPr lang="ru-RU" sz="1600" b="1" dirty="0" smtClean="0">
                <a:effectLst/>
                <a:latin typeface="Arial" pitchFamily="34" charset="0"/>
                <a:cs typeface="Arial" pitchFamily="34" charset="0"/>
              </a:rPr>
              <a:t>Подрядчик </a:t>
            </a:r>
            <a:endParaRPr lang="en-US" sz="1600" b="1" dirty="0"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AutoShape 36"/>
          <p:cNvCxnSpPr>
            <a:cxnSpLocks noChangeShapeType="1"/>
          </p:cNvCxnSpPr>
          <p:nvPr/>
        </p:nvCxnSpPr>
        <p:spPr bwMode="auto">
          <a:xfrm>
            <a:off x="5634661" y="4045566"/>
            <a:ext cx="1430282" cy="0"/>
          </a:xfrm>
          <a:prstGeom prst="straightConnector1">
            <a:avLst/>
          </a:prstGeom>
          <a:noFill/>
          <a:ln w="22225">
            <a:solidFill>
              <a:srgbClr val="008000"/>
            </a:solidFill>
            <a:prstDash val="solid"/>
            <a:round/>
            <a:headEnd/>
            <a:tailEnd type="triangle" w="med" len="med"/>
          </a:ln>
        </p:spPr>
      </p:cxn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5637866" y="4092746"/>
            <a:ext cx="13613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sz="1200" dirty="0" smtClean="0">
                <a:effectLst/>
                <a:latin typeface="Arial" pitchFamily="34" charset="0"/>
                <a:cs typeface="Arial" pitchFamily="34" charset="0"/>
              </a:rPr>
              <a:t>Оплата услуг за счет кредита </a:t>
            </a:r>
            <a:endParaRPr lang="en-US" sz="1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3308983" y="1591403"/>
            <a:ext cx="2148840" cy="7972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t" anchorCtr="0"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  <a:defRPr/>
            </a:pPr>
            <a:r>
              <a:rPr lang="ru-RU" sz="1400" b="1" dirty="0" smtClean="0">
                <a:effectLst/>
                <a:latin typeface="Arial" pitchFamily="34" charset="0"/>
                <a:cs typeface="Arial" pitchFamily="34" charset="0"/>
              </a:rPr>
              <a:t>Собственники помещений в МКД</a:t>
            </a:r>
            <a:endParaRPr lang="en-US" sz="14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Oval 57"/>
          <p:cNvSpPr>
            <a:spLocks noChangeArrowheads="1"/>
          </p:cNvSpPr>
          <p:nvPr/>
        </p:nvSpPr>
        <p:spPr bwMode="auto">
          <a:xfrm>
            <a:off x="3789551" y="2094323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9" name="Oval 58"/>
          <p:cNvSpPr>
            <a:spLocks noChangeArrowheads="1"/>
          </p:cNvSpPr>
          <p:nvPr/>
        </p:nvSpPr>
        <p:spPr bwMode="auto">
          <a:xfrm>
            <a:off x="4094351" y="2094323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4399151" y="2094323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1" name="Oval 60"/>
          <p:cNvSpPr>
            <a:spLocks noChangeArrowheads="1"/>
          </p:cNvSpPr>
          <p:nvPr/>
        </p:nvSpPr>
        <p:spPr bwMode="auto">
          <a:xfrm>
            <a:off x="4703951" y="2094323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cxnSp>
        <p:nvCxnSpPr>
          <p:cNvPr id="62" name="AutoShape 36"/>
          <p:cNvCxnSpPr>
            <a:cxnSpLocks noChangeShapeType="1"/>
          </p:cNvCxnSpPr>
          <p:nvPr/>
        </p:nvCxnSpPr>
        <p:spPr bwMode="auto">
          <a:xfrm rot="5400000">
            <a:off x="3311080" y="2911187"/>
            <a:ext cx="1188720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 type="stealth" w="med" len="med"/>
          </a:ln>
        </p:spPr>
      </p:cxnSp>
      <p:cxnSp>
        <p:nvCxnSpPr>
          <p:cNvPr id="63" name="AutoShape 36"/>
          <p:cNvCxnSpPr>
            <a:cxnSpLocks noChangeShapeType="1"/>
          </p:cNvCxnSpPr>
          <p:nvPr/>
        </p:nvCxnSpPr>
        <p:spPr bwMode="auto">
          <a:xfrm rot="5400000">
            <a:off x="3614292" y="2911187"/>
            <a:ext cx="1188720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 type="stealth" w="med" len="med"/>
          </a:ln>
        </p:spPr>
      </p:cxnSp>
      <p:cxnSp>
        <p:nvCxnSpPr>
          <p:cNvPr id="64" name="AutoShape 36"/>
          <p:cNvCxnSpPr>
            <a:cxnSpLocks noChangeShapeType="1"/>
          </p:cNvCxnSpPr>
          <p:nvPr/>
        </p:nvCxnSpPr>
        <p:spPr bwMode="auto">
          <a:xfrm rot="5400000">
            <a:off x="3919886" y="2911187"/>
            <a:ext cx="1188720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 type="stealth" w="med" len="med"/>
          </a:ln>
        </p:spPr>
      </p:cxnSp>
      <p:cxnSp>
        <p:nvCxnSpPr>
          <p:cNvPr id="65" name="AutoShape 36"/>
          <p:cNvCxnSpPr>
            <a:cxnSpLocks noChangeShapeType="1"/>
          </p:cNvCxnSpPr>
          <p:nvPr/>
        </p:nvCxnSpPr>
        <p:spPr bwMode="auto">
          <a:xfrm rot="5400000">
            <a:off x="4223892" y="2911187"/>
            <a:ext cx="1188720" cy="1588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 type="stealth" w="med" len="med"/>
          </a:ln>
        </p:spPr>
      </p:cxnSp>
      <p:sp>
        <p:nvSpPr>
          <p:cNvPr id="66" name="TextBox 46"/>
          <p:cNvSpPr txBox="1"/>
          <p:nvPr/>
        </p:nvSpPr>
        <p:spPr>
          <a:xfrm>
            <a:off x="3333145" y="2632803"/>
            <a:ext cx="2148840" cy="307777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None/>
            </a:pPr>
            <a:r>
              <a:rPr lang="ru-RU" sz="1400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Взносы на кап. ремонт</a:t>
            </a:r>
            <a:endParaRPr lang="en-US" sz="14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>
            <a:off x="3599050" y="364744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3807937" y="387604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70" name="Straight Arrow Connector 69"/>
          <p:cNvCxnSpPr/>
          <p:nvPr/>
        </p:nvCxnSpPr>
        <p:spPr bwMode="auto">
          <a:xfrm rot="5400000" flipH="1" flipV="1">
            <a:off x="3769837" y="3760946"/>
            <a:ext cx="76200" cy="1588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rot="5400000" flipH="1" flipV="1">
            <a:off x="3655537" y="3952240"/>
            <a:ext cx="304800" cy="1588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>
            <a:off x="3807937" y="3876040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arrow"/>
            <a:tailEnd type="arrow"/>
          </a:ln>
          <a:effectLst/>
        </p:spPr>
      </p:cxn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374171" y="3300985"/>
            <a:ext cx="1989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200" dirty="0" smtClean="0">
                <a:effectLst/>
                <a:latin typeface="Arial" pitchFamily="34" charset="0"/>
                <a:cs typeface="Arial" pitchFamily="34" charset="0"/>
              </a:rPr>
              <a:t>Договор на проведение к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ап. ремонта</a:t>
            </a:r>
            <a:endParaRPr lang="en-US" sz="1200" dirty="0"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1" name="AutoShape 36"/>
          <p:cNvCxnSpPr>
            <a:cxnSpLocks noChangeShapeType="1"/>
          </p:cNvCxnSpPr>
          <p:nvPr/>
        </p:nvCxnSpPr>
        <p:spPr bwMode="auto">
          <a:xfrm flipH="1">
            <a:off x="5666135" y="3815377"/>
            <a:ext cx="1303625" cy="1"/>
          </a:xfrm>
          <a:prstGeom prst="straightConnector1">
            <a:avLst/>
          </a:prstGeom>
          <a:noFill/>
          <a:ln w="22225">
            <a:solidFill>
              <a:schemeClr val="tx1"/>
            </a:solidFill>
            <a:prstDash val="solid"/>
            <a:round/>
            <a:headEnd type="stealth"/>
            <a:tailEnd type="triangle" w="med" len="med"/>
          </a:ln>
        </p:spPr>
      </p:cxnSp>
      <p:cxnSp>
        <p:nvCxnSpPr>
          <p:cNvPr id="82" name="AutoShape 36"/>
          <p:cNvCxnSpPr>
            <a:cxnSpLocks noChangeShapeType="1"/>
          </p:cNvCxnSpPr>
          <p:nvPr/>
        </p:nvCxnSpPr>
        <p:spPr bwMode="auto">
          <a:xfrm rot="16200000" flipH="1" flipV="1">
            <a:off x="5733459" y="2567906"/>
            <a:ext cx="0" cy="466344"/>
          </a:xfrm>
          <a:prstGeom prst="straightConnector1">
            <a:avLst/>
          </a:prstGeom>
          <a:noFill/>
          <a:ln w="9525">
            <a:solidFill>
              <a:srgbClr val="FF0000"/>
            </a:solidFill>
            <a:prstDash val="solid"/>
            <a:round/>
            <a:headEnd/>
            <a:tailEnd type="stealth" w="med" len="med"/>
          </a:ln>
        </p:spPr>
      </p:cxnSp>
      <p:cxnSp>
        <p:nvCxnSpPr>
          <p:cNvPr id="83" name="AutoShape 36"/>
          <p:cNvCxnSpPr>
            <a:cxnSpLocks noChangeShapeType="1"/>
          </p:cNvCxnSpPr>
          <p:nvPr/>
        </p:nvCxnSpPr>
        <p:spPr bwMode="auto">
          <a:xfrm flipH="1">
            <a:off x="5963920" y="2561756"/>
            <a:ext cx="2737" cy="481969"/>
          </a:xfrm>
          <a:prstGeom prst="straightConnector1">
            <a:avLst/>
          </a:prstGeom>
          <a:noFill/>
          <a:ln w="9525" cmpd="sng">
            <a:solidFill>
              <a:srgbClr val="FF0000"/>
            </a:solidFill>
            <a:prstDash val="solid"/>
            <a:round/>
            <a:headEnd/>
            <a:tailEnd type="none" w="med" len="med"/>
          </a:ln>
        </p:spPr>
      </p:cxn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344257" y="3519243"/>
            <a:ext cx="1554480" cy="9057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ru-RU" sz="1600" b="1" dirty="0" smtClean="0">
                <a:effectLst/>
                <a:latin typeface="Arial" pitchFamily="34" charset="0"/>
                <a:cs typeface="Arial" pitchFamily="34" charset="0"/>
              </a:rPr>
              <a:t>Банк</a:t>
            </a:r>
          </a:p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ru-RU" sz="1600" dirty="0" smtClean="0">
                <a:effectLst/>
                <a:latin typeface="Arial" pitchFamily="34" charset="0"/>
                <a:cs typeface="Arial" pitchFamily="34" charset="0"/>
              </a:rPr>
              <a:t>(держатель спец. счета)</a:t>
            </a:r>
            <a:endParaRPr lang="en-US" sz="1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ctangle 98"/>
          <p:cNvSpPr>
            <a:spLocks noChangeArrowheads="1"/>
          </p:cNvSpPr>
          <p:nvPr/>
        </p:nvSpPr>
        <p:spPr bwMode="auto">
          <a:xfrm>
            <a:off x="2148970" y="2376612"/>
            <a:ext cx="8440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ru-RU" sz="1200" dirty="0" smtClean="0">
                <a:effectLst/>
                <a:latin typeface="Arial" pitchFamily="34" charset="0"/>
                <a:cs typeface="Arial" pitchFamily="34" charset="0"/>
              </a:rPr>
              <a:t>Кредит</a:t>
            </a:r>
            <a:r>
              <a:rPr lang="ru-RU" sz="14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endParaRPr lang="en-US" sz="1400" dirty="0"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2" name="AutoShape 36"/>
          <p:cNvCxnSpPr>
            <a:cxnSpLocks noChangeShapeType="1"/>
          </p:cNvCxnSpPr>
          <p:nvPr/>
        </p:nvCxnSpPr>
        <p:spPr bwMode="auto">
          <a:xfrm flipV="1">
            <a:off x="1215140" y="2551458"/>
            <a:ext cx="0" cy="865027"/>
          </a:xfrm>
          <a:prstGeom prst="straightConnector1">
            <a:avLst/>
          </a:prstGeom>
          <a:noFill/>
          <a:ln w="22225">
            <a:solidFill>
              <a:srgbClr val="FF0000"/>
            </a:solidFill>
            <a:prstDash val="solid"/>
            <a:round/>
            <a:headEnd/>
            <a:tailEnd type="triangle" w="med" len="med"/>
          </a:ln>
        </p:spPr>
      </p:cxnSp>
      <p:sp>
        <p:nvSpPr>
          <p:cNvPr id="73" name="Rectangle 98"/>
          <p:cNvSpPr>
            <a:spLocks noChangeArrowheads="1"/>
          </p:cNvSpPr>
          <p:nvPr/>
        </p:nvSpPr>
        <p:spPr bwMode="auto">
          <a:xfrm>
            <a:off x="65316" y="2641503"/>
            <a:ext cx="11852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sz="1200" dirty="0" smtClean="0">
                <a:effectLst/>
                <a:latin typeface="Arial" pitchFamily="34" charset="0"/>
                <a:cs typeface="Arial" pitchFamily="34" charset="0"/>
              </a:rPr>
              <a:t>Погашение кредита со спец.счета</a:t>
            </a:r>
            <a:endParaRPr lang="en-US" sz="1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98"/>
          <p:cNvSpPr>
            <a:spLocks noChangeArrowheads="1"/>
          </p:cNvSpPr>
          <p:nvPr/>
        </p:nvSpPr>
        <p:spPr bwMode="auto">
          <a:xfrm>
            <a:off x="1927169" y="4118128"/>
            <a:ext cx="12876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Открытие спец. счета</a:t>
            </a:r>
            <a:endParaRPr lang="en-US" sz="1200" dirty="0"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6" name="AutoShape 36"/>
          <p:cNvCxnSpPr>
            <a:cxnSpLocks noChangeShapeType="1"/>
          </p:cNvCxnSpPr>
          <p:nvPr/>
        </p:nvCxnSpPr>
        <p:spPr bwMode="auto">
          <a:xfrm>
            <a:off x="1939769" y="2436790"/>
            <a:ext cx="1330714" cy="1025957"/>
          </a:xfrm>
          <a:prstGeom prst="straightConnector1">
            <a:avLst/>
          </a:prstGeom>
          <a:noFill/>
          <a:ln w="22225">
            <a:solidFill>
              <a:srgbClr val="008000"/>
            </a:solidFill>
            <a:prstDash val="solid"/>
            <a:round/>
            <a:headEnd/>
            <a:tailEnd type="triangle" w="med" len="med"/>
          </a:ln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361443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2" name="Group 196"/>
          <p:cNvGrpSpPr/>
          <p:nvPr/>
        </p:nvGrpSpPr>
        <p:grpSpPr>
          <a:xfrm>
            <a:off x="379226" y="2367390"/>
            <a:ext cx="2865266" cy="2626602"/>
            <a:chOff x="328383" y="1292443"/>
            <a:chExt cx="4548041" cy="4169210"/>
          </a:xfrm>
        </p:grpSpPr>
        <p:cxnSp>
          <p:nvCxnSpPr>
            <p:cNvPr id="42" name="AutoShape 36"/>
            <p:cNvCxnSpPr>
              <a:cxnSpLocks noChangeShapeType="1"/>
            </p:cNvCxnSpPr>
            <p:nvPr/>
          </p:nvCxnSpPr>
          <p:spPr bwMode="auto">
            <a:xfrm flipV="1">
              <a:off x="1429439" y="4924594"/>
              <a:ext cx="3444953" cy="535331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46" name="AutoShape 36"/>
            <p:cNvCxnSpPr>
              <a:cxnSpLocks noChangeShapeType="1"/>
            </p:cNvCxnSpPr>
            <p:nvPr/>
          </p:nvCxnSpPr>
          <p:spPr bwMode="auto">
            <a:xfrm flipV="1">
              <a:off x="1435945" y="2176716"/>
              <a:ext cx="3440479" cy="410292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47" name="AutoShape 36"/>
            <p:cNvCxnSpPr>
              <a:cxnSpLocks noChangeShapeType="1"/>
            </p:cNvCxnSpPr>
            <p:nvPr/>
          </p:nvCxnSpPr>
          <p:spPr bwMode="auto">
            <a:xfrm>
              <a:off x="1434561" y="2579996"/>
              <a:ext cx="0" cy="2878021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48" name="AutoShape 36"/>
            <p:cNvCxnSpPr>
              <a:cxnSpLocks noChangeShapeType="1"/>
            </p:cNvCxnSpPr>
            <p:nvPr/>
          </p:nvCxnSpPr>
          <p:spPr bwMode="auto">
            <a:xfrm>
              <a:off x="4868992" y="2184864"/>
              <a:ext cx="0" cy="2734569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49" name="AutoShape 36"/>
            <p:cNvCxnSpPr>
              <a:cxnSpLocks noChangeShapeType="1"/>
            </p:cNvCxnSpPr>
            <p:nvPr/>
          </p:nvCxnSpPr>
          <p:spPr bwMode="auto">
            <a:xfrm>
              <a:off x="328383" y="1694779"/>
              <a:ext cx="1106745" cy="894945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50" name="AutoShape 36"/>
            <p:cNvCxnSpPr>
              <a:cxnSpLocks noChangeShapeType="1"/>
            </p:cNvCxnSpPr>
            <p:nvPr/>
          </p:nvCxnSpPr>
          <p:spPr bwMode="auto">
            <a:xfrm>
              <a:off x="329985" y="1691942"/>
              <a:ext cx="0" cy="2878021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51" name="AutoShape 36"/>
            <p:cNvCxnSpPr>
              <a:cxnSpLocks noChangeShapeType="1"/>
            </p:cNvCxnSpPr>
            <p:nvPr/>
          </p:nvCxnSpPr>
          <p:spPr bwMode="auto">
            <a:xfrm>
              <a:off x="328545" y="4566708"/>
              <a:ext cx="1106745" cy="894945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52" name="AutoShape 36"/>
            <p:cNvCxnSpPr>
              <a:cxnSpLocks noChangeShapeType="1"/>
            </p:cNvCxnSpPr>
            <p:nvPr/>
          </p:nvCxnSpPr>
          <p:spPr bwMode="auto">
            <a:xfrm flipV="1">
              <a:off x="334287" y="1299420"/>
              <a:ext cx="3447905" cy="391102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53" name="AutoShape 36"/>
            <p:cNvCxnSpPr>
              <a:cxnSpLocks noChangeShapeType="1"/>
            </p:cNvCxnSpPr>
            <p:nvPr/>
          </p:nvCxnSpPr>
          <p:spPr bwMode="auto">
            <a:xfrm>
              <a:off x="3768476" y="1292443"/>
              <a:ext cx="1097280" cy="877824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grpSp>
          <p:nvGrpSpPr>
            <p:cNvPr id="3" name="Group 53"/>
            <p:cNvGrpSpPr/>
            <p:nvPr/>
          </p:nvGrpSpPr>
          <p:grpSpPr>
            <a:xfrm>
              <a:off x="682768" y="2126299"/>
              <a:ext cx="272667" cy="628371"/>
              <a:chOff x="2211716" y="2594719"/>
              <a:chExt cx="272667" cy="628371"/>
            </a:xfrm>
          </p:grpSpPr>
          <p:cxnSp>
            <p:nvCxnSpPr>
              <p:cNvPr id="55" name="AutoShape 36"/>
              <p:cNvCxnSpPr>
                <a:cxnSpLocks noChangeShapeType="1"/>
              </p:cNvCxnSpPr>
              <p:nvPr/>
            </p:nvCxnSpPr>
            <p:spPr bwMode="auto">
              <a:xfrm>
                <a:off x="2211968" y="2594719"/>
                <a:ext cx="0" cy="415011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56" name="AutoShape 36"/>
              <p:cNvCxnSpPr>
                <a:cxnSpLocks noChangeShapeType="1"/>
              </p:cNvCxnSpPr>
              <p:nvPr/>
            </p:nvCxnSpPr>
            <p:spPr bwMode="auto">
              <a:xfrm>
                <a:off x="2211716" y="2595876"/>
                <a:ext cx="270858" cy="213999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57" name="AutoShape 36"/>
              <p:cNvCxnSpPr>
                <a:cxnSpLocks noChangeShapeType="1"/>
              </p:cNvCxnSpPr>
              <p:nvPr/>
            </p:nvCxnSpPr>
            <p:spPr bwMode="auto">
              <a:xfrm>
                <a:off x="2211716" y="3007991"/>
                <a:ext cx="270858" cy="213999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58" name="AutoShape 36"/>
              <p:cNvCxnSpPr>
                <a:cxnSpLocks noChangeShapeType="1"/>
              </p:cNvCxnSpPr>
              <p:nvPr/>
            </p:nvCxnSpPr>
            <p:spPr bwMode="auto">
              <a:xfrm>
                <a:off x="2484383" y="2808079"/>
                <a:ext cx="0" cy="415011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</p:grpSp>
        <p:grpSp>
          <p:nvGrpSpPr>
            <p:cNvPr id="5" name="Group 58"/>
            <p:cNvGrpSpPr/>
            <p:nvPr/>
          </p:nvGrpSpPr>
          <p:grpSpPr>
            <a:xfrm>
              <a:off x="682768" y="2739709"/>
              <a:ext cx="272667" cy="628371"/>
              <a:chOff x="2211716" y="2594719"/>
              <a:chExt cx="272667" cy="628371"/>
            </a:xfrm>
          </p:grpSpPr>
          <p:cxnSp>
            <p:nvCxnSpPr>
              <p:cNvPr id="60" name="AutoShape 36"/>
              <p:cNvCxnSpPr>
                <a:cxnSpLocks noChangeShapeType="1"/>
              </p:cNvCxnSpPr>
              <p:nvPr/>
            </p:nvCxnSpPr>
            <p:spPr bwMode="auto">
              <a:xfrm>
                <a:off x="2211968" y="2594719"/>
                <a:ext cx="0" cy="415011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61" name="AutoShape 36"/>
              <p:cNvCxnSpPr>
                <a:cxnSpLocks noChangeShapeType="1"/>
              </p:cNvCxnSpPr>
              <p:nvPr/>
            </p:nvCxnSpPr>
            <p:spPr bwMode="auto">
              <a:xfrm>
                <a:off x="2211716" y="2595876"/>
                <a:ext cx="270858" cy="213999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62" name="AutoShape 36"/>
              <p:cNvCxnSpPr>
                <a:cxnSpLocks noChangeShapeType="1"/>
              </p:cNvCxnSpPr>
              <p:nvPr/>
            </p:nvCxnSpPr>
            <p:spPr bwMode="auto">
              <a:xfrm>
                <a:off x="2211716" y="3007991"/>
                <a:ext cx="270858" cy="213999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63" name="AutoShape 36"/>
              <p:cNvCxnSpPr>
                <a:cxnSpLocks noChangeShapeType="1"/>
              </p:cNvCxnSpPr>
              <p:nvPr/>
            </p:nvCxnSpPr>
            <p:spPr bwMode="auto">
              <a:xfrm>
                <a:off x="2484383" y="2808079"/>
                <a:ext cx="0" cy="415011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</p:grpSp>
        <p:grpSp>
          <p:nvGrpSpPr>
            <p:cNvPr id="6" name="Group 63"/>
            <p:cNvGrpSpPr/>
            <p:nvPr/>
          </p:nvGrpSpPr>
          <p:grpSpPr>
            <a:xfrm>
              <a:off x="682768" y="3372169"/>
              <a:ext cx="272667" cy="628371"/>
              <a:chOff x="2211716" y="2594719"/>
              <a:chExt cx="272667" cy="628371"/>
            </a:xfrm>
          </p:grpSpPr>
          <p:cxnSp>
            <p:nvCxnSpPr>
              <p:cNvPr id="65" name="AutoShape 36"/>
              <p:cNvCxnSpPr>
                <a:cxnSpLocks noChangeShapeType="1"/>
              </p:cNvCxnSpPr>
              <p:nvPr/>
            </p:nvCxnSpPr>
            <p:spPr bwMode="auto">
              <a:xfrm>
                <a:off x="2211968" y="2594719"/>
                <a:ext cx="0" cy="415011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66" name="AutoShape 36"/>
              <p:cNvCxnSpPr>
                <a:cxnSpLocks noChangeShapeType="1"/>
              </p:cNvCxnSpPr>
              <p:nvPr/>
            </p:nvCxnSpPr>
            <p:spPr bwMode="auto">
              <a:xfrm>
                <a:off x="2211716" y="2595876"/>
                <a:ext cx="270858" cy="213999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67" name="AutoShape 36"/>
              <p:cNvCxnSpPr>
                <a:cxnSpLocks noChangeShapeType="1"/>
              </p:cNvCxnSpPr>
              <p:nvPr/>
            </p:nvCxnSpPr>
            <p:spPr bwMode="auto">
              <a:xfrm>
                <a:off x="2211716" y="3007991"/>
                <a:ext cx="270858" cy="213999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68" name="AutoShape 36"/>
              <p:cNvCxnSpPr>
                <a:cxnSpLocks noChangeShapeType="1"/>
              </p:cNvCxnSpPr>
              <p:nvPr/>
            </p:nvCxnSpPr>
            <p:spPr bwMode="auto">
              <a:xfrm>
                <a:off x="2484383" y="2808079"/>
                <a:ext cx="0" cy="415011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</p:grpSp>
        <p:grpSp>
          <p:nvGrpSpPr>
            <p:cNvPr id="7" name="Group 68"/>
            <p:cNvGrpSpPr/>
            <p:nvPr/>
          </p:nvGrpSpPr>
          <p:grpSpPr>
            <a:xfrm>
              <a:off x="682768" y="4000819"/>
              <a:ext cx="272667" cy="628371"/>
              <a:chOff x="2211716" y="2594719"/>
              <a:chExt cx="272667" cy="628371"/>
            </a:xfrm>
          </p:grpSpPr>
          <p:cxnSp>
            <p:nvCxnSpPr>
              <p:cNvPr id="70" name="AutoShape 36"/>
              <p:cNvCxnSpPr>
                <a:cxnSpLocks noChangeShapeType="1"/>
              </p:cNvCxnSpPr>
              <p:nvPr/>
            </p:nvCxnSpPr>
            <p:spPr bwMode="auto">
              <a:xfrm>
                <a:off x="2211968" y="2594719"/>
                <a:ext cx="0" cy="415011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71" name="AutoShape 36"/>
              <p:cNvCxnSpPr>
                <a:cxnSpLocks noChangeShapeType="1"/>
              </p:cNvCxnSpPr>
              <p:nvPr/>
            </p:nvCxnSpPr>
            <p:spPr bwMode="auto">
              <a:xfrm>
                <a:off x="2211716" y="2595876"/>
                <a:ext cx="270858" cy="213999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72" name="AutoShape 36"/>
              <p:cNvCxnSpPr>
                <a:cxnSpLocks noChangeShapeType="1"/>
              </p:cNvCxnSpPr>
              <p:nvPr/>
            </p:nvCxnSpPr>
            <p:spPr bwMode="auto">
              <a:xfrm>
                <a:off x="2211716" y="3007991"/>
                <a:ext cx="270858" cy="213999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73" name="AutoShape 36"/>
              <p:cNvCxnSpPr>
                <a:cxnSpLocks noChangeShapeType="1"/>
              </p:cNvCxnSpPr>
              <p:nvPr/>
            </p:nvCxnSpPr>
            <p:spPr bwMode="auto">
              <a:xfrm>
                <a:off x="2484383" y="2808079"/>
                <a:ext cx="0" cy="415011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</p:grpSp>
        <p:cxnSp>
          <p:nvCxnSpPr>
            <p:cNvPr id="74" name="AutoShape 36"/>
            <p:cNvCxnSpPr>
              <a:cxnSpLocks noChangeShapeType="1"/>
            </p:cNvCxnSpPr>
            <p:nvPr/>
          </p:nvCxnSpPr>
          <p:spPr bwMode="auto">
            <a:xfrm flipV="1">
              <a:off x="1429439" y="4703614"/>
              <a:ext cx="3444953" cy="535331"/>
            </a:xfrm>
            <a:prstGeom prst="straightConnector1">
              <a:avLst/>
            </a:prstGeom>
            <a:noFill/>
            <a:ln w="952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75" name="AutoShape 36"/>
            <p:cNvCxnSpPr>
              <a:cxnSpLocks noChangeShapeType="1"/>
            </p:cNvCxnSpPr>
            <p:nvPr/>
          </p:nvCxnSpPr>
          <p:spPr bwMode="auto">
            <a:xfrm>
              <a:off x="328545" y="4345728"/>
              <a:ext cx="1106745" cy="894945"/>
            </a:xfrm>
            <a:prstGeom prst="straightConnector1">
              <a:avLst/>
            </a:prstGeom>
            <a:noFill/>
            <a:ln w="952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grpSp>
          <p:nvGrpSpPr>
            <p:cNvPr id="8" name="Group 75"/>
            <p:cNvGrpSpPr/>
            <p:nvPr/>
          </p:nvGrpSpPr>
          <p:grpSpPr>
            <a:xfrm>
              <a:off x="1622635" y="2627205"/>
              <a:ext cx="365047" cy="2390583"/>
              <a:chOff x="3151583" y="2943225"/>
              <a:chExt cx="365047" cy="2390583"/>
            </a:xfrm>
          </p:grpSpPr>
          <p:grpSp>
            <p:nvGrpSpPr>
              <p:cNvPr id="9" name="Group 124"/>
              <p:cNvGrpSpPr/>
              <p:nvPr/>
            </p:nvGrpSpPr>
            <p:grpSpPr>
              <a:xfrm>
                <a:off x="3151583" y="2943225"/>
                <a:ext cx="365047" cy="550353"/>
                <a:chOff x="3151583" y="3004185"/>
                <a:chExt cx="365047" cy="550353"/>
              </a:xfrm>
            </p:grpSpPr>
            <p:cxnSp>
              <p:nvCxnSpPr>
                <p:cNvPr id="93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154009" y="3040796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94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5393" y="3004185"/>
                  <a:ext cx="349824" cy="41719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95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1583" y="3511004"/>
                  <a:ext cx="365047" cy="4353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96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510244" y="3004601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</p:grpSp>
          <p:grpSp>
            <p:nvGrpSpPr>
              <p:cNvPr id="10" name="Group 125"/>
              <p:cNvGrpSpPr/>
              <p:nvPr/>
            </p:nvGrpSpPr>
            <p:grpSpPr>
              <a:xfrm>
                <a:off x="3151583" y="3549015"/>
                <a:ext cx="365047" cy="550353"/>
                <a:chOff x="3151583" y="3004185"/>
                <a:chExt cx="365047" cy="550353"/>
              </a:xfrm>
            </p:grpSpPr>
            <p:cxnSp>
              <p:nvCxnSpPr>
                <p:cNvPr id="89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154009" y="3040796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90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5393" y="3004185"/>
                  <a:ext cx="349824" cy="41719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91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1583" y="3511004"/>
                  <a:ext cx="365047" cy="4353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92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510244" y="3004601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</p:grpSp>
          <p:grpSp>
            <p:nvGrpSpPr>
              <p:cNvPr id="11" name="Group 135"/>
              <p:cNvGrpSpPr/>
              <p:nvPr/>
            </p:nvGrpSpPr>
            <p:grpSpPr>
              <a:xfrm>
                <a:off x="3151583" y="4166235"/>
                <a:ext cx="365047" cy="550353"/>
                <a:chOff x="3151583" y="3004185"/>
                <a:chExt cx="365047" cy="550353"/>
              </a:xfrm>
            </p:grpSpPr>
            <p:cxnSp>
              <p:nvCxnSpPr>
                <p:cNvPr id="85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154009" y="3040796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86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5393" y="3004185"/>
                  <a:ext cx="349824" cy="41719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87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1583" y="3511004"/>
                  <a:ext cx="365047" cy="4353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88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510244" y="3004601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</p:grpSp>
          <p:grpSp>
            <p:nvGrpSpPr>
              <p:cNvPr id="12" name="Group 140"/>
              <p:cNvGrpSpPr/>
              <p:nvPr/>
            </p:nvGrpSpPr>
            <p:grpSpPr>
              <a:xfrm>
                <a:off x="3151583" y="4783455"/>
                <a:ext cx="365047" cy="550353"/>
                <a:chOff x="3151583" y="3004185"/>
                <a:chExt cx="365047" cy="550353"/>
              </a:xfrm>
            </p:grpSpPr>
            <p:cxnSp>
              <p:nvCxnSpPr>
                <p:cNvPr id="81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154009" y="3040796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82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5393" y="3004185"/>
                  <a:ext cx="349824" cy="41719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83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1583" y="3511004"/>
                  <a:ext cx="365047" cy="4353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84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510244" y="3004601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</p:grpSp>
        </p:grpSp>
        <p:grpSp>
          <p:nvGrpSpPr>
            <p:cNvPr id="13" name="Group 96"/>
            <p:cNvGrpSpPr/>
            <p:nvPr/>
          </p:nvGrpSpPr>
          <p:grpSpPr>
            <a:xfrm>
              <a:off x="4274395" y="2314785"/>
              <a:ext cx="365047" cy="2390583"/>
              <a:chOff x="3151583" y="2943225"/>
              <a:chExt cx="365047" cy="2390583"/>
            </a:xfrm>
          </p:grpSpPr>
          <p:grpSp>
            <p:nvGrpSpPr>
              <p:cNvPr id="14" name="Group 124"/>
              <p:cNvGrpSpPr/>
              <p:nvPr/>
            </p:nvGrpSpPr>
            <p:grpSpPr>
              <a:xfrm>
                <a:off x="3151583" y="2943225"/>
                <a:ext cx="365047" cy="550353"/>
                <a:chOff x="3151583" y="3004185"/>
                <a:chExt cx="365047" cy="550353"/>
              </a:xfrm>
            </p:grpSpPr>
            <p:cxnSp>
              <p:nvCxnSpPr>
                <p:cNvPr id="114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154009" y="3040796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15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5393" y="3004185"/>
                  <a:ext cx="349824" cy="41719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16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1583" y="3511004"/>
                  <a:ext cx="365047" cy="4353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17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510244" y="3004601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</p:grpSp>
          <p:grpSp>
            <p:nvGrpSpPr>
              <p:cNvPr id="15" name="Group 125"/>
              <p:cNvGrpSpPr/>
              <p:nvPr/>
            </p:nvGrpSpPr>
            <p:grpSpPr>
              <a:xfrm>
                <a:off x="3151583" y="3549015"/>
                <a:ext cx="365047" cy="550353"/>
                <a:chOff x="3151583" y="3004185"/>
                <a:chExt cx="365047" cy="550353"/>
              </a:xfrm>
            </p:grpSpPr>
            <p:cxnSp>
              <p:nvCxnSpPr>
                <p:cNvPr id="110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154009" y="3040796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11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5393" y="3004185"/>
                  <a:ext cx="349824" cy="41719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12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1583" y="3511004"/>
                  <a:ext cx="365047" cy="4353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13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510244" y="3004601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</p:grpSp>
          <p:grpSp>
            <p:nvGrpSpPr>
              <p:cNvPr id="16" name="Group 135"/>
              <p:cNvGrpSpPr/>
              <p:nvPr/>
            </p:nvGrpSpPr>
            <p:grpSpPr>
              <a:xfrm>
                <a:off x="3151583" y="4166235"/>
                <a:ext cx="365047" cy="550353"/>
                <a:chOff x="3151583" y="3004185"/>
                <a:chExt cx="365047" cy="550353"/>
              </a:xfrm>
            </p:grpSpPr>
            <p:cxnSp>
              <p:nvCxnSpPr>
                <p:cNvPr id="106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154009" y="3040796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07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5393" y="3004185"/>
                  <a:ext cx="349824" cy="41719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08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1583" y="3511004"/>
                  <a:ext cx="365047" cy="4353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09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510244" y="3004601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</p:grpSp>
          <p:grpSp>
            <p:nvGrpSpPr>
              <p:cNvPr id="17" name="Group 140"/>
              <p:cNvGrpSpPr/>
              <p:nvPr/>
            </p:nvGrpSpPr>
            <p:grpSpPr>
              <a:xfrm>
                <a:off x="3151583" y="4783455"/>
                <a:ext cx="365047" cy="550353"/>
                <a:chOff x="3151583" y="3004185"/>
                <a:chExt cx="365047" cy="550353"/>
              </a:xfrm>
            </p:grpSpPr>
            <p:cxnSp>
              <p:nvCxnSpPr>
                <p:cNvPr id="102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154009" y="3040796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03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5393" y="3004185"/>
                  <a:ext cx="349824" cy="41719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04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1583" y="3511004"/>
                  <a:ext cx="365047" cy="4353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05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510244" y="3004601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</p:grpSp>
        </p:grpSp>
        <p:grpSp>
          <p:nvGrpSpPr>
            <p:cNvPr id="18" name="Group 117"/>
            <p:cNvGrpSpPr/>
            <p:nvPr/>
          </p:nvGrpSpPr>
          <p:grpSpPr>
            <a:xfrm>
              <a:off x="2262715" y="2558625"/>
              <a:ext cx="365047" cy="1773363"/>
              <a:chOff x="3829763" y="2882265"/>
              <a:chExt cx="365047" cy="1773363"/>
            </a:xfrm>
          </p:grpSpPr>
          <p:grpSp>
            <p:nvGrpSpPr>
              <p:cNvPr id="19" name="Group 124"/>
              <p:cNvGrpSpPr/>
              <p:nvPr/>
            </p:nvGrpSpPr>
            <p:grpSpPr>
              <a:xfrm>
                <a:off x="3829763" y="2882265"/>
                <a:ext cx="365047" cy="550353"/>
                <a:chOff x="3151583" y="3004185"/>
                <a:chExt cx="365047" cy="550353"/>
              </a:xfrm>
            </p:grpSpPr>
            <p:cxnSp>
              <p:nvCxnSpPr>
                <p:cNvPr id="130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154009" y="3040796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31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5393" y="3004185"/>
                  <a:ext cx="349824" cy="41719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32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1583" y="3511004"/>
                  <a:ext cx="365047" cy="4353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33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510244" y="3004601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</p:grpSp>
          <p:grpSp>
            <p:nvGrpSpPr>
              <p:cNvPr id="20" name="Group 125"/>
              <p:cNvGrpSpPr/>
              <p:nvPr/>
            </p:nvGrpSpPr>
            <p:grpSpPr>
              <a:xfrm>
                <a:off x="3829763" y="3488055"/>
                <a:ext cx="365047" cy="550353"/>
                <a:chOff x="3151583" y="3004185"/>
                <a:chExt cx="365047" cy="550353"/>
              </a:xfrm>
            </p:grpSpPr>
            <p:cxnSp>
              <p:nvCxnSpPr>
                <p:cNvPr id="126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154009" y="3040796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27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5393" y="3004185"/>
                  <a:ext cx="349824" cy="41719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28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1583" y="3511004"/>
                  <a:ext cx="365047" cy="4353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29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510244" y="3004601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</p:grpSp>
          <p:grpSp>
            <p:nvGrpSpPr>
              <p:cNvPr id="21" name="Group 135"/>
              <p:cNvGrpSpPr/>
              <p:nvPr/>
            </p:nvGrpSpPr>
            <p:grpSpPr>
              <a:xfrm>
                <a:off x="3829763" y="4105275"/>
                <a:ext cx="365047" cy="550353"/>
                <a:chOff x="3151583" y="3004185"/>
                <a:chExt cx="365047" cy="550353"/>
              </a:xfrm>
            </p:grpSpPr>
            <p:cxnSp>
              <p:nvCxnSpPr>
                <p:cNvPr id="122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154009" y="3040796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23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5393" y="3004185"/>
                  <a:ext cx="349824" cy="41719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24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1583" y="3511004"/>
                  <a:ext cx="365047" cy="4353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25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510244" y="3004601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</p:grpSp>
        </p:grpSp>
        <p:grpSp>
          <p:nvGrpSpPr>
            <p:cNvPr id="22" name="Group 133"/>
            <p:cNvGrpSpPr/>
            <p:nvPr/>
          </p:nvGrpSpPr>
          <p:grpSpPr>
            <a:xfrm>
              <a:off x="2151507" y="4406891"/>
              <a:ext cx="579151" cy="713959"/>
              <a:chOff x="3718555" y="4715291"/>
              <a:chExt cx="579151" cy="713959"/>
            </a:xfrm>
          </p:grpSpPr>
          <p:cxnSp>
            <p:nvCxnSpPr>
              <p:cNvPr id="135" name="AutoShape 36"/>
              <p:cNvCxnSpPr>
                <a:cxnSpLocks noChangeShapeType="1"/>
              </p:cNvCxnSpPr>
              <p:nvPr/>
            </p:nvCxnSpPr>
            <p:spPr bwMode="auto">
              <a:xfrm>
                <a:off x="3733129" y="4785776"/>
                <a:ext cx="0" cy="643474"/>
              </a:xfrm>
              <a:prstGeom prst="straightConnector1">
                <a:avLst/>
              </a:prstGeom>
              <a:noFill/>
              <a:ln w="38100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136" name="AutoShape 36"/>
              <p:cNvCxnSpPr>
                <a:cxnSpLocks noChangeShapeType="1"/>
              </p:cNvCxnSpPr>
              <p:nvPr/>
            </p:nvCxnSpPr>
            <p:spPr bwMode="auto">
              <a:xfrm flipV="1">
                <a:off x="3718555" y="4716780"/>
                <a:ext cx="579151" cy="72390"/>
              </a:xfrm>
              <a:prstGeom prst="straightConnector1">
                <a:avLst/>
              </a:prstGeom>
              <a:noFill/>
              <a:ln w="38100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137" name="AutoShape 36"/>
              <p:cNvCxnSpPr>
                <a:cxnSpLocks noChangeShapeType="1"/>
              </p:cNvCxnSpPr>
              <p:nvPr/>
            </p:nvCxnSpPr>
            <p:spPr bwMode="auto">
              <a:xfrm>
                <a:off x="4287484" y="4715291"/>
                <a:ext cx="0" cy="630139"/>
              </a:xfrm>
              <a:prstGeom prst="straightConnector1">
                <a:avLst/>
              </a:prstGeom>
              <a:noFill/>
              <a:ln w="38100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/>
                <a:tailEnd type="none" w="med" len="med"/>
              </a:ln>
            </p:spPr>
          </p:cxnSp>
        </p:grpSp>
        <p:grpSp>
          <p:nvGrpSpPr>
            <p:cNvPr id="23" name="Group 137"/>
            <p:cNvGrpSpPr/>
            <p:nvPr/>
          </p:nvGrpSpPr>
          <p:grpSpPr>
            <a:xfrm>
              <a:off x="2925655" y="2482425"/>
              <a:ext cx="365047" cy="2390583"/>
              <a:chOff x="3151583" y="2943225"/>
              <a:chExt cx="365047" cy="2390583"/>
            </a:xfrm>
          </p:grpSpPr>
          <p:grpSp>
            <p:nvGrpSpPr>
              <p:cNvPr id="24" name="Group 124"/>
              <p:cNvGrpSpPr/>
              <p:nvPr/>
            </p:nvGrpSpPr>
            <p:grpSpPr>
              <a:xfrm>
                <a:off x="3151583" y="2943225"/>
                <a:ext cx="365047" cy="550353"/>
                <a:chOff x="3151583" y="3004185"/>
                <a:chExt cx="365047" cy="550353"/>
              </a:xfrm>
            </p:grpSpPr>
            <p:cxnSp>
              <p:nvCxnSpPr>
                <p:cNvPr id="155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154009" y="3040796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56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5393" y="3004185"/>
                  <a:ext cx="349824" cy="41719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57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1583" y="3511004"/>
                  <a:ext cx="365047" cy="4353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58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510244" y="3004601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</p:grpSp>
          <p:grpSp>
            <p:nvGrpSpPr>
              <p:cNvPr id="25" name="Group 125"/>
              <p:cNvGrpSpPr/>
              <p:nvPr/>
            </p:nvGrpSpPr>
            <p:grpSpPr>
              <a:xfrm>
                <a:off x="3151583" y="3549015"/>
                <a:ext cx="365047" cy="550353"/>
                <a:chOff x="3151583" y="3004185"/>
                <a:chExt cx="365047" cy="550353"/>
              </a:xfrm>
            </p:grpSpPr>
            <p:cxnSp>
              <p:nvCxnSpPr>
                <p:cNvPr id="151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154009" y="3040796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52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5393" y="3004185"/>
                  <a:ext cx="349824" cy="41719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53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1583" y="3511004"/>
                  <a:ext cx="365047" cy="4353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54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510244" y="3004601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</p:grpSp>
          <p:grpSp>
            <p:nvGrpSpPr>
              <p:cNvPr id="26" name="Group 135"/>
              <p:cNvGrpSpPr/>
              <p:nvPr/>
            </p:nvGrpSpPr>
            <p:grpSpPr>
              <a:xfrm>
                <a:off x="3151583" y="4166235"/>
                <a:ext cx="365047" cy="550353"/>
                <a:chOff x="3151583" y="3004185"/>
                <a:chExt cx="365047" cy="550353"/>
              </a:xfrm>
            </p:grpSpPr>
            <p:cxnSp>
              <p:nvCxnSpPr>
                <p:cNvPr id="147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154009" y="3040796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48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5393" y="3004185"/>
                  <a:ext cx="349824" cy="41719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49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1583" y="3511004"/>
                  <a:ext cx="365047" cy="4353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50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510244" y="3004601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</p:grpSp>
          <p:grpSp>
            <p:nvGrpSpPr>
              <p:cNvPr id="27" name="Group 140"/>
              <p:cNvGrpSpPr/>
              <p:nvPr/>
            </p:nvGrpSpPr>
            <p:grpSpPr>
              <a:xfrm>
                <a:off x="3151583" y="4783455"/>
                <a:ext cx="365047" cy="550353"/>
                <a:chOff x="3151583" y="3004185"/>
                <a:chExt cx="365047" cy="550353"/>
              </a:xfrm>
            </p:grpSpPr>
            <p:cxnSp>
              <p:nvCxnSpPr>
                <p:cNvPr id="143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154009" y="3040796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44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5393" y="3004185"/>
                  <a:ext cx="349824" cy="41719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45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3151583" y="3511004"/>
                  <a:ext cx="365047" cy="4353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  <p:cxnSp>
              <p:nvCxnSpPr>
                <p:cNvPr id="146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3510244" y="3004601"/>
                  <a:ext cx="0" cy="510124"/>
                </a:xfrm>
                <a:prstGeom prst="straightConnector1">
                  <a:avLst/>
                </a:prstGeom>
                <a:noFill/>
                <a:ln w="9525" cmpd="sng">
                  <a:solidFill>
                    <a:schemeClr val="tx1"/>
                  </a:solidFill>
                  <a:prstDash val="solid"/>
                  <a:round/>
                  <a:headEnd type="none"/>
                  <a:tailEnd type="none" w="med" len="med"/>
                </a:ln>
              </p:spPr>
            </p:cxnSp>
          </p:grpSp>
        </p:grpSp>
        <p:grpSp>
          <p:nvGrpSpPr>
            <p:cNvPr id="28" name="Group 124"/>
            <p:cNvGrpSpPr/>
            <p:nvPr/>
          </p:nvGrpSpPr>
          <p:grpSpPr>
            <a:xfrm>
              <a:off x="3596215" y="2406225"/>
              <a:ext cx="365047" cy="550353"/>
              <a:chOff x="3151583" y="3004185"/>
              <a:chExt cx="365047" cy="550353"/>
            </a:xfrm>
          </p:grpSpPr>
          <p:cxnSp>
            <p:nvCxnSpPr>
              <p:cNvPr id="160" name="AutoShape 36"/>
              <p:cNvCxnSpPr>
                <a:cxnSpLocks noChangeShapeType="1"/>
              </p:cNvCxnSpPr>
              <p:nvPr/>
            </p:nvCxnSpPr>
            <p:spPr bwMode="auto">
              <a:xfrm>
                <a:off x="3154009" y="3040796"/>
                <a:ext cx="0" cy="510124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161" name="AutoShape 36"/>
              <p:cNvCxnSpPr>
                <a:cxnSpLocks noChangeShapeType="1"/>
              </p:cNvCxnSpPr>
              <p:nvPr/>
            </p:nvCxnSpPr>
            <p:spPr bwMode="auto">
              <a:xfrm flipV="1">
                <a:off x="3155393" y="3004185"/>
                <a:ext cx="349824" cy="41719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162" name="AutoShape 36"/>
              <p:cNvCxnSpPr>
                <a:cxnSpLocks noChangeShapeType="1"/>
              </p:cNvCxnSpPr>
              <p:nvPr/>
            </p:nvCxnSpPr>
            <p:spPr bwMode="auto">
              <a:xfrm flipV="1">
                <a:off x="3151583" y="3511004"/>
                <a:ext cx="365047" cy="43534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163" name="AutoShape 36"/>
              <p:cNvCxnSpPr>
                <a:cxnSpLocks noChangeShapeType="1"/>
              </p:cNvCxnSpPr>
              <p:nvPr/>
            </p:nvCxnSpPr>
            <p:spPr bwMode="auto">
              <a:xfrm>
                <a:off x="3510244" y="3004601"/>
                <a:ext cx="0" cy="510124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</p:grpSp>
        <p:grpSp>
          <p:nvGrpSpPr>
            <p:cNvPr id="29" name="Group 125"/>
            <p:cNvGrpSpPr/>
            <p:nvPr/>
          </p:nvGrpSpPr>
          <p:grpSpPr>
            <a:xfrm>
              <a:off x="3596215" y="3012015"/>
              <a:ext cx="365047" cy="550353"/>
              <a:chOff x="3151583" y="3004185"/>
              <a:chExt cx="365047" cy="550353"/>
            </a:xfrm>
          </p:grpSpPr>
          <p:cxnSp>
            <p:nvCxnSpPr>
              <p:cNvPr id="165" name="AutoShape 36"/>
              <p:cNvCxnSpPr>
                <a:cxnSpLocks noChangeShapeType="1"/>
              </p:cNvCxnSpPr>
              <p:nvPr/>
            </p:nvCxnSpPr>
            <p:spPr bwMode="auto">
              <a:xfrm>
                <a:off x="3154009" y="3040796"/>
                <a:ext cx="0" cy="510124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166" name="AutoShape 36"/>
              <p:cNvCxnSpPr>
                <a:cxnSpLocks noChangeShapeType="1"/>
              </p:cNvCxnSpPr>
              <p:nvPr/>
            </p:nvCxnSpPr>
            <p:spPr bwMode="auto">
              <a:xfrm flipV="1">
                <a:off x="3155393" y="3004185"/>
                <a:ext cx="349824" cy="41719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167" name="AutoShape 36"/>
              <p:cNvCxnSpPr>
                <a:cxnSpLocks noChangeShapeType="1"/>
              </p:cNvCxnSpPr>
              <p:nvPr/>
            </p:nvCxnSpPr>
            <p:spPr bwMode="auto">
              <a:xfrm flipV="1">
                <a:off x="3151583" y="3511004"/>
                <a:ext cx="365047" cy="43534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168" name="AutoShape 36"/>
              <p:cNvCxnSpPr>
                <a:cxnSpLocks noChangeShapeType="1"/>
              </p:cNvCxnSpPr>
              <p:nvPr/>
            </p:nvCxnSpPr>
            <p:spPr bwMode="auto">
              <a:xfrm>
                <a:off x="3510244" y="3004601"/>
                <a:ext cx="0" cy="510124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</p:grpSp>
        <p:grpSp>
          <p:nvGrpSpPr>
            <p:cNvPr id="30" name="Group 135"/>
            <p:cNvGrpSpPr/>
            <p:nvPr/>
          </p:nvGrpSpPr>
          <p:grpSpPr>
            <a:xfrm>
              <a:off x="3596215" y="3629235"/>
              <a:ext cx="365047" cy="550353"/>
              <a:chOff x="3151583" y="3004185"/>
              <a:chExt cx="365047" cy="550353"/>
            </a:xfrm>
          </p:grpSpPr>
          <p:cxnSp>
            <p:nvCxnSpPr>
              <p:cNvPr id="170" name="AutoShape 36"/>
              <p:cNvCxnSpPr>
                <a:cxnSpLocks noChangeShapeType="1"/>
              </p:cNvCxnSpPr>
              <p:nvPr/>
            </p:nvCxnSpPr>
            <p:spPr bwMode="auto">
              <a:xfrm>
                <a:off x="3154009" y="3040796"/>
                <a:ext cx="0" cy="510124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171" name="AutoShape 36"/>
              <p:cNvCxnSpPr>
                <a:cxnSpLocks noChangeShapeType="1"/>
              </p:cNvCxnSpPr>
              <p:nvPr/>
            </p:nvCxnSpPr>
            <p:spPr bwMode="auto">
              <a:xfrm flipV="1">
                <a:off x="3155393" y="3004185"/>
                <a:ext cx="349824" cy="41719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172" name="AutoShape 36"/>
              <p:cNvCxnSpPr>
                <a:cxnSpLocks noChangeShapeType="1"/>
              </p:cNvCxnSpPr>
              <p:nvPr/>
            </p:nvCxnSpPr>
            <p:spPr bwMode="auto">
              <a:xfrm flipV="1">
                <a:off x="3151583" y="3511004"/>
                <a:ext cx="365047" cy="43534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173" name="AutoShape 36"/>
              <p:cNvCxnSpPr>
                <a:cxnSpLocks noChangeShapeType="1"/>
              </p:cNvCxnSpPr>
              <p:nvPr/>
            </p:nvCxnSpPr>
            <p:spPr bwMode="auto">
              <a:xfrm>
                <a:off x="3510244" y="3004601"/>
                <a:ext cx="0" cy="510124"/>
              </a:xfrm>
              <a:prstGeom prst="straightConnector1">
                <a:avLst/>
              </a:prstGeom>
              <a:noFill/>
              <a:ln w="9525" cmpd="sng">
                <a:solidFill>
                  <a:schemeClr val="tx1"/>
                </a:solidFill>
                <a:prstDash val="solid"/>
                <a:round/>
                <a:headEnd type="none"/>
                <a:tailEnd type="none" w="med" len="med"/>
              </a:ln>
            </p:spPr>
          </p:cxnSp>
        </p:grpSp>
        <p:grpSp>
          <p:nvGrpSpPr>
            <p:cNvPr id="31" name="Group 173"/>
            <p:cNvGrpSpPr/>
            <p:nvPr/>
          </p:nvGrpSpPr>
          <p:grpSpPr>
            <a:xfrm>
              <a:off x="3492627" y="4208771"/>
              <a:ext cx="579151" cy="713959"/>
              <a:chOff x="3718555" y="4715291"/>
              <a:chExt cx="579151" cy="713959"/>
            </a:xfrm>
          </p:grpSpPr>
          <p:cxnSp>
            <p:nvCxnSpPr>
              <p:cNvPr id="175" name="AutoShape 36"/>
              <p:cNvCxnSpPr>
                <a:cxnSpLocks noChangeShapeType="1"/>
              </p:cNvCxnSpPr>
              <p:nvPr/>
            </p:nvCxnSpPr>
            <p:spPr bwMode="auto">
              <a:xfrm>
                <a:off x="3733129" y="4785776"/>
                <a:ext cx="0" cy="643474"/>
              </a:xfrm>
              <a:prstGeom prst="straightConnector1">
                <a:avLst/>
              </a:prstGeom>
              <a:noFill/>
              <a:ln w="38100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176" name="AutoShape 36"/>
              <p:cNvCxnSpPr>
                <a:cxnSpLocks noChangeShapeType="1"/>
              </p:cNvCxnSpPr>
              <p:nvPr/>
            </p:nvCxnSpPr>
            <p:spPr bwMode="auto">
              <a:xfrm flipV="1">
                <a:off x="3718555" y="4716780"/>
                <a:ext cx="579151" cy="72390"/>
              </a:xfrm>
              <a:prstGeom prst="straightConnector1">
                <a:avLst/>
              </a:prstGeom>
              <a:noFill/>
              <a:ln w="38100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/>
                <a:tailEnd type="none" w="med" len="med"/>
              </a:ln>
            </p:spPr>
          </p:cxnSp>
          <p:cxnSp>
            <p:nvCxnSpPr>
              <p:cNvPr id="177" name="AutoShape 36"/>
              <p:cNvCxnSpPr>
                <a:cxnSpLocks noChangeShapeType="1"/>
              </p:cNvCxnSpPr>
              <p:nvPr/>
            </p:nvCxnSpPr>
            <p:spPr bwMode="auto">
              <a:xfrm>
                <a:off x="4287484" y="4715291"/>
                <a:ext cx="0" cy="630139"/>
              </a:xfrm>
              <a:prstGeom prst="straightConnector1">
                <a:avLst/>
              </a:prstGeom>
              <a:noFill/>
              <a:ln w="38100" cmpd="sng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round/>
                <a:headEnd type="none"/>
                <a:tailEnd type="none" w="med" len="med"/>
              </a:ln>
            </p:spPr>
          </p:cxnSp>
        </p:grpSp>
        <p:cxnSp>
          <p:nvCxnSpPr>
            <p:cNvPr id="180" name="AutoShape 36"/>
            <p:cNvCxnSpPr>
              <a:cxnSpLocks noChangeShapeType="1"/>
            </p:cNvCxnSpPr>
            <p:nvPr/>
          </p:nvCxnSpPr>
          <p:spPr bwMode="auto">
            <a:xfrm flipV="1">
              <a:off x="1870285" y="1413720"/>
              <a:ext cx="1340228" cy="159828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181" name="AutoShape 36"/>
            <p:cNvCxnSpPr>
              <a:cxnSpLocks noChangeShapeType="1"/>
            </p:cNvCxnSpPr>
            <p:nvPr/>
          </p:nvCxnSpPr>
          <p:spPr bwMode="auto">
            <a:xfrm flipV="1">
              <a:off x="2281765" y="1764240"/>
              <a:ext cx="1340228" cy="159828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182" name="AutoShape 36"/>
            <p:cNvCxnSpPr>
              <a:cxnSpLocks noChangeShapeType="1"/>
            </p:cNvCxnSpPr>
            <p:nvPr/>
          </p:nvCxnSpPr>
          <p:spPr bwMode="auto">
            <a:xfrm>
              <a:off x="1867623" y="1572859"/>
              <a:ext cx="426129" cy="351401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183" name="AutoShape 36"/>
            <p:cNvCxnSpPr>
              <a:cxnSpLocks noChangeShapeType="1"/>
            </p:cNvCxnSpPr>
            <p:nvPr/>
          </p:nvCxnSpPr>
          <p:spPr bwMode="auto">
            <a:xfrm>
              <a:off x="3201123" y="1412839"/>
              <a:ext cx="423589" cy="364101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184" name="AutoShape 36"/>
            <p:cNvCxnSpPr>
              <a:cxnSpLocks noChangeShapeType="1"/>
            </p:cNvCxnSpPr>
            <p:nvPr/>
          </p:nvCxnSpPr>
          <p:spPr bwMode="auto">
            <a:xfrm>
              <a:off x="1868901" y="1574156"/>
              <a:ext cx="0" cy="472024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185" name="AutoShape 36"/>
            <p:cNvCxnSpPr>
              <a:cxnSpLocks noChangeShapeType="1"/>
            </p:cNvCxnSpPr>
            <p:nvPr/>
          </p:nvCxnSpPr>
          <p:spPr bwMode="auto">
            <a:xfrm>
              <a:off x="2272761" y="1924676"/>
              <a:ext cx="0" cy="426304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186" name="AutoShape 36"/>
            <p:cNvCxnSpPr>
              <a:cxnSpLocks noChangeShapeType="1"/>
            </p:cNvCxnSpPr>
            <p:nvPr/>
          </p:nvCxnSpPr>
          <p:spPr bwMode="auto">
            <a:xfrm>
              <a:off x="1867032" y="2030940"/>
              <a:ext cx="405082" cy="320040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187" name="AutoShape 36"/>
            <p:cNvCxnSpPr>
              <a:cxnSpLocks noChangeShapeType="1"/>
            </p:cNvCxnSpPr>
            <p:nvPr/>
          </p:nvCxnSpPr>
          <p:spPr bwMode="auto">
            <a:xfrm>
              <a:off x="3611341" y="1782020"/>
              <a:ext cx="0" cy="408940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  <p:cxnSp>
          <p:nvCxnSpPr>
            <p:cNvPr id="188" name="AutoShape 36"/>
            <p:cNvCxnSpPr>
              <a:cxnSpLocks noChangeShapeType="1"/>
            </p:cNvCxnSpPr>
            <p:nvPr/>
          </p:nvCxnSpPr>
          <p:spPr bwMode="auto">
            <a:xfrm flipV="1">
              <a:off x="2274145" y="2198580"/>
              <a:ext cx="1340228" cy="159828"/>
            </a:xfrm>
            <a:prstGeom prst="straightConnector1">
              <a:avLst/>
            </a:prstGeom>
            <a:noFill/>
            <a:ln w="15875" cmpd="sng">
              <a:solidFill>
                <a:schemeClr val="tx1"/>
              </a:solidFill>
              <a:prstDash val="solid"/>
              <a:round/>
              <a:headEnd type="none"/>
              <a:tailEnd type="none" w="med" len="med"/>
            </a:ln>
          </p:spPr>
        </p:cxnSp>
      </p:grpSp>
      <p:sp>
        <p:nvSpPr>
          <p:cNvPr id="159" name="TextBox 158"/>
          <p:cNvSpPr txBox="1"/>
          <p:nvPr/>
        </p:nvSpPr>
        <p:spPr>
          <a:xfrm>
            <a:off x="4380466" y="3432453"/>
            <a:ext cx="1945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Управляющая организация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УО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4380466" y="4732087"/>
            <a:ext cx="1945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Самоуправление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4380466" y="1880477"/>
            <a:ext cx="25100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Товарищество собственников жилья (ТСЖ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жилищный/ жилищно-строительный кооператив (ЖК/ЖСК)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1" name="Group 24"/>
          <p:cNvGrpSpPr/>
          <p:nvPr/>
        </p:nvGrpSpPr>
        <p:grpSpPr>
          <a:xfrm>
            <a:off x="3811285" y="2290846"/>
            <a:ext cx="533400" cy="506730"/>
            <a:chOff x="619125" y="2275790"/>
            <a:chExt cx="533400" cy="506730"/>
          </a:xfrm>
        </p:grpSpPr>
        <p:sp>
          <p:nvSpPr>
            <p:cNvPr id="178" name="Oval 177"/>
            <p:cNvSpPr/>
            <p:nvPr/>
          </p:nvSpPr>
          <p:spPr>
            <a:xfrm>
              <a:off x="632460" y="2275790"/>
              <a:ext cx="506730" cy="50673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619125" y="2344489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2" name="Group 25"/>
          <p:cNvGrpSpPr/>
          <p:nvPr/>
        </p:nvGrpSpPr>
        <p:grpSpPr>
          <a:xfrm>
            <a:off x="3811285" y="3471475"/>
            <a:ext cx="533400" cy="506730"/>
            <a:chOff x="619125" y="2275790"/>
            <a:chExt cx="533400" cy="506730"/>
          </a:xfrm>
        </p:grpSpPr>
        <p:sp>
          <p:nvSpPr>
            <p:cNvPr id="190" name="Oval 189"/>
            <p:cNvSpPr/>
            <p:nvPr/>
          </p:nvSpPr>
          <p:spPr>
            <a:xfrm>
              <a:off x="632460" y="2275790"/>
              <a:ext cx="506730" cy="50673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619125" y="2344489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3" name="Group 31"/>
          <p:cNvGrpSpPr/>
          <p:nvPr/>
        </p:nvGrpSpPr>
        <p:grpSpPr>
          <a:xfrm>
            <a:off x="3811285" y="4647999"/>
            <a:ext cx="533400" cy="506730"/>
            <a:chOff x="619125" y="2275790"/>
            <a:chExt cx="533400" cy="506730"/>
          </a:xfrm>
        </p:grpSpPr>
        <p:sp>
          <p:nvSpPr>
            <p:cNvPr id="193" name="Oval 192"/>
            <p:cNvSpPr/>
            <p:nvPr/>
          </p:nvSpPr>
          <p:spPr>
            <a:xfrm>
              <a:off x="632460" y="2275790"/>
              <a:ext cx="506730" cy="50673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619125" y="2344489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ru-RU" sz="18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800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95" name="Straight Connector 194"/>
          <p:cNvCxnSpPr/>
          <p:nvPr/>
        </p:nvCxnSpPr>
        <p:spPr bwMode="auto">
          <a:xfrm>
            <a:off x="3246312" y="3718763"/>
            <a:ext cx="640080" cy="12154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stealth" w="med" len="med"/>
            <a:tailEnd type="none" w="med" len="med"/>
          </a:ln>
          <a:effectLst/>
        </p:spPr>
      </p:cxnSp>
      <p:cxnSp>
        <p:nvCxnSpPr>
          <p:cNvPr id="196" name="Straight Connector 195"/>
          <p:cNvCxnSpPr/>
          <p:nvPr/>
        </p:nvCxnSpPr>
        <p:spPr bwMode="auto">
          <a:xfrm>
            <a:off x="3246312" y="3176900"/>
            <a:ext cx="250457" cy="0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stealth" w="med" len="med"/>
            <a:tailEnd type="none" w="med" len="med"/>
          </a:ln>
          <a:effectLst/>
        </p:spPr>
      </p:cxnSp>
      <p:cxnSp>
        <p:nvCxnSpPr>
          <p:cNvPr id="197" name="Straight Connector 196"/>
          <p:cNvCxnSpPr/>
          <p:nvPr/>
        </p:nvCxnSpPr>
        <p:spPr bwMode="auto">
          <a:xfrm>
            <a:off x="3246312" y="4251321"/>
            <a:ext cx="250457" cy="0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stealth" w="med" len="med"/>
            <a:tailEnd type="none" w="med" len="med"/>
          </a:ln>
          <a:effectLst/>
        </p:spPr>
      </p:cxnSp>
      <p:cxnSp>
        <p:nvCxnSpPr>
          <p:cNvPr id="201" name="Straight Connector 200"/>
          <p:cNvCxnSpPr/>
          <p:nvPr/>
        </p:nvCxnSpPr>
        <p:spPr bwMode="auto">
          <a:xfrm>
            <a:off x="3479624" y="2544211"/>
            <a:ext cx="558800" cy="0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 flipV="1">
            <a:off x="3492959" y="2526660"/>
            <a:ext cx="0" cy="657330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8" name="Straight Connector 207"/>
          <p:cNvCxnSpPr/>
          <p:nvPr/>
        </p:nvCxnSpPr>
        <p:spPr bwMode="auto">
          <a:xfrm>
            <a:off x="3483434" y="4901364"/>
            <a:ext cx="558800" cy="0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9" name="Straight Connector 208"/>
          <p:cNvCxnSpPr/>
          <p:nvPr/>
        </p:nvCxnSpPr>
        <p:spPr bwMode="auto">
          <a:xfrm flipV="1">
            <a:off x="3496769" y="4243700"/>
            <a:ext cx="0" cy="657330"/>
          </a:xfrm>
          <a:prstGeom prst="lin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0" name="TextBox 209"/>
          <p:cNvSpPr txBox="1"/>
          <p:nvPr/>
        </p:nvSpPr>
        <p:spPr>
          <a:xfrm>
            <a:off x="442763" y="42147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Способы управления многоквартирным домом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2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5443" y="327753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7873" y="322419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2213" y="317847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6073" y="312513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2793" y="307179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4013" y="364710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5493" y="359757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6973" y="355566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7503" y="350232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64223" y="345660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3063" y="403572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6923" y="398619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14593" y="394047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8933" y="388332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64223" y="382998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9253" y="443196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2213" y="433290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68033" y="4222416"/>
            <a:ext cx="286738" cy="259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89" name="Straight Connector 188"/>
          <p:cNvCxnSpPr/>
          <p:nvPr/>
        </p:nvCxnSpPr>
        <p:spPr bwMode="auto">
          <a:xfrm flipH="1">
            <a:off x="6756200" y="2544211"/>
            <a:ext cx="4572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</p:spPr>
      </p:cxnSp>
      <p:cxnSp>
        <p:nvCxnSpPr>
          <p:cNvPr id="192" name="Straight Connector 191"/>
          <p:cNvCxnSpPr/>
          <p:nvPr/>
        </p:nvCxnSpPr>
        <p:spPr bwMode="auto">
          <a:xfrm flipH="1">
            <a:off x="6756200" y="3724840"/>
            <a:ext cx="4572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</p:spPr>
      </p:cxnSp>
      <p:cxnSp>
        <p:nvCxnSpPr>
          <p:cNvPr id="198" name="Straight Connector 197"/>
          <p:cNvCxnSpPr/>
          <p:nvPr/>
        </p:nvCxnSpPr>
        <p:spPr bwMode="auto">
          <a:xfrm flipH="1">
            <a:off x="6756200" y="4901364"/>
            <a:ext cx="4572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 w="med" len="med"/>
          </a:ln>
          <a:effectLst/>
        </p:spPr>
      </p:cxnSp>
      <p:sp>
        <p:nvSpPr>
          <p:cNvPr id="245" name="TextBox 244"/>
          <p:cNvSpPr txBox="1"/>
          <p:nvPr/>
        </p:nvSpPr>
        <p:spPr>
          <a:xfrm>
            <a:off x="7201695" y="2375864"/>
            <a:ext cx="13186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15-20%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7201695" y="3555563"/>
            <a:ext cx="13186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80-85%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6853192" y="1106907"/>
            <a:ext cx="1655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 от всех МКД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0" name="Straight Connector 199"/>
          <p:cNvCxnSpPr/>
          <p:nvPr/>
        </p:nvCxnSpPr>
        <p:spPr bwMode="auto">
          <a:xfrm flipH="1">
            <a:off x="7084162" y="1775001"/>
            <a:ext cx="128016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sp>
        <p:nvSpPr>
          <p:cNvPr id="202" name="TextBox 201"/>
          <p:cNvSpPr txBox="1"/>
          <p:nvPr/>
        </p:nvSpPr>
        <p:spPr>
          <a:xfrm>
            <a:off x="7201695" y="4732087"/>
            <a:ext cx="1778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Незначительный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626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8485" y="423710"/>
            <a:ext cx="8249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Потребности ТСЖ/ЖСК в банковских продуктах и услугах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75109" y="1167484"/>
            <a:ext cx="2011680" cy="12801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553" y="1392066"/>
            <a:ext cx="1724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Расчетно-кассовое обслуживание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3057" y="2889569"/>
            <a:ext cx="2011680" cy="1280160"/>
          </a:xfrm>
          <a:prstGeom prst="rect">
            <a:avLst/>
          </a:prstGeom>
          <a:solidFill>
            <a:srgbClr val="FFFF00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1811" y="3237262"/>
            <a:ext cx="1794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Специальные счета/депозиты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81453" y="4643514"/>
            <a:ext cx="2011680" cy="1280160"/>
          </a:xfrm>
          <a:prstGeom prst="rect">
            <a:avLst/>
          </a:prstGeom>
          <a:solidFill>
            <a:srgbClr val="92D050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1752" y="5114317"/>
            <a:ext cx="16110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Кредиты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42811" y="4663610"/>
            <a:ext cx="570241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spcBef>
                <a:spcPts val="200"/>
              </a:spcBef>
              <a:buNone/>
            </a:pP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Финансирование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231775" indent="-231775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Капитального ремонта МКД</a:t>
            </a:r>
          </a:p>
          <a:p>
            <a:pPr marL="231775" indent="-231775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Энергоэффективных мероприятий</a:t>
            </a:r>
          </a:p>
          <a:p>
            <a:pPr marL="231775" indent="-231775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Ремонта, возникшего ввиду непредвиденных ситуаций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42811" y="2937496"/>
            <a:ext cx="616306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Формирование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: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lvl="1" indent="-285750">
              <a:spcBef>
                <a:spcPts val="200"/>
              </a:spcBef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Фонда капитального ремонта МКД на специальном счете</a:t>
            </a:r>
          </a:p>
          <a:p>
            <a:pPr marL="514350" lvl="1" indent="-285750">
              <a:spcBef>
                <a:spcPts val="200"/>
              </a:spcBef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Резервного фонда МКД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231775" indent="-231775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Зачисление субсидий на капитальный ремонт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42811" y="1251312"/>
            <a:ext cx="5945594" cy="110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Открытие и обслуживание счетов ТСЖ/ЖСК, в т.ч. оплата жилищно-коммунальных услуг собственниками </a:t>
            </a:r>
          </a:p>
          <a:p>
            <a:pPr marL="231775" indent="-231775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Расчеты с поставщиками ресурсов и исполнителями работ и услуг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410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6054442" y="1076814"/>
            <a:ext cx="2144678" cy="5017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 prstMaterial="dkEdge">
            <a:bevelT w="0" h="0"/>
          </a:sp3d>
        </p:spPr>
        <p:txBody>
          <a:bodyPr wrap="square" anchor="ctr"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en-US" sz="14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6056047" y="1578933"/>
            <a:ext cx="2144678" cy="37342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 prstMaterial="dkEdge">
            <a:bevelT w="0" h="0"/>
          </a:sp3d>
        </p:spPr>
        <p:txBody>
          <a:bodyPr wrap="square" anchor="ctr"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en-US" sz="14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2013" y="357940"/>
            <a:ext cx="82199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Пример: потенциальный объем бизнеса от клиента-ТСЖ/ЖСК для банка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8072" y="1575499"/>
            <a:ext cx="2221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Расчетно-кассовое обслуживание*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8265" y="1867886"/>
            <a:ext cx="2250165" cy="344526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Flowchart: Extract 34"/>
          <p:cNvSpPr/>
          <p:nvPr/>
        </p:nvSpPr>
        <p:spPr bwMode="auto">
          <a:xfrm>
            <a:off x="548641" y="1065826"/>
            <a:ext cx="2271578" cy="802060"/>
          </a:xfrm>
          <a:prstGeom prst="flowChartExtra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0171" y="3060737"/>
            <a:ext cx="2113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5 000 м</a:t>
            </a:r>
            <a:r>
              <a:rPr lang="ru-RU" sz="16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(общая площадь помещений в МКД)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485174" y="1697892"/>
            <a:ext cx="1188720" cy="1024988"/>
          </a:xfrm>
          <a:prstGeom prst="rect">
            <a:avLst/>
          </a:prstGeom>
          <a:solidFill>
            <a:srgbClr val="CC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08312" y="1785314"/>
            <a:ext cx="114244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3.0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млн. руб. в год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2809340" y="2217186"/>
            <a:ext cx="3657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stealth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2809340" y="4654845"/>
            <a:ext cx="3657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stealth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873701" y="4747546"/>
            <a:ext cx="31511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Кредит на проведение капитального ремонта***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485174" y="4153402"/>
            <a:ext cx="1188720" cy="1024988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604155" y="4218323"/>
            <a:ext cx="95075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1.3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млн. руб.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38055" y="3073425"/>
            <a:ext cx="2398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Специальный счет**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485174" y="2961612"/>
            <a:ext cx="1188720" cy="102498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508312" y="3049034"/>
            <a:ext cx="114244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372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тыс. руб. в год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2809340" y="3480906"/>
            <a:ext cx="3657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stealth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20320" y="5419437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104172" y="5480363"/>
            <a:ext cx="8750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*Из расчета стоимости ЖКУ 50 руб./м</a:t>
            </a:r>
            <a:r>
              <a:rPr lang="ru-RU" sz="1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в месяц; **Из расчета обязательных взносов на кап. ремонт в размере 6,20 руб./м</a:t>
            </a:r>
            <a:r>
              <a:rPr lang="ru-RU" sz="1200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в месяц;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***Из расчета следующих параметров: срока кредита - 5  лет; годовая процентная ставка -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15%;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размер ежемесячного платежа по кредиту установлен исходя из размера обязательных взносов на кап. ремонт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2774" y="1460865"/>
            <a:ext cx="13846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ТСЖ/ЖСК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77551" y="1160883"/>
            <a:ext cx="1298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Банк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673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8485" y="415690"/>
            <a:ext cx="8249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Потребности управляющей организации в банковских продуктах и услугах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02508" y="1468004"/>
            <a:ext cx="2011680" cy="10923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5952" y="1598662"/>
            <a:ext cx="17247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Расчетно-кассовое обслуживание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02508" y="2823620"/>
            <a:ext cx="2011680" cy="1097280"/>
          </a:xfrm>
          <a:prstGeom prst="rect">
            <a:avLst/>
          </a:prstGeom>
          <a:solidFill>
            <a:srgbClr val="FFFF00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2678" y="2993660"/>
            <a:ext cx="18682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Специальные счета/депозиты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02508" y="4186986"/>
            <a:ext cx="2011680" cy="1736682"/>
          </a:xfrm>
          <a:prstGeom prst="rect">
            <a:avLst/>
          </a:prstGeom>
          <a:solidFill>
            <a:srgbClr val="92D050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2807" y="4762940"/>
            <a:ext cx="16110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Кредиты/ Овердрафт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71012" y="4320311"/>
            <a:ext cx="5730226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spcBef>
                <a:spcPts val="200"/>
              </a:spcBef>
              <a:buNone/>
            </a:pPr>
            <a:r>
              <a:rPr lang="ru-RU" sz="1600" u="sng" dirty="0">
                <a:latin typeface="Arial" pitchFamily="34" charset="0"/>
                <a:cs typeface="Arial" pitchFamily="34" charset="0"/>
              </a:rPr>
              <a:t>Финансирование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231775" indent="-231775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Бизнеса управляющей организации </a:t>
            </a:r>
          </a:p>
          <a:p>
            <a:pPr marL="231775" indent="-231775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Капитального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ремонта МКД</a:t>
            </a:r>
          </a:p>
          <a:p>
            <a:pPr marL="231775" indent="-231775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Энергоэффективных мероприятий</a:t>
            </a:r>
          </a:p>
          <a:p>
            <a:pPr marL="231775" indent="-231775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Ремонта, возникшего ввиду непредвиденных ситуаций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84386" y="1468004"/>
            <a:ext cx="5816851" cy="110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Зачисление платежей собственников за содержание и текущий ремонт МКД</a:t>
            </a:r>
          </a:p>
          <a:p>
            <a:pPr marL="231775" indent="-231775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Расчеты с поставщиками коммунальных ресурсов и исполнителями работ и услуг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71012" y="2820827"/>
            <a:ext cx="5759102" cy="856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Формирование фонда капитального ремонта МКД на специальном счете</a:t>
            </a:r>
          </a:p>
          <a:p>
            <a:pPr marL="231775" indent="-231775">
              <a:spcBef>
                <a:spcPts val="20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Хранение временно свободных средств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432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DD91C-CDCB-4852-8D67-F7AE14927DA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99064"/>
            <a:ext cx="7334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ClrTx/>
              <a:buNone/>
              <a:defRPr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Основные барьеры для выхода на новый рынок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199" y="1545385"/>
            <a:ext cx="80982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Низкий уровень осведомленности банков о новом рынке и возможностях реализации его потенциала </a:t>
            </a:r>
          </a:p>
          <a:p>
            <a:pPr marL="231775" indent="-231775" algn="just">
              <a:spcBef>
                <a:spcPts val="0"/>
              </a:spcBef>
              <a:buFont typeface="Wingdings" pitchFamily="2" charset="2"/>
              <a:buChar char="§"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31775" indent="-231775"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Отсутствие опыта по разработке банковских продуктов и кредитованию капитального ремонта МКД</a:t>
            </a:r>
          </a:p>
          <a:p>
            <a:pPr marL="231775" indent="-231775" algn="just">
              <a:spcBef>
                <a:spcPts val="0"/>
              </a:spcBef>
              <a:buFont typeface="Wingdings" pitchFamily="2" charset="2"/>
              <a:buChar char="§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231775" indent="-231775"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Ожидаемая конкуренция со стороны крупнейших государственных банков</a:t>
            </a:r>
          </a:p>
          <a:p>
            <a:pPr marL="231775" indent="-231775" algn="just">
              <a:spcBef>
                <a:spcPts val="0"/>
              </a:spcBef>
              <a:buFont typeface="Wingdings" pitchFamily="2" charset="2"/>
              <a:buChar char="§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231775" indent="-231775" algn="just">
              <a:spcBef>
                <a:spcPts val="0"/>
              </a:spcBef>
              <a:buFont typeface="Wingdings" pitchFamily="2" charset="2"/>
              <a:buChar char="§"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334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DD91C-CDCB-4852-8D67-F7AE14927DA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99064"/>
            <a:ext cx="7334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ClrTx/>
              <a:buNone/>
              <a:defRPr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Основные барьеры для выхода на новый рынок (продолжение)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199" y="1545385"/>
            <a:ext cx="80982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Низкий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уровень осведомленности собственников квартир в МКД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 новой системе, низкая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степень организованности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их способность принимать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решения</a:t>
            </a:r>
          </a:p>
          <a:p>
            <a:pPr marL="231775" indent="-231775" algn="just">
              <a:spcBef>
                <a:spcPts val="0"/>
              </a:spcBef>
              <a:buFont typeface="Wingdings" pitchFamily="2" charset="2"/>
              <a:buChar char="§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231775" indent="-231775"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Начальная стадия формирования региональных систем капитального ремонта и региональная специфика </a:t>
            </a:r>
          </a:p>
          <a:p>
            <a:pPr marL="231775" indent="-231775" algn="just">
              <a:spcBef>
                <a:spcPts val="0"/>
              </a:spcBef>
              <a:buFont typeface="Wingdings" pitchFamily="2" charset="2"/>
              <a:buChar char="§"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31775" indent="-231775"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Сложность нормативно-правовой базы, регулирующей организацию и финансирование капитальных ремонтов жилья. 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31775" indent="-231775" algn="just">
              <a:spcBef>
                <a:spcPts val="0"/>
              </a:spcBef>
              <a:buFont typeface="Wingdings" pitchFamily="2" charset="2"/>
              <a:buChar char="§"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631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2" name="Group 16"/>
          <p:cNvGrpSpPr/>
          <p:nvPr/>
        </p:nvGrpSpPr>
        <p:grpSpPr>
          <a:xfrm>
            <a:off x="641158" y="3656633"/>
            <a:ext cx="1673352" cy="1106378"/>
            <a:chOff x="644367" y="1857149"/>
            <a:chExt cx="1673352" cy="914400"/>
          </a:xfrm>
        </p:grpSpPr>
        <p:sp>
          <p:nvSpPr>
            <p:cNvPr id="7" name="Rectangle 6"/>
            <p:cNvSpPr/>
            <p:nvPr/>
          </p:nvSpPr>
          <p:spPr bwMode="auto">
            <a:xfrm>
              <a:off x="644367" y="1857149"/>
              <a:ext cx="1673352" cy="914400"/>
            </a:xfrm>
            <a:prstGeom prst="rect">
              <a:avLst/>
            </a:prstGeom>
            <a:solidFill>
              <a:srgbClr val="FBE6CB"/>
            </a:solidFill>
            <a:ln w="158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15888" marR="0" indent="-115888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75502" y="2145072"/>
              <a:ext cx="1611083" cy="4833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ru-RU" sz="1600" b="1" dirty="0" smtClean="0">
                  <a:latin typeface="Arial" pitchFamily="34" charset="0"/>
                  <a:cs typeface="Arial" pitchFamily="34" charset="0"/>
                </a:rPr>
                <a:t>Рефинансирование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367950" y="3730673"/>
            <a:ext cx="6352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Запуск системы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рефинансирования кредитов на капитальный ремонт через Агентство по ипотечному жилищному кредитованию (АИЖК). 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67950" y="5048526"/>
            <a:ext cx="63525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Реализация пилотных проектов по кредитованию в 9 регионах РФ (Минстрой России)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1509" y="381681"/>
            <a:ext cx="82889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Государственная поддержка развития системы кредитования капитального ремонта 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41158" y="4849681"/>
            <a:ext cx="1673352" cy="1147540"/>
            <a:chOff x="641158" y="4731894"/>
            <a:chExt cx="1673352" cy="1147540"/>
          </a:xfrm>
        </p:grpSpPr>
        <p:sp>
          <p:nvSpPr>
            <p:cNvPr id="20" name="Rectangle 19"/>
            <p:cNvSpPr/>
            <p:nvPr/>
          </p:nvSpPr>
          <p:spPr bwMode="auto">
            <a:xfrm>
              <a:off x="641158" y="4731894"/>
              <a:ext cx="1673352" cy="1147540"/>
            </a:xfrm>
            <a:prstGeom prst="rect">
              <a:avLst/>
            </a:prstGeom>
            <a:solidFill>
              <a:srgbClr val="FBE6CB"/>
            </a:solidFill>
            <a:ln w="158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15888" marR="0" indent="-115888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5309" y="5073632"/>
              <a:ext cx="16650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ru-RU" sz="1600" b="1" dirty="0" smtClean="0">
                  <a:latin typeface="Arial" pitchFamily="34" charset="0"/>
                  <a:cs typeface="Arial" pitchFamily="34" charset="0"/>
                </a:rPr>
                <a:t>Пилотные проекты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41158" y="1086904"/>
            <a:ext cx="1673352" cy="1147540"/>
            <a:chOff x="642762" y="3280081"/>
            <a:chExt cx="1673352" cy="914400"/>
          </a:xfrm>
        </p:grpSpPr>
        <p:sp>
          <p:nvSpPr>
            <p:cNvPr id="19" name="Rectangle 18"/>
            <p:cNvSpPr/>
            <p:nvPr/>
          </p:nvSpPr>
          <p:spPr bwMode="auto">
            <a:xfrm>
              <a:off x="642762" y="3280081"/>
              <a:ext cx="1673352" cy="914400"/>
            </a:xfrm>
            <a:prstGeom prst="rect">
              <a:avLst/>
            </a:prstGeom>
            <a:solidFill>
              <a:srgbClr val="FBE6CB"/>
            </a:solidFill>
            <a:ln w="158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15888" marR="0" indent="-115888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45022" y="3571251"/>
              <a:ext cx="1665050" cy="2697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ru-RU" sz="1600" b="1" dirty="0" smtClean="0">
                  <a:latin typeface="Arial" pitchFamily="34" charset="0"/>
                  <a:cs typeface="Arial" pitchFamily="34" charset="0"/>
                </a:rPr>
                <a:t>Гарантии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367950" y="1094093"/>
            <a:ext cx="6323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Создание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механизма гарантий по кредитам на капитальный ремонт (на базе Агентства кредитных гарантий).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641158" y="2368859"/>
            <a:ext cx="1673352" cy="1147541"/>
            <a:chOff x="642762" y="3280080"/>
            <a:chExt cx="1673352" cy="914399"/>
          </a:xfrm>
        </p:grpSpPr>
        <p:sp>
          <p:nvSpPr>
            <p:cNvPr id="26" name="Rectangle 25"/>
            <p:cNvSpPr/>
            <p:nvPr/>
          </p:nvSpPr>
          <p:spPr bwMode="auto">
            <a:xfrm>
              <a:off x="642762" y="3280080"/>
              <a:ext cx="1673352" cy="914399"/>
            </a:xfrm>
            <a:prstGeom prst="rect">
              <a:avLst/>
            </a:prstGeom>
            <a:solidFill>
              <a:srgbClr val="FBE6CB"/>
            </a:solidFill>
            <a:ln w="158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15888" marR="0" indent="-115888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45022" y="3399817"/>
              <a:ext cx="1665050" cy="6621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ru-RU" sz="1600" b="1" dirty="0" smtClean="0">
                  <a:latin typeface="Arial" pitchFamily="34" charset="0"/>
                  <a:cs typeface="Arial" pitchFamily="34" charset="0"/>
                </a:rPr>
                <a:t>Целевое финансирование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367950" y="2376041"/>
            <a:ext cx="6323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Предоставление долгосрочных целевых ресурсов банкам через банки развития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938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AutoShape 36"/>
          <p:cNvCxnSpPr>
            <a:cxnSpLocks noChangeShapeType="1"/>
          </p:cNvCxnSpPr>
          <p:nvPr/>
        </p:nvCxnSpPr>
        <p:spPr bwMode="auto">
          <a:xfrm>
            <a:off x="2333712" y="2416356"/>
            <a:ext cx="572262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prstDash val="solid"/>
            <a:round/>
            <a:headEnd/>
            <a:tailEnd type="stealth" w="med" len="med"/>
          </a:ln>
        </p:spPr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1" y="314961"/>
            <a:ext cx="82632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В 2013 законодательно введена новая система финансирования капитального ремонта многоквартирных домов (МКД)*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16"/>
          <p:cNvGrpSpPr/>
          <p:nvPr/>
        </p:nvGrpSpPr>
        <p:grpSpPr>
          <a:xfrm>
            <a:off x="4255196" y="2001452"/>
            <a:ext cx="822960" cy="822960"/>
            <a:chOff x="4235956" y="2767082"/>
            <a:chExt cx="822960" cy="822960"/>
          </a:xfrm>
        </p:grpSpPr>
        <p:sp>
          <p:nvSpPr>
            <p:cNvPr id="192" name="Oval 191"/>
            <p:cNvSpPr/>
            <p:nvPr/>
          </p:nvSpPr>
          <p:spPr bwMode="auto">
            <a:xfrm>
              <a:off x="4235956" y="2767082"/>
              <a:ext cx="822960" cy="82296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15888" marR="0" indent="-115888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charset="0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4264050" y="3024674"/>
              <a:ext cx="7667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ru-RU" sz="1400" b="1" dirty="0" smtClean="0">
                  <a:latin typeface="Arial" pitchFamily="34" charset="0"/>
                  <a:cs typeface="Arial" pitchFamily="34" charset="0"/>
                </a:rPr>
                <a:t>2013 г. 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0" name="TextBox 209"/>
          <p:cNvSpPr txBox="1"/>
          <p:nvPr/>
        </p:nvSpPr>
        <p:spPr>
          <a:xfrm>
            <a:off x="1286184" y="3105462"/>
            <a:ext cx="2786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Добровольное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участие  собственников помещений в МКД в финансировании капитального ремонта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6" name="Left Brace 215"/>
          <p:cNvSpPr/>
          <p:nvPr/>
        </p:nvSpPr>
        <p:spPr bwMode="auto">
          <a:xfrm rot="16200000">
            <a:off x="2528038" y="1367781"/>
            <a:ext cx="548606" cy="283905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cxnSp>
        <p:nvCxnSpPr>
          <p:cNvPr id="219" name="AutoShape 36"/>
          <p:cNvCxnSpPr>
            <a:cxnSpLocks noChangeShapeType="1"/>
          </p:cNvCxnSpPr>
          <p:nvPr/>
        </p:nvCxnSpPr>
        <p:spPr bwMode="auto">
          <a:xfrm>
            <a:off x="1390430" y="2416356"/>
            <a:ext cx="877506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 type="none" w="med" len="med"/>
          </a:ln>
        </p:spPr>
      </p:cxnSp>
      <p:sp>
        <p:nvSpPr>
          <p:cNvPr id="223" name="TextBox 222"/>
          <p:cNvSpPr txBox="1"/>
          <p:nvPr/>
        </p:nvSpPr>
        <p:spPr>
          <a:xfrm>
            <a:off x="5127887" y="3105462"/>
            <a:ext cx="2732065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Обязательное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участие собственников 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помещений в МКД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в финансировании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капитального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ремонта**</a:t>
            </a:r>
          </a:p>
        </p:txBody>
      </p:sp>
      <p:cxnSp>
        <p:nvCxnSpPr>
          <p:cNvPr id="226" name="Straight Connector 225"/>
          <p:cNvCxnSpPr/>
          <p:nvPr/>
        </p:nvCxnSpPr>
        <p:spPr bwMode="auto">
          <a:xfrm>
            <a:off x="4280" y="5260428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7" name="TextBox 226"/>
          <p:cNvSpPr txBox="1"/>
          <p:nvPr/>
        </p:nvSpPr>
        <p:spPr>
          <a:xfrm>
            <a:off x="352426" y="5367298"/>
            <a:ext cx="8189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*Изменения и дополнения в Жилищный Кодекс РФ, внесенные Федеральным Законом №271 от 25 декабря 2012 г. и устанавливающие новый порядок финансирования и организации проведения капитальных ремонтов МКД.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**С отдельными исключениями.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52795" y="2448537"/>
            <a:ext cx="2089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2008 – 2012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43550" y="2448537"/>
            <a:ext cx="2089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2014 – . . . 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Left Brace 31"/>
          <p:cNvSpPr/>
          <p:nvPr/>
        </p:nvSpPr>
        <p:spPr bwMode="auto">
          <a:xfrm rot="16200000">
            <a:off x="6212914" y="1367781"/>
            <a:ext cx="548606" cy="283905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057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199" y="370189"/>
            <a:ext cx="82404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buClrTx/>
              <a:buNone/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Финансовая основа новой системы капитального ремонта многоквартирных домов – обязательные взносы собственников помещений в МКД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C:\Users\KLevitanskaya\AppData\Local\Microsoft\Windows\Temporary Internet Files\Content.IE5\9BVE7Y2J\MP9003057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709" y="1766246"/>
            <a:ext cx="922158" cy="1226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encrypted-tbn1.gstatic.com/images?q=tbn:ANd9GcQJ_jo3zD_hydFuk4DTxup4a3FaxHkv_dVdVMOMEyxuOPburWwF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62" y="1663627"/>
            <a:ext cx="2289963" cy="1606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encrypted-tbn3.gstatic.com/images?q=tbn:ANd9GcQXFyu62smdvd-7fFYHX99fBH9Ct_vqKLXFevYnraGN527fe7c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407" y="1496351"/>
            <a:ext cx="1290829" cy="1784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s://encrypted-tbn2.gstatic.com/images?q=tbn:ANd9GcRjxrvc-KXIUoPrqHbR02jETs4fxH2LNY4CGDUMcWJB3kQQXZBpU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402" y="3844310"/>
            <a:ext cx="1751811" cy="2235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C:\Users\KLevitanskaya\AppData\Local\Microsoft\Windows\Temporary Internet Files\Content.IE5\9BVE7Y2J\MP900305770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498" y="4071233"/>
            <a:ext cx="1341111" cy="1784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0" descr="https://encrypted-tbn3.gstatic.com/images?q=tbn:ANd9GcQXFyu62smdvd-7fFYHX99fBH9Ct_vqKLXFevYnraGN527fe7c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806" y="4071233"/>
            <a:ext cx="1290829" cy="1784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ight Arrow 25"/>
          <p:cNvSpPr/>
          <p:nvPr/>
        </p:nvSpPr>
        <p:spPr bwMode="auto">
          <a:xfrm>
            <a:off x="3242920" y="2172403"/>
            <a:ext cx="821933" cy="647273"/>
          </a:xfrm>
          <a:prstGeom prst="rightArrow">
            <a:avLst/>
          </a:prstGeom>
          <a:solidFill>
            <a:srgbClr val="FBE6CB"/>
          </a:solidFill>
          <a:ln w="158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5590243" y="2172403"/>
            <a:ext cx="821933" cy="647273"/>
          </a:xfrm>
          <a:prstGeom prst="rightArrow">
            <a:avLst/>
          </a:prstGeom>
          <a:solidFill>
            <a:srgbClr val="FBE6CB"/>
          </a:solidFill>
          <a:ln w="158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sp>
        <p:nvSpPr>
          <p:cNvPr id="28" name="Right Arrow 27"/>
          <p:cNvSpPr/>
          <p:nvPr/>
        </p:nvSpPr>
        <p:spPr bwMode="auto">
          <a:xfrm>
            <a:off x="3000205" y="4711494"/>
            <a:ext cx="821933" cy="647273"/>
          </a:xfrm>
          <a:prstGeom prst="rightArrow">
            <a:avLst/>
          </a:prstGeom>
          <a:solidFill>
            <a:srgbClr val="FBE6CB"/>
          </a:solidFill>
          <a:ln w="158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sp>
        <p:nvSpPr>
          <p:cNvPr id="29" name="Right Arrow 28"/>
          <p:cNvSpPr/>
          <p:nvPr/>
        </p:nvSpPr>
        <p:spPr bwMode="auto">
          <a:xfrm>
            <a:off x="5643096" y="4711493"/>
            <a:ext cx="821933" cy="647273"/>
          </a:xfrm>
          <a:prstGeom prst="rightArrow">
            <a:avLst/>
          </a:prstGeom>
          <a:solidFill>
            <a:srgbClr val="FBE6CB"/>
          </a:solidFill>
          <a:ln w="158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91226" y="1414023"/>
            <a:ext cx="2037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ru-RU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 2014 года…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30391" y="3689302"/>
            <a:ext cx="2975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…начиная с 2014 года</a:t>
            </a:r>
            <a:endParaRPr lang="en-US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20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374573" y="1248779"/>
            <a:ext cx="8482988" cy="292858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DD91C-CDCB-4852-8D67-F7AE14927DA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199" y="350939"/>
            <a:ext cx="8240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С 2014 года собственники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МКД обязаны уплачивать обязательные взносы на капитальный ремонт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199" y="1476398"/>
            <a:ext cx="824048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7525" lvl="1" indent="-344488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Все собственники помещений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МКД (физ. и юр.лица) обязаны ежемесячно уплачивать взнос</a:t>
            </a:r>
          </a:p>
          <a:p>
            <a:pPr marL="517525" lvl="1" indent="-344488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Взносы делаются на бессрочной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основе (в течение срока владения помещением)</a:t>
            </a:r>
          </a:p>
          <a:p>
            <a:pPr marL="517525" lvl="1" indent="-344488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Размер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обязательного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взноса (</a:t>
            </a:r>
            <a:r>
              <a:rPr lang="ru-RU" sz="1600" kern="0" dirty="0" smtClean="0">
                <a:latin typeface="Arial" pitchFamily="34" charset="0"/>
                <a:cs typeface="Arial" pitchFamily="34" charset="0"/>
              </a:rPr>
              <a:t>определятся </a:t>
            </a:r>
            <a:r>
              <a:rPr lang="ru-RU" sz="1600" kern="0" dirty="0">
                <a:latin typeface="Arial" pitchFamily="34" charset="0"/>
                <a:cs typeface="Arial" pitchFamily="34" charset="0"/>
              </a:rPr>
              <a:t>каждым субъектом </a:t>
            </a:r>
            <a:r>
              <a:rPr lang="ru-RU" sz="1600" kern="0" dirty="0" smtClean="0">
                <a:latin typeface="Arial" pitchFamily="34" charset="0"/>
                <a:cs typeface="Arial" pitchFamily="34" charset="0"/>
              </a:rPr>
              <a:t>РФ)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 2–20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руб./м</a:t>
            </a:r>
            <a:r>
              <a:rPr lang="ru-RU" sz="1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месяц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6606" y="4736541"/>
            <a:ext cx="846095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180 миллиардов рублей в год*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0396" y="5657399"/>
            <a:ext cx="7937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*На основе экспертной оценки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IFC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, без учета изменений площади жилого фонда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МКД и размера обязательного взноса в последующие годы.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-5808" y="5545358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795753" y="4286898"/>
            <a:ext cx="5310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Объем взносов на капитальный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ремонт МКД</a:t>
            </a:r>
            <a:endParaRPr lang="en-US" sz="1600" dirty="0"/>
          </a:p>
        </p:txBody>
      </p:sp>
      <p:sp>
        <p:nvSpPr>
          <p:cNvPr id="13" name="Down Arrow 12"/>
          <p:cNvSpPr/>
          <p:nvPr/>
        </p:nvSpPr>
        <p:spPr bwMode="auto">
          <a:xfrm>
            <a:off x="1262257" y="4210074"/>
            <a:ext cx="434342" cy="492202"/>
          </a:xfrm>
          <a:prstGeom prst="downArrow">
            <a:avLst>
              <a:gd name="adj1" fmla="val 50000"/>
              <a:gd name="adj2" fmla="val 51942"/>
            </a:avLst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7297665" y="4210074"/>
            <a:ext cx="434342" cy="492202"/>
          </a:xfrm>
          <a:prstGeom prst="downArrow">
            <a:avLst>
              <a:gd name="adj1" fmla="val 50000"/>
              <a:gd name="adj2" fmla="val 51942"/>
            </a:avLst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81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1"/>
          <p:cNvSpPr/>
          <p:nvPr/>
        </p:nvSpPr>
        <p:spPr bwMode="auto">
          <a:xfrm>
            <a:off x="4996750" y="3403795"/>
            <a:ext cx="3657600" cy="64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25255" y="3403795"/>
            <a:ext cx="3657600" cy="6400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7576" y="439067"/>
            <a:ext cx="8229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Законодательно предусмотрено два способа накопления взносов на капитальный ремонт МКД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42775" y="3476273"/>
            <a:ext cx="3029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Специальный счет в банке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4631559" y="2919656"/>
            <a:ext cx="0" cy="27432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2443745" y="3199192"/>
            <a:ext cx="437562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447569" y="3203967"/>
            <a:ext cx="0" cy="18288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491261" y="3476273"/>
            <a:ext cx="2685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Региональный оператор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6816970" y="3205972"/>
            <a:ext cx="0" cy="18288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3339365" y="1470137"/>
            <a:ext cx="2587752" cy="5950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t" anchorCtr="0">
            <a:no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buFontTx/>
              <a:buNone/>
              <a:defRPr/>
            </a:pPr>
            <a:endParaRPr lang="en-US" sz="1400" b="1" dirty="0"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AutoShape 36"/>
          <p:cNvCxnSpPr>
            <a:cxnSpLocks noChangeShapeType="1"/>
          </p:cNvCxnSpPr>
          <p:nvPr/>
        </p:nvCxnSpPr>
        <p:spPr bwMode="auto">
          <a:xfrm rot="5400000">
            <a:off x="3634794" y="2202035"/>
            <a:ext cx="27432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 type="stealth" w="med" len="med"/>
          </a:ln>
        </p:spPr>
      </p:cxnSp>
      <p:cxnSp>
        <p:nvCxnSpPr>
          <p:cNvPr id="42" name="AutoShape 36"/>
          <p:cNvCxnSpPr>
            <a:cxnSpLocks noChangeShapeType="1"/>
          </p:cNvCxnSpPr>
          <p:nvPr/>
        </p:nvCxnSpPr>
        <p:spPr bwMode="auto">
          <a:xfrm rot="5400000">
            <a:off x="4197881" y="2202035"/>
            <a:ext cx="27432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 type="stealth" w="med" len="med"/>
          </a:ln>
        </p:spPr>
      </p:cxnSp>
      <p:cxnSp>
        <p:nvCxnSpPr>
          <p:cNvPr id="43" name="AutoShape 36"/>
          <p:cNvCxnSpPr>
            <a:cxnSpLocks noChangeShapeType="1"/>
          </p:cNvCxnSpPr>
          <p:nvPr/>
        </p:nvCxnSpPr>
        <p:spPr bwMode="auto">
          <a:xfrm rot="5400000">
            <a:off x="4782600" y="2202035"/>
            <a:ext cx="27432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 type="stealth" w="med" len="med"/>
          </a:ln>
        </p:spPr>
      </p:cxnSp>
      <p:cxnSp>
        <p:nvCxnSpPr>
          <p:cNvPr id="44" name="AutoShape 36"/>
          <p:cNvCxnSpPr>
            <a:cxnSpLocks noChangeShapeType="1"/>
          </p:cNvCxnSpPr>
          <p:nvPr/>
        </p:nvCxnSpPr>
        <p:spPr bwMode="auto">
          <a:xfrm rot="5400000">
            <a:off x="5307981" y="2202035"/>
            <a:ext cx="27432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solid"/>
            <a:round/>
            <a:headEnd/>
            <a:tailEnd type="stealth" w="med" len="med"/>
          </a:ln>
        </p:spPr>
      </p:cxnSp>
      <p:sp>
        <p:nvSpPr>
          <p:cNvPr id="45" name="TextBox 46"/>
          <p:cNvSpPr txBox="1"/>
          <p:nvPr/>
        </p:nvSpPr>
        <p:spPr>
          <a:xfrm>
            <a:off x="3339365" y="2342411"/>
            <a:ext cx="2587752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173038" indent="-173038" algn="ctr">
              <a:spcBef>
                <a:spcPts val="0"/>
              </a:spcBef>
              <a:buNone/>
            </a:pPr>
            <a:r>
              <a:rPr lang="ru-RU" sz="1600" dirty="0" smtClean="0">
                <a:effectLst/>
                <a:latin typeface="Arial" pitchFamily="34" charset="0"/>
                <a:cs typeface="Arial" pitchFamily="34" charset="0"/>
              </a:rPr>
              <a:t>Обязательные ежемесячные взносы</a:t>
            </a:r>
            <a:endParaRPr lang="en-US" sz="1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19105" y="1480435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Собственники помещений в МКД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577020" y="4226119"/>
            <a:ext cx="37058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Законодательное требование к банку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капитал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20 млрд. руб.+ </a:t>
            </a:r>
          </a:p>
          <a:p>
            <a:pPr marL="174625" indent="-174625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174625" indent="-174625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52 кредитных организации отвечают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данному требованию (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состоянию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на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1 января 2015 г.)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18085" y="4226119"/>
            <a:ext cx="36362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Региональный оператор создается на уровне субъекта  РФ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40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" y="381524"/>
            <a:ext cx="8214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Источники финансирования капитального ремонта многоквартирных домов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5"/>
          <p:cNvGrpSpPr/>
          <p:nvPr/>
        </p:nvGrpSpPr>
        <p:grpSpPr>
          <a:xfrm>
            <a:off x="853388" y="1793558"/>
            <a:ext cx="457200" cy="457200"/>
            <a:chOff x="683735" y="1243886"/>
            <a:chExt cx="457200" cy="457200"/>
          </a:xfrm>
          <a:solidFill>
            <a:schemeClr val="bg1">
              <a:lumMod val="95000"/>
            </a:schemeClr>
          </a:solidFill>
        </p:grpSpPr>
        <p:sp>
          <p:nvSpPr>
            <p:cNvPr id="12" name="Rounded Rectangle 11"/>
            <p:cNvSpPr/>
            <p:nvPr/>
          </p:nvSpPr>
          <p:spPr bwMode="auto">
            <a:xfrm>
              <a:off x="683735" y="1243886"/>
              <a:ext cx="457200" cy="457200"/>
            </a:xfrm>
            <a:prstGeom prst="roundRect">
              <a:avLst/>
            </a:prstGeom>
            <a:grpFill/>
            <a:ln w="2857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15888" marR="0" indent="-115888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3895" y="1303209"/>
              <a:ext cx="436880" cy="33855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ru-RU" sz="1600" b="1" dirty="0" smtClean="0">
                  <a:latin typeface="Arial" pitchFamily="34" charset="0"/>
                  <a:ea typeface="Segoe UI Symbol" pitchFamily="34" charset="0"/>
                  <a:cs typeface="Arial" pitchFamily="34" charset="0"/>
                </a:rPr>
                <a:t>1</a:t>
              </a:r>
              <a:endParaRPr lang="en-US" sz="1600" b="1" dirty="0">
                <a:latin typeface="Arial" pitchFamily="34" charset="0"/>
                <a:ea typeface="Segoe UI Symbo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29"/>
          <p:cNvGrpSpPr/>
          <p:nvPr/>
        </p:nvGrpSpPr>
        <p:grpSpPr>
          <a:xfrm>
            <a:off x="853388" y="3434281"/>
            <a:ext cx="457200" cy="457200"/>
            <a:chOff x="683735" y="1243886"/>
            <a:chExt cx="457200" cy="457200"/>
          </a:xfrm>
          <a:solidFill>
            <a:schemeClr val="bg1">
              <a:lumMod val="95000"/>
            </a:schemeClr>
          </a:solidFill>
        </p:grpSpPr>
        <p:sp>
          <p:nvSpPr>
            <p:cNvPr id="33" name="Rounded Rectangle 32"/>
            <p:cNvSpPr/>
            <p:nvPr/>
          </p:nvSpPr>
          <p:spPr bwMode="auto">
            <a:xfrm>
              <a:off x="683735" y="1243886"/>
              <a:ext cx="457200" cy="457200"/>
            </a:xfrm>
            <a:prstGeom prst="roundRect">
              <a:avLst/>
            </a:prstGeom>
            <a:grpFill/>
            <a:ln w="2857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15888" marR="0" indent="-115888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93895" y="1303209"/>
              <a:ext cx="436880" cy="33855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ru-RU" sz="1600" b="1" dirty="0" smtClean="0">
                  <a:latin typeface="Arial" pitchFamily="34" charset="0"/>
                  <a:ea typeface="Segoe UI Symbol" pitchFamily="34" charset="0"/>
                  <a:cs typeface="Arial" pitchFamily="34" charset="0"/>
                </a:rPr>
                <a:t>2</a:t>
              </a:r>
              <a:endParaRPr lang="en-US" sz="1600" b="1" dirty="0">
                <a:latin typeface="Arial" pitchFamily="34" charset="0"/>
                <a:ea typeface="Segoe UI Symbo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34"/>
          <p:cNvGrpSpPr/>
          <p:nvPr/>
        </p:nvGrpSpPr>
        <p:grpSpPr>
          <a:xfrm>
            <a:off x="853388" y="4799114"/>
            <a:ext cx="457200" cy="457200"/>
            <a:chOff x="683735" y="1243886"/>
            <a:chExt cx="457200" cy="457200"/>
          </a:xfrm>
          <a:solidFill>
            <a:schemeClr val="bg1">
              <a:lumMod val="95000"/>
            </a:schemeClr>
          </a:solidFill>
        </p:grpSpPr>
        <p:sp>
          <p:nvSpPr>
            <p:cNvPr id="36" name="Rounded Rectangle 35"/>
            <p:cNvSpPr/>
            <p:nvPr/>
          </p:nvSpPr>
          <p:spPr bwMode="auto">
            <a:xfrm>
              <a:off x="683735" y="1243886"/>
              <a:ext cx="457200" cy="457200"/>
            </a:xfrm>
            <a:prstGeom prst="roundRect">
              <a:avLst/>
            </a:prstGeom>
            <a:grpFill/>
            <a:ln w="2857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15888" marR="0" indent="-115888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93895" y="1303209"/>
              <a:ext cx="436880" cy="33855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ru-RU" sz="1600" b="1" dirty="0" smtClean="0">
                  <a:latin typeface="Arial" pitchFamily="34" charset="0"/>
                  <a:ea typeface="Segoe UI Symbol" pitchFamily="34" charset="0"/>
                  <a:cs typeface="Arial" pitchFamily="34" charset="0"/>
                </a:rPr>
                <a:t>3</a:t>
              </a:r>
              <a:endParaRPr lang="en-US" sz="1600" b="1" dirty="0">
                <a:latin typeface="Arial" pitchFamily="34" charset="0"/>
                <a:ea typeface="Segoe UI Symbol" pitchFamily="34" charset="0"/>
                <a:cs typeface="Arial" pitchFamily="34" charset="0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466389" y="3339716"/>
            <a:ext cx="713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Бюджетные субсидии собственникам на оплату капитального ремонта (при наличии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средств)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466389" y="4704548"/>
            <a:ext cx="71323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Заемное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финансирование: банковские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кредиты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0" lvl="1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66389" y="1704195"/>
            <a:ext cx="7132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Фонд капитального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ремонта дома (в силу закона)</a:t>
            </a:r>
          </a:p>
          <a:p>
            <a:pPr marL="346075" indent="-230188"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на специальном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счете в банке</a:t>
            </a:r>
          </a:p>
          <a:p>
            <a:pPr marL="346075" indent="-230188"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на счете (счетах) регионального оператора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698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5275" y="381524"/>
            <a:ext cx="8591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Объем средств, привлекаемых на финансирование капитального ремонта многоквартирных домов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прогноз до 2020 г.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5"/>
          <p:cNvGrpSpPr/>
          <p:nvPr/>
        </p:nvGrpSpPr>
        <p:grpSpPr>
          <a:xfrm>
            <a:off x="853388" y="1479233"/>
            <a:ext cx="457200" cy="457200"/>
            <a:chOff x="683735" y="1243886"/>
            <a:chExt cx="457200" cy="457200"/>
          </a:xfrm>
          <a:solidFill>
            <a:schemeClr val="bg1">
              <a:lumMod val="95000"/>
            </a:schemeClr>
          </a:solidFill>
        </p:grpSpPr>
        <p:sp>
          <p:nvSpPr>
            <p:cNvPr id="12" name="Rounded Rectangle 11"/>
            <p:cNvSpPr/>
            <p:nvPr/>
          </p:nvSpPr>
          <p:spPr bwMode="auto">
            <a:xfrm>
              <a:off x="683735" y="1243886"/>
              <a:ext cx="457200" cy="457200"/>
            </a:xfrm>
            <a:prstGeom prst="roundRect">
              <a:avLst/>
            </a:prstGeom>
            <a:grpFill/>
            <a:ln w="2857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15888" marR="0" indent="-115888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3895" y="1303209"/>
              <a:ext cx="436880" cy="33855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ru-RU" sz="1600" b="1" dirty="0" smtClean="0">
                  <a:latin typeface="Arial" pitchFamily="34" charset="0"/>
                  <a:ea typeface="Segoe UI Symbol" pitchFamily="34" charset="0"/>
                  <a:cs typeface="Arial" pitchFamily="34" charset="0"/>
                </a:rPr>
                <a:t>1</a:t>
              </a:r>
              <a:endParaRPr lang="en-US" sz="1600" b="1" dirty="0">
                <a:latin typeface="Arial" pitchFamily="34" charset="0"/>
                <a:ea typeface="Segoe UI Symbo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29"/>
          <p:cNvGrpSpPr/>
          <p:nvPr/>
        </p:nvGrpSpPr>
        <p:grpSpPr>
          <a:xfrm>
            <a:off x="853388" y="3119956"/>
            <a:ext cx="457200" cy="457200"/>
            <a:chOff x="683735" y="1243886"/>
            <a:chExt cx="457200" cy="457200"/>
          </a:xfrm>
          <a:solidFill>
            <a:schemeClr val="bg1">
              <a:lumMod val="95000"/>
            </a:schemeClr>
          </a:solidFill>
        </p:grpSpPr>
        <p:sp>
          <p:nvSpPr>
            <p:cNvPr id="33" name="Rounded Rectangle 32"/>
            <p:cNvSpPr/>
            <p:nvPr/>
          </p:nvSpPr>
          <p:spPr bwMode="auto">
            <a:xfrm>
              <a:off x="683735" y="1243886"/>
              <a:ext cx="457200" cy="457200"/>
            </a:xfrm>
            <a:prstGeom prst="roundRect">
              <a:avLst/>
            </a:prstGeom>
            <a:grpFill/>
            <a:ln w="2857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15888" marR="0" indent="-115888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93895" y="1303209"/>
              <a:ext cx="436880" cy="33855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ru-RU" sz="1600" b="1" dirty="0" smtClean="0">
                  <a:latin typeface="Arial" pitchFamily="34" charset="0"/>
                  <a:ea typeface="Segoe UI Symbol" pitchFamily="34" charset="0"/>
                  <a:cs typeface="Arial" pitchFamily="34" charset="0"/>
                </a:rPr>
                <a:t>2</a:t>
              </a:r>
              <a:endParaRPr lang="en-US" sz="1600" b="1" dirty="0">
                <a:latin typeface="Arial" pitchFamily="34" charset="0"/>
                <a:ea typeface="Segoe UI Symbo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34"/>
          <p:cNvGrpSpPr/>
          <p:nvPr/>
        </p:nvGrpSpPr>
        <p:grpSpPr>
          <a:xfrm>
            <a:off x="853388" y="4351439"/>
            <a:ext cx="457200" cy="457200"/>
            <a:chOff x="683735" y="1243886"/>
            <a:chExt cx="457200" cy="457200"/>
          </a:xfrm>
          <a:solidFill>
            <a:schemeClr val="bg1">
              <a:lumMod val="95000"/>
            </a:schemeClr>
          </a:solidFill>
        </p:grpSpPr>
        <p:sp>
          <p:nvSpPr>
            <p:cNvPr id="36" name="Rounded Rectangle 35"/>
            <p:cNvSpPr/>
            <p:nvPr/>
          </p:nvSpPr>
          <p:spPr bwMode="auto">
            <a:xfrm>
              <a:off x="683735" y="1243886"/>
              <a:ext cx="457200" cy="457200"/>
            </a:xfrm>
            <a:prstGeom prst="roundRect">
              <a:avLst/>
            </a:prstGeom>
            <a:grpFill/>
            <a:ln w="28575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15888" marR="0" indent="-115888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93895" y="1303209"/>
              <a:ext cx="436880" cy="33855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ru-RU" sz="1600" b="1" dirty="0" smtClean="0">
                  <a:latin typeface="Arial" pitchFamily="34" charset="0"/>
                  <a:ea typeface="Segoe UI Symbol" pitchFamily="34" charset="0"/>
                  <a:cs typeface="Arial" pitchFamily="34" charset="0"/>
                </a:rPr>
                <a:t>3</a:t>
              </a:r>
              <a:endParaRPr lang="en-US" sz="1600" b="1" dirty="0">
                <a:latin typeface="Arial" pitchFamily="34" charset="0"/>
                <a:ea typeface="Segoe UI Symbol" pitchFamily="34" charset="0"/>
                <a:cs typeface="Arial" pitchFamily="34" charset="0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466389" y="3025391"/>
            <a:ext cx="7132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Бюджетные субсидии собственникам на оплату капитального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ремонта: </a:t>
            </a: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466388" y="4256873"/>
            <a:ext cx="723129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Заемное финансирование (банковские кредиты): </a:t>
            </a: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163 млрд. руб.* </a:t>
            </a:r>
            <a:endParaRPr lang="ru-RU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lvl="1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66388" y="1389870"/>
            <a:ext cx="7420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Фонд капитального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ремонта дома: </a:t>
            </a: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950 млрд. руб.*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в </a:t>
            </a:r>
            <a:r>
              <a:rPr lang="ru-RU" sz="1800" dirty="0" err="1" smtClean="0">
                <a:latin typeface="Arial" pitchFamily="34" charset="0"/>
                <a:cs typeface="Arial" pitchFamily="34" charset="0"/>
              </a:rPr>
              <a:t>т.ч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.: </a:t>
            </a:r>
          </a:p>
          <a:p>
            <a:pPr marL="346075" indent="-230188"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на специальном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счете в банке: </a:t>
            </a: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210 млрд. руб.</a:t>
            </a:r>
          </a:p>
          <a:p>
            <a:pPr marL="346075" indent="-230188"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на счете (счетах) регионального оператора: </a:t>
            </a: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740 млрд. руб.</a:t>
            </a:r>
            <a:endParaRPr lang="en-US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39528" y="5146260"/>
            <a:ext cx="7658158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*На основе экспертной оценки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IFC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: не включает г. Москва, с учетом индексации размера обязательного взноса на капитальный ремонт, при уровне собираемости платежей в 85%, без учета изменений площади жилого фонда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МКД.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**Исходя из следующих допущений: размер кредита – 1 261 038 руб., срок кредита – 5 лет, процентная ставка – 15%, размер МКД – 5 000 м</a:t>
            </a:r>
            <a:r>
              <a:rPr lang="ru-RU" sz="12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, размер ежемесячного взноса на кап. ремонт – 6 руб./м</a:t>
            </a:r>
            <a:r>
              <a:rPr lang="ru-RU" sz="12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.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881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 bwMode="auto">
          <a:xfrm>
            <a:off x="4655388" y="1736289"/>
            <a:ext cx="3047435" cy="3099334"/>
          </a:xfrm>
          <a:prstGeom prst="ellipse">
            <a:avLst/>
          </a:prstGeom>
          <a:solidFill>
            <a:srgbClr val="FFC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7359" y="332690"/>
            <a:ext cx="82296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Потенциальный объем рынка кредитования капитального  ремонта МКД на 2015-2020 гг. оценивается в 163 миллиарда рублей. 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3218" y="5197324"/>
            <a:ext cx="7901242" cy="869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*Количество МКД, владельцем спец. счета в которых является ТСЖ/ЖСК/УО и которым может понадобиться кредит на финансирование капитального ремонта (на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основе экспертной оценки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IFC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).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**Исходя из следующих допущений: размер кредита – 1 261 038 руб., срок кредита – 5 лет, процентная ставка – 15%, размер МКД – 5 000 м</a:t>
            </a:r>
            <a:r>
              <a:rPr lang="ru-RU" sz="1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, размер ежемесячного взноса на кап. ремонт – 6 руб./м</a:t>
            </a:r>
            <a:r>
              <a:rPr lang="ru-RU" sz="12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548057" y="1740565"/>
            <a:ext cx="1737360" cy="3088640"/>
          </a:xfrm>
          <a:prstGeom prst="rect">
            <a:avLst/>
          </a:prstGeom>
          <a:solidFill>
            <a:srgbClr val="CEDFCE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15888" marR="0" indent="-115888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Times New Roman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H="1">
            <a:off x="3270970" y="1742871"/>
            <a:ext cx="2954452" cy="0"/>
          </a:xfrm>
          <a:prstGeom prst="lin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H="1">
            <a:off x="3250650" y="4829479"/>
            <a:ext cx="2954452" cy="0"/>
          </a:xfrm>
          <a:prstGeom prst="line">
            <a:avLst/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569688" y="2928970"/>
            <a:ext cx="16727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130 000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МКД*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13094" y="2928970"/>
            <a:ext cx="16727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163 млрд. руб.</a:t>
            </a:r>
            <a:r>
              <a:rPr lang="ru-RU" sz="2000" b="1" baseline="30000" dirty="0" smtClean="0">
                <a:latin typeface="Arial" pitchFamily="34" charset="0"/>
                <a:cs typeface="Arial" pitchFamily="34" charset="0"/>
              </a:rPr>
              <a:t>**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-5808" y="5119908"/>
            <a:ext cx="914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234850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2" name="Group 16"/>
          <p:cNvGrpSpPr/>
          <p:nvPr/>
        </p:nvGrpSpPr>
        <p:grpSpPr>
          <a:xfrm>
            <a:off x="641158" y="2921521"/>
            <a:ext cx="1673352" cy="1106378"/>
            <a:chOff x="644367" y="1857149"/>
            <a:chExt cx="1673352" cy="914400"/>
          </a:xfrm>
        </p:grpSpPr>
        <p:sp>
          <p:nvSpPr>
            <p:cNvPr id="7" name="Rectangle 6"/>
            <p:cNvSpPr/>
            <p:nvPr/>
          </p:nvSpPr>
          <p:spPr bwMode="auto">
            <a:xfrm>
              <a:off x="644367" y="1857149"/>
              <a:ext cx="1673352" cy="914400"/>
            </a:xfrm>
            <a:prstGeom prst="rect">
              <a:avLst/>
            </a:prstGeom>
            <a:solidFill>
              <a:srgbClr val="FBE6CB"/>
            </a:solidFill>
            <a:ln w="158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15888" marR="0" indent="-115888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75502" y="2145072"/>
              <a:ext cx="16110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ru-RU" sz="1600" b="1" dirty="0" smtClean="0">
                  <a:latin typeface="Arial" pitchFamily="34" charset="0"/>
                  <a:cs typeface="Arial" pitchFamily="34" charset="0"/>
                </a:rPr>
                <a:t>Государство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367950" y="2995561"/>
            <a:ext cx="6352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 введением новой системы финансирования капитального ремонта МКД, доля бюджетного со-финансирования начала снижаться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67950" y="4618214"/>
            <a:ext cx="6352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 algn="just">
              <a:spcBef>
                <a:spcPts val="0"/>
              </a:spcBef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Введение механизма специального счета создает возможность кредитования капитального ремонта и защищает интересы кредитора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1509" y="381681"/>
            <a:ext cx="82889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Банковские кредиты могут стать одним из основных источников финансирования капитальных ремонтов.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41158" y="4419369"/>
            <a:ext cx="1673352" cy="1147540"/>
            <a:chOff x="641158" y="4731894"/>
            <a:chExt cx="1673352" cy="1147540"/>
          </a:xfrm>
        </p:grpSpPr>
        <p:sp>
          <p:nvSpPr>
            <p:cNvPr id="20" name="Rectangle 19"/>
            <p:cNvSpPr/>
            <p:nvPr/>
          </p:nvSpPr>
          <p:spPr bwMode="auto">
            <a:xfrm>
              <a:off x="641158" y="4731894"/>
              <a:ext cx="1673352" cy="1147540"/>
            </a:xfrm>
            <a:prstGeom prst="rect">
              <a:avLst/>
            </a:prstGeom>
            <a:solidFill>
              <a:srgbClr val="FBE6CB"/>
            </a:solidFill>
            <a:ln w="158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15888" marR="0" indent="-115888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5309" y="5136387"/>
              <a:ext cx="166505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ru-RU" sz="1600" b="1" dirty="0" smtClean="0">
                  <a:latin typeface="Arial" pitchFamily="34" charset="0"/>
                  <a:cs typeface="Arial" pitchFamily="34" charset="0"/>
                </a:rPr>
                <a:t>Банки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41158" y="1427557"/>
            <a:ext cx="1673352" cy="1147540"/>
            <a:chOff x="642762" y="3280081"/>
            <a:chExt cx="1673352" cy="914400"/>
          </a:xfrm>
        </p:grpSpPr>
        <p:sp>
          <p:nvSpPr>
            <p:cNvPr id="19" name="Rectangle 18"/>
            <p:cNvSpPr/>
            <p:nvPr/>
          </p:nvSpPr>
          <p:spPr bwMode="auto">
            <a:xfrm>
              <a:off x="642762" y="3280081"/>
              <a:ext cx="1673352" cy="914400"/>
            </a:xfrm>
            <a:prstGeom prst="rect">
              <a:avLst/>
            </a:prstGeom>
            <a:solidFill>
              <a:srgbClr val="FBE6CB"/>
            </a:solidFill>
            <a:ln w="158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15888" marR="0" indent="-115888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45022" y="3411862"/>
              <a:ext cx="1665050" cy="6621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0"/>
                </a:spcBef>
                <a:buNone/>
              </a:pPr>
              <a:r>
                <a:rPr lang="ru-RU" sz="1600" b="1" dirty="0" smtClean="0">
                  <a:latin typeface="Arial" pitchFamily="34" charset="0"/>
                  <a:cs typeface="Arial" pitchFamily="34" charset="0"/>
                </a:rPr>
                <a:t>Собственники помещений в МКД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367950" y="1434746"/>
            <a:ext cx="6323663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Не обладают финансовыми ресурсами, необходимыми для проведения капитального ремонта</a:t>
            </a:r>
          </a:p>
          <a:p>
            <a:pPr marL="173038" indent="-173038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Система постепенного накопления средств собственников может быть не эффективна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476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2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3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00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26744</TotalTime>
  <Words>1213</Words>
  <Application>Microsoft Office PowerPoint</Application>
  <PresentationFormat>On-screen Show (4:3)</PresentationFormat>
  <Paragraphs>192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Segoe UI Symbol</vt:lpstr>
      <vt:lpstr>Times New Roman</vt:lpstr>
      <vt:lpstr>Trebuchet MS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CVI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Gralla</dc:creator>
  <cp:lastModifiedBy>Elena Savinova</cp:lastModifiedBy>
  <cp:revision>1323</cp:revision>
  <cp:lastPrinted>2015-03-18T15:03:05Z</cp:lastPrinted>
  <dcterms:created xsi:type="dcterms:W3CDTF">2007-03-26T18:34:25Z</dcterms:created>
  <dcterms:modified xsi:type="dcterms:W3CDTF">2015-03-18T15:03:46Z</dcterms:modified>
</cp:coreProperties>
</file>