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98" r:id="rId4"/>
    <p:sldId id="300" r:id="rId5"/>
    <p:sldId id="301" r:id="rId6"/>
    <p:sldId id="299" r:id="rId7"/>
    <p:sldId id="302" r:id="rId8"/>
    <p:sldId id="295" r:id="rId9"/>
    <p:sldId id="304" r:id="rId10"/>
    <p:sldId id="296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45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86" autoAdjust="0"/>
  </p:normalViewPr>
  <p:slideViewPr>
    <p:cSldViewPr>
      <p:cViewPr>
        <p:scale>
          <a:sx n="85" d="100"/>
          <a:sy n="85" d="100"/>
        </p:scale>
        <p:origin x="-137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B32F1D-94BF-4DAA-849C-5E0FB4CF939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15A932-C82D-464C-A3FE-79A3F03367C5}">
      <dgm:prSet phldrT="[Текст]" custT="1"/>
      <dgm:spPr>
        <a:solidFill>
          <a:srgbClr val="3C4559"/>
        </a:solidFill>
        <a:ln>
          <a:noFill/>
        </a:ln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Century Gothic" pitchFamily="34" charset="0"/>
            </a:rPr>
            <a:t>1. БАНКОВСКОЕ РЕГУЛИРОВАНИЕ И</a:t>
          </a:r>
        </a:p>
        <a:p>
          <a:r>
            <a:rPr lang="ru-RU" sz="1400" b="1" dirty="0" smtClean="0">
              <a:solidFill>
                <a:schemeClr val="bg1"/>
              </a:solidFill>
              <a:latin typeface="Century Gothic" pitchFamily="34" charset="0"/>
            </a:rPr>
            <a:t>БАНКОВСКИЙ НАДЗОР</a:t>
          </a:r>
          <a:endParaRPr lang="ru-RU" sz="1400" b="1" dirty="0">
            <a:solidFill>
              <a:schemeClr val="bg1"/>
            </a:solidFill>
            <a:latin typeface="Century Gothic" pitchFamily="34" charset="0"/>
          </a:endParaRPr>
        </a:p>
      </dgm:t>
    </dgm:pt>
    <dgm:pt modelId="{AF14CED5-A199-4E3B-AA46-602E8674A26A}" type="parTrans" cxnId="{DDF5642D-4AFD-4B9F-8CB9-705EDFFC75CB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FB52E637-443E-48BD-BDD5-784B43F19DAF}" type="sibTrans" cxnId="{DDF5642D-4AFD-4B9F-8CB9-705EDFFC75CB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1FEC9070-5C39-4EB5-A3CB-B0AC21ADDC7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2. ПОТРЕБИТЕЛЬСКОЕ КРЕДИТОВАНИЕ</a:t>
          </a:r>
          <a:endParaRPr lang="en-US" sz="1400" b="1" dirty="0" smtClean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 smtClean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Охлаждение рынка потребительского кредитования правовыми и административными средствами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 smtClean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Усиление защиты прав граждан-заемщиков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latin typeface="Century Gothic" pitchFamily="34" charset="0"/>
          </a:endParaRPr>
        </a:p>
      </dgm:t>
    </dgm:pt>
    <dgm:pt modelId="{D0E83CA4-E994-4DF6-A455-401CF1B5F6E4}" type="parTrans" cxnId="{C100863C-3E4E-4D3D-9ABD-BA5071092428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A591FC95-04F4-4BF3-A9D5-55CEA4C777EB}" type="sibTrans" cxnId="{C100863C-3E4E-4D3D-9ABD-BA5071092428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EB16C482-111D-4C9C-81C3-0DDBB9DAF34B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Century Gothic" pitchFamily="34" charset="0"/>
            </a:rPr>
            <a:t>Корпоративное кредитование</a:t>
          </a:r>
          <a:endParaRPr lang="en-US" sz="1400" dirty="0" smtClean="0">
            <a:latin typeface="Century Gothic" pitchFamily="34" charset="0"/>
          </a:endParaRPr>
        </a:p>
        <a:p>
          <a:endParaRPr lang="en-US" sz="1400" dirty="0" smtClean="0">
            <a:latin typeface="Century Gothic" pitchFamily="34" charset="0"/>
          </a:endParaRP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3. КОРПОРАТИВНОЕ КРЕДИТОВАНИЕ</a:t>
          </a:r>
        </a:p>
        <a:p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Поддержка корпоративного кредита:  Защита прав кредиторов; Совершенствование регулирования залогов и процедур банкротства ;</a:t>
          </a:r>
        </a:p>
        <a:p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Расширение возможностей по конструированию новых продуктов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 smtClean="0">
            <a:latin typeface="Century Gothic" pitchFamily="34" charset="0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latin typeface="Century Gothic" pitchFamily="34" charset="0"/>
          </a:endParaRPr>
        </a:p>
      </dgm:t>
    </dgm:pt>
    <dgm:pt modelId="{09125CE5-FF7D-4D74-B99D-B078B1E9411F}" type="parTrans" cxnId="{1FBFD295-D9C8-4F44-8B36-2247EE233B4A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B007D0E8-C2DE-40AA-B46B-C9E402DD06DE}" type="sibTrans" cxnId="{1FBFD295-D9C8-4F44-8B36-2247EE233B4A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7643D819-E104-4679-8552-1055A5A5A2FE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4. ПЛАТЕЖНАЯ СИСТЕМА</a:t>
          </a:r>
        </a:p>
        <a:p>
          <a:r>
            <a:rPr lang="ru-RU" sz="1400" b="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Обеспечение бесперебойности и защита от внешних рисков</a:t>
          </a:r>
        </a:p>
        <a:p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Стимулирование безналичных расчетов Введение новых платежных инструментов и видов счетов</a:t>
          </a:r>
        </a:p>
        <a:p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Совершенствование механизмов защиты прав потребителей платежных услуг</a:t>
          </a:r>
          <a:endParaRPr lang="ru-RU" sz="1400" dirty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</dgm:t>
    </dgm:pt>
    <dgm:pt modelId="{447E9D45-19A8-4932-975C-B1A18F85E28C}" type="parTrans" cxnId="{CFFA9800-482F-47A0-B8A7-70818ECD38C9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BD32DEEB-AB5E-42D3-8F01-949582F512A2}" type="sibTrans" cxnId="{CFFA9800-482F-47A0-B8A7-70818ECD38C9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1CE3BDDF-4E1C-4DEA-95A9-09EAEBC6CE8F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5. ИНВЕСТИЦИОННЫЙ БИЗНЕС</a:t>
          </a:r>
        </a:p>
        <a:p>
          <a:r>
            <a:rPr lang="ru-RU" sz="1400" b="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Развитие финансового рынка</a:t>
          </a:r>
        </a:p>
        <a:p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Создание новых финансовых инструментов и схем финансирования</a:t>
          </a:r>
        </a:p>
        <a:p>
          <a:r>
            <a: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Усиление надзора в отношении институциональных инвесторов (НПФ, страховые организации) </a:t>
          </a:r>
        </a:p>
        <a:p>
          <a:endParaRPr lang="ru-RU" sz="1400" dirty="0">
            <a:latin typeface="Century Gothic" pitchFamily="34" charset="0"/>
          </a:endParaRPr>
        </a:p>
      </dgm:t>
    </dgm:pt>
    <dgm:pt modelId="{484A7262-6E31-412C-94F0-1C5866B000BD}" type="parTrans" cxnId="{1C8558FA-462D-484F-8D09-5AD44D129E0A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048F3571-B5CC-4D5B-8832-BA0FA90C5CAA}" type="sibTrans" cxnId="{1C8558FA-462D-484F-8D09-5AD44D129E0A}">
      <dgm:prSet/>
      <dgm:spPr/>
      <dgm:t>
        <a:bodyPr/>
        <a:lstStyle/>
        <a:p>
          <a:endParaRPr lang="ru-RU" sz="3200">
            <a:latin typeface="Century Gothic" pitchFamily="34" charset="0"/>
          </a:endParaRPr>
        </a:p>
      </dgm:t>
    </dgm:pt>
    <dgm:pt modelId="{C482F892-2CD7-4298-BD3E-129A42EFA701}" type="pres">
      <dgm:prSet presAssocID="{26B32F1D-94BF-4DAA-849C-5E0FB4CF939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AF95A0-7C64-444A-B0FB-CC92FE82B236}" type="pres">
      <dgm:prSet presAssocID="{26B32F1D-94BF-4DAA-849C-5E0FB4CF9394}" presName="matrix" presStyleCnt="0"/>
      <dgm:spPr/>
    </dgm:pt>
    <dgm:pt modelId="{983CC288-5D60-43ED-A262-418155D9B2B4}" type="pres">
      <dgm:prSet presAssocID="{26B32F1D-94BF-4DAA-849C-5E0FB4CF9394}" presName="tile1" presStyleLbl="node1" presStyleIdx="0" presStyleCnt="4"/>
      <dgm:spPr/>
      <dgm:t>
        <a:bodyPr/>
        <a:lstStyle/>
        <a:p>
          <a:endParaRPr lang="ru-RU"/>
        </a:p>
      </dgm:t>
    </dgm:pt>
    <dgm:pt modelId="{321EBA04-E466-4A8B-8205-5418A31048E7}" type="pres">
      <dgm:prSet presAssocID="{26B32F1D-94BF-4DAA-849C-5E0FB4CF939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D6192-1CF4-413F-8578-ACC44095793E}" type="pres">
      <dgm:prSet presAssocID="{26B32F1D-94BF-4DAA-849C-5E0FB4CF9394}" presName="tile2" presStyleLbl="node1" presStyleIdx="1" presStyleCnt="4" custLinFactNeighborX="840" custLinFactNeighborY="-2289"/>
      <dgm:spPr/>
      <dgm:t>
        <a:bodyPr/>
        <a:lstStyle/>
        <a:p>
          <a:endParaRPr lang="ru-RU"/>
        </a:p>
      </dgm:t>
    </dgm:pt>
    <dgm:pt modelId="{7EEF6A51-A683-4E55-BE94-B3F0CA73D4E1}" type="pres">
      <dgm:prSet presAssocID="{26B32F1D-94BF-4DAA-849C-5E0FB4CF939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FF5F0-1FA9-496A-A109-B3BABAAEC188}" type="pres">
      <dgm:prSet presAssocID="{26B32F1D-94BF-4DAA-849C-5E0FB4CF9394}" presName="tile3" presStyleLbl="node1" presStyleIdx="2" presStyleCnt="4"/>
      <dgm:spPr/>
      <dgm:t>
        <a:bodyPr/>
        <a:lstStyle/>
        <a:p>
          <a:endParaRPr lang="ru-RU"/>
        </a:p>
      </dgm:t>
    </dgm:pt>
    <dgm:pt modelId="{88C43596-37F0-4737-8613-01626C9CA3F7}" type="pres">
      <dgm:prSet presAssocID="{26B32F1D-94BF-4DAA-849C-5E0FB4CF939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94F0C-6C4F-4F10-A3C0-24F0C7EDC27F}" type="pres">
      <dgm:prSet presAssocID="{26B32F1D-94BF-4DAA-849C-5E0FB4CF9394}" presName="tile4" presStyleLbl="node1" presStyleIdx="3" presStyleCnt="4"/>
      <dgm:spPr/>
      <dgm:t>
        <a:bodyPr/>
        <a:lstStyle/>
        <a:p>
          <a:endParaRPr lang="ru-RU"/>
        </a:p>
      </dgm:t>
    </dgm:pt>
    <dgm:pt modelId="{BA699B7A-0923-4303-85F4-F9B68A0FD526}" type="pres">
      <dgm:prSet presAssocID="{26B32F1D-94BF-4DAA-849C-5E0FB4CF939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55D42-63FE-4D51-A654-E1FF00C04687}" type="pres">
      <dgm:prSet presAssocID="{26B32F1D-94BF-4DAA-849C-5E0FB4CF9394}" presName="centerTile" presStyleLbl="fgShp" presStyleIdx="0" presStyleCnt="1" custScaleX="176471" custScaleY="80805" custLinFactNeighborX="-2801" custLinFactNeighborY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A9B73-1191-487C-B680-8B3220CE9A67}" type="presOf" srcId="{EB16C482-111D-4C9C-81C3-0DDBB9DAF34B}" destId="{7EEF6A51-A683-4E55-BE94-B3F0CA73D4E1}" srcOrd="1" destOrd="0" presId="urn:microsoft.com/office/officeart/2005/8/layout/matrix1"/>
    <dgm:cxn modelId="{9BF86B20-D78A-492F-A776-718156C611CE}" type="presOf" srcId="{1FEC9070-5C39-4EB5-A3CB-B0AC21ADDC7D}" destId="{983CC288-5D60-43ED-A262-418155D9B2B4}" srcOrd="0" destOrd="0" presId="urn:microsoft.com/office/officeart/2005/8/layout/matrix1"/>
    <dgm:cxn modelId="{DDF5642D-4AFD-4B9F-8CB9-705EDFFC75CB}" srcId="{26B32F1D-94BF-4DAA-849C-5E0FB4CF9394}" destId="{BE15A932-C82D-464C-A3FE-79A3F03367C5}" srcOrd="0" destOrd="0" parTransId="{AF14CED5-A199-4E3B-AA46-602E8674A26A}" sibTransId="{FB52E637-443E-48BD-BDD5-784B43F19DAF}"/>
    <dgm:cxn modelId="{7CB4EA21-3D48-40C3-8D17-630000142D0D}" type="presOf" srcId="{1FEC9070-5C39-4EB5-A3CB-B0AC21ADDC7D}" destId="{321EBA04-E466-4A8B-8205-5418A31048E7}" srcOrd="1" destOrd="0" presId="urn:microsoft.com/office/officeart/2005/8/layout/matrix1"/>
    <dgm:cxn modelId="{5B812C8F-0C11-41EA-821C-614D720E9C84}" type="presOf" srcId="{EB16C482-111D-4C9C-81C3-0DDBB9DAF34B}" destId="{3EBD6192-1CF4-413F-8578-ACC44095793E}" srcOrd="0" destOrd="0" presId="urn:microsoft.com/office/officeart/2005/8/layout/matrix1"/>
    <dgm:cxn modelId="{4FF46387-E37D-4A58-96C7-4F70697281A1}" type="presOf" srcId="{1CE3BDDF-4E1C-4DEA-95A9-09EAEBC6CE8F}" destId="{BA699B7A-0923-4303-85F4-F9B68A0FD526}" srcOrd="1" destOrd="0" presId="urn:microsoft.com/office/officeart/2005/8/layout/matrix1"/>
    <dgm:cxn modelId="{92D73275-28B1-4109-B291-2211C76EC820}" type="presOf" srcId="{7643D819-E104-4679-8552-1055A5A5A2FE}" destId="{A13FF5F0-1FA9-496A-A109-B3BABAAEC188}" srcOrd="0" destOrd="0" presId="urn:microsoft.com/office/officeart/2005/8/layout/matrix1"/>
    <dgm:cxn modelId="{A5BA4A61-9813-460F-9C47-2A63A252539C}" type="presOf" srcId="{26B32F1D-94BF-4DAA-849C-5E0FB4CF9394}" destId="{C482F892-2CD7-4298-BD3E-129A42EFA701}" srcOrd="0" destOrd="0" presId="urn:microsoft.com/office/officeart/2005/8/layout/matrix1"/>
    <dgm:cxn modelId="{C100863C-3E4E-4D3D-9ABD-BA5071092428}" srcId="{BE15A932-C82D-464C-A3FE-79A3F03367C5}" destId="{1FEC9070-5C39-4EB5-A3CB-B0AC21ADDC7D}" srcOrd="0" destOrd="0" parTransId="{D0E83CA4-E994-4DF6-A455-401CF1B5F6E4}" sibTransId="{A591FC95-04F4-4BF3-A9D5-55CEA4C777EB}"/>
    <dgm:cxn modelId="{CFFA9800-482F-47A0-B8A7-70818ECD38C9}" srcId="{BE15A932-C82D-464C-A3FE-79A3F03367C5}" destId="{7643D819-E104-4679-8552-1055A5A5A2FE}" srcOrd="2" destOrd="0" parTransId="{447E9D45-19A8-4932-975C-B1A18F85E28C}" sibTransId="{BD32DEEB-AB5E-42D3-8F01-949582F512A2}"/>
    <dgm:cxn modelId="{1FBFD295-D9C8-4F44-8B36-2247EE233B4A}" srcId="{BE15A932-C82D-464C-A3FE-79A3F03367C5}" destId="{EB16C482-111D-4C9C-81C3-0DDBB9DAF34B}" srcOrd="1" destOrd="0" parTransId="{09125CE5-FF7D-4D74-B99D-B078B1E9411F}" sibTransId="{B007D0E8-C2DE-40AA-B46B-C9E402DD06DE}"/>
    <dgm:cxn modelId="{3ACDF98F-4A2D-4F48-AACB-A7D7D2A39D2A}" type="presOf" srcId="{BE15A932-C82D-464C-A3FE-79A3F03367C5}" destId="{89255D42-63FE-4D51-A654-E1FF00C04687}" srcOrd="0" destOrd="0" presId="urn:microsoft.com/office/officeart/2005/8/layout/matrix1"/>
    <dgm:cxn modelId="{1C8558FA-462D-484F-8D09-5AD44D129E0A}" srcId="{BE15A932-C82D-464C-A3FE-79A3F03367C5}" destId="{1CE3BDDF-4E1C-4DEA-95A9-09EAEBC6CE8F}" srcOrd="3" destOrd="0" parTransId="{484A7262-6E31-412C-94F0-1C5866B000BD}" sibTransId="{048F3571-B5CC-4D5B-8832-BA0FA90C5CAA}"/>
    <dgm:cxn modelId="{DE776BCA-439A-483B-8262-111F90CFED05}" type="presOf" srcId="{1CE3BDDF-4E1C-4DEA-95A9-09EAEBC6CE8F}" destId="{E5594F0C-6C4F-4F10-A3C0-24F0C7EDC27F}" srcOrd="0" destOrd="0" presId="urn:microsoft.com/office/officeart/2005/8/layout/matrix1"/>
    <dgm:cxn modelId="{267E1597-9680-47B8-849B-8C7009BFC658}" type="presOf" srcId="{7643D819-E104-4679-8552-1055A5A5A2FE}" destId="{88C43596-37F0-4737-8613-01626C9CA3F7}" srcOrd="1" destOrd="0" presId="urn:microsoft.com/office/officeart/2005/8/layout/matrix1"/>
    <dgm:cxn modelId="{3461D969-F26B-4328-9855-111EF90B58CE}" type="presParOf" srcId="{C482F892-2CD7-4298-BD3E-129A42EFA701}" destId="{ACAF95A0-7C64-444A-B0FB-CC92FE82B236}" srcOrd="0" destOrd="0" presId="urn:microsoft.com/office/officeart/2005/8/layout/matrix1"/>
    <dgm:cxn modelId="{4223C340-E898-4C49-A160-7EE863AA7225}" type="presParOf" srcId="{ACAF95A0-7C64-444A-B0FB-CC92FE82B236}" destId="{983CC288-5D60-43ED-A262-418155D9B2B4}" srcOrd="0" destOrd="0" presId="urn:microsoft.com/office/officeart/2005/8/layout/matrix1"/>
    <dgm:cxn modelId="{ECF58C31-4967-4B09-97EF-21899F332B3F}" type="presParOf" srcId="{ACAF95A0-7C64-444A-B0FB-CC92FE82B236}" destId="{321EBA04-E466-4A8B-8205-5418A31048E7}" srcOrd="1" destOrd="0" presId="urn:microsoft.com/office/officeart/2005/8/layout/matrix1"/>
    <dgm:cxn modelId="{FEA9F45B-AF55-4FF6-A2F1-85B54B6886B7}" type="presParOf" srcId="{ACAF95A0-7C64-444A-B0FB-CC92FE82B236}" destId="{3EBD6192-1CF4-413F-8578-ACC44095793E}" srcOrd="2" destOrd="0" presId="urn:microsoft.com/office/officeart/2005/8/layout/matrix1"/>
    <dgm:cxn modelId="{E0DE23C0-571D-42D3-B1C8-2B2DFE98FEC9}" type="presParOf" srcId="{ACAF95A0-7C64-444A-B0FB-CC92FE82B236}" destId="{7EEF6A51-A683-4E55-BE94-B3F0CA73D4E1}" srcOrd="3" destOrd="0" presId="urn:microsoft.com/office/officeart/2005/8/layout/matrix1"/>
    <dgm:cxn modelId="{FC5E3FB9-A7C3-4352-AAD7-1EED7FE8F6C1}" type="presParOf" srcId="{ACAF95A0-7C64-444A-B0FB-CC92FE82B236}" destId="{A13FF5F0-1FA9-496A-A109-B3BABAAEC188}" srcOrd="4" destOrd="0" presId="urn:microsoft.com/office/officeart/2005/8/layout/matrix1"/>
    <dgm:cxn modelId="{B3A626C7-C27D-4F11-A347-013C859182AF}" type="presParOf" srcId="{ACAF95A0-7C64-444A-B0FB-CC92FE82B236}" destId="{88C43596-37F0-4737-8613-01626C9CA3F7}" srcOrd="5" destOrd="0" presId="urn:microsoft.com/office/officeart/2005/8/layout/matrix1"/>
    <dgm:cxn modelId="{570B166B-8508-49D2-8BC5-41923AE00AC2}" type="presParOf" srcId="{ACAF95A0-7C64-444A-B0FB-CC92FE82B236}" destId="{E5594F0C-6C4F-4F10-A3C0-24F0C7EDC27F}" srcOrd="6" destOrd="0" presId="urn:microsoft.com/office/officeart/2005/8/layout/matrix1"/>
    <dgm:cxn modelId="{DA7C51C0-F43B-42F9-974C-AB6B73F45255}" type="presParOf" srcId="{ACAF95A0-7C64-444A-B0FB-CC92FE82B236}" destId="{BA699B7A-0923-4303-85F4-F9B68A0FD526}" srcOrd="7" destOrd="0" presId="urn:microsoft.com/office/officeart/2005/8/layout/matrix1"/>
    <dgm:cxn modelId="{147D2796-EBC5-4E7A-9624-95996FFAB6A2}" type="presParOf" srcId="{C482F892-2CD7-4298-BD3E-129A42EFA701}" destId="{89255D42-63FE-4D51-A654-E1FF00C04687}" srcOrd="1" destOrd="0" presId="urn:microsoft.com/office/officeart/2005/8/layout/matrix1"/>
  </dgm:cxnLst>
  <dgm:bg>
    <a:solidFill>
      <a:schemeClr val="bg1">
        <a:lumMod val="95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544965-8067-4E7D-98AA-063D30F19A9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0E4FD36-863E-4C9A-9B3F-FC11DB253066}">
      <dgm:prSet phldrT="[Текст]" custT="1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НАПРАВЛЕНИЯ РЕГУЛИРОВАНИЯ: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ужесточение требований к качеству, достаточности и размеру капитала (Базель </a:t>
          </a: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III)</a:t>
          </a:r>
          <a:endParaRPr lang="ru-RU" sz="1400" b="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борьба с выводом денег через применение требований к проверке банками их заемщиков на предмет эффективности их деятельности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ужесточение требований к кредитованию собственников банков и «связанных» с ними лиц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консолидированный надзор за банковскими группами и холдингами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дифференциация платежей банков в систему страхования  в зависимости от уровня риска банков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выделение системно-значимых банков и установление к ним дополнительных требований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</a:t>
          </a: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защита прав заемщиков физических лиц и борьба с ростовщическим процентом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ужесточение требований к ликвидности банковских активов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распространение риск-ориентированных подходов надзора,  улучшение риск-менеджмента и разрешение на использование риск-ориентированного подхода</a:t>
          </a:r>
        </a:p>
      </dgm:t>
    </dgm:pt>
    <dgm:pt modelId="{7CD24CE1-46CC-4314-A976-F1206B4601DC}" type="parTrans" cxnId="{20EAEB2E-8D50-4E31-8CA5-24EA872C4929}">
      <dgm:prSet/>
      <dgm:spPr/>
      <dgm:t>
        <a:bodyPr/>
        <a:lstStyle/>
        <a:p>
          <a:endParaRPr lang="ru-RU"/>
        </a:p>
      </dgm:t>
    </dgm:pt>
    <dgm:pt modelId="{DCF1DDBE-85A7-4E54-925C-BD066FB2975B}" type="sibTrans" cxnId="{20EAEB2E-8D50-4E31-8CA5-24EA872C4929}">
      <dgm:prSet/>
      <dgm:spPr/>
      <dgm:t>
        <a:bodyPr/>
        <a:lstStyle/>
        <a:p>
          <a:endParaRPr lang="ru-RU"/>
        </a:p>
      </dgm:t>
    </dgm:pt>
    <dgm:pt modelId="{22082B43-E4F6-4D81-8255-7FDBE51CB221}">
      <dgm:prSet phldrT="[Текст]" custT="1"/>
      <dgm:spPr>
        <a:solidFill>
          <a:srgbClr val="3C4559"/>
        </a:solidFill>
        <a:ln>
          <a:noFill/>
        </a:ln>
      </dgm:spPr>
      <dgm:t>
        <a:bodyPr/>
        <a:lstStyle/>
        <a:p>
          <a:r>
            <a:rPr lang="ru-RU" sz="2000" b="1" dirty="0" smtClean="0">
              <a:latin typeface="Century Gothic" pitchFamily="34" charset="0"/>
            </a:rPr>
            <a:t>ЦЕЛЬ</a:t>
          </a:r>
          <a:endParaRPr lang="ru-RU" sz="2000" b="1" dirty="0">
            <a:latin typeface="Century Gothic" pitchFamily="34" charset="0"/>
          </a:endParaRPr>
        </a:p>
      </dgm:t>
    </dgm:pt>
    <dgm:pt modelId="{167146F0-91A0-4626-B536-4E3BBA6452B8}" type="sibTrans" cxnId="{B3DD6712-0E80-4C4C-8F89-71068D666AD8}">
      <dgm:prSet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ru-RU" sz="1600">
            <a:latin typeface="Century Gothic" pitchFamily="34" charset="0"/>
          </a:endParaRPr>
        </a:p>
      </dgm:t>
    </dgm:pt>
    <dgm:pt modelId="{9999DED9-79A5-40ED-AD0F-E7A64A89DCD4}" type="parTrans" cxnId="{B3DD6712-0E80-4C4C-8F89-71068D666AD8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55464906-748B-4949-A5FC-D6994BA43617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600" b="1" dirty="0" smtClean="0">
              <a:latin typeface="Century Gothic" pitchFamily="34" charset="0"/>
            </a:rPr>
            <a:t>Оздоровление банковского сектора</a:t>
          </a:r>
        </a:p>
        <a:p>
          <a:r>
            <a:rPr lang="ru-RU" sz="1600" b="1" dirty="0" smtClean="0">
              <a:latin typeface="Century Gothic" pitchFamily="34" charset="0"/>
            </a:rPr>
            <a:t>Очищение от недобросовестных игроков</a:t>
          </a:r>
          <a:endParaRPr lang="ru-RU" sz="1600" b="1" dirty="0">
            <a:latin typeface="Century Gothic" pitchFamily="34" charset="0"/>
          </a:endParaRPr>
        </a:p>
      </dgm:t>
    </dgm:pt>
    <dgm:pt modelId="{46FE19E7-5736-499C-9D0C-1DFB30E1C4CB}" type="sibTrans" cxnId="{0A70F7CA-AA42-4D6B-A196-F5333000B106}">
      <dgm:prSet/>
      <dgm:spPr>
        <a:solidFill>
          <a:srgbClr val="FF0000"/>
        </a:solidFill>
      </dgm:spPr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8A894A50-4A4E-4224-8AC9-BF01D8D2E92D}" type="parTrans" cxnId="{0A70F7CA-AA42-4D6B-A196-F5333000B106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020B6E91-59DB-4E3B-852B-B52174BA105A}" type="pres">
      <dgm:prSet presAssocID="{EE544965-8067-4E7D-98AA-063D30F19A96}" presName="linearFlow" presStyleCnt="0">
        <dgm:presLayoutVars>
          <dgm:resizeHandles val="exact"/>
        </dgm:presLayoutVars>
      </dgm:prSet>
      <dgm:spPr/>
    </dgm:pt>
    <dgm:pt modelId="{74B2A25D-70C5-4895-803E-A076C167EB31}" type="pres">
      <dgm:prSet presAssocID="{22082B43-E4F6-4D81-8255-7FDBE51CB221}" presName="node" presStyleLbl="node1" presStyleIdx="0" presStyleCnt="3" custScaleX="74478" custScaleY="6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3BEB7-DDE7-43E7-8A1E-53E003B2A9E9}" type="pres">
      <dgm:prSet presAssocID="{167146F0-91A0-4626-B536-4E3BBA6452B8}" presName="sibTrans" presStyleLbl="sibTrans2D1" presStyleIdx="0" presStyleCnt="2" custScaleX="121039" custScaleY="484312" custLinFactY="119141" custLinFactNeighborX="15933" custLinFactNeighborY="200000"/>
      <dgm:spPr/>
      <dgm:t>
        <a:bodyPr/>
        <a:lstStyle/>
        <a:p>
          <a:endParaRPr lang="ru-RU"/>
        </a:p>
      </dgm:t>
    </dgm:pt>
    <dgm:pt modelId="{A9944D74-51C3-4800-AE46-DAA38DE96AE6}" type="pres">
      <dgm:prSet presAssocID="{167146F0-91A0-4626-B536-4E3BBA6452B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34D53D0-0109-42EB-8015-FCF2656C2E0C}" type="pres">
      <dgm:prSet presAssocID="{55464906-748B-4949-A5FC-D6994BA43617}" presName="node" presStyleLbl="node1" presStyleIdx="1" presStyleCnt="3" custScaleX="241435" custScaleY="95438" custLinFactNeighborX="-324" custLinFactNeighborY="-39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D6078-8210-4CB7-B628-B6A4858D2180}" type="pres">
      <dgm:prSet presAssocID="{46FE19E7-5736-499C-9D0C-1DFB30E1C4CB}" presName="sibTrans" presStyleLbl="sibTrans2D1" presStyleIdx="1" presStyleCnt="2" custScaleX="96967" custScaleY="468706" custLinFactY="-113365" custLinFactNeighborX="3041" custLinFactNeighborY="-200000"/>
      <dgm:spPr/>
      <dgm:t>
        <a:bodyPr/>
        <a:lstStyle/>
        <a:p>
          <a:endParaRPr lang="ru-RU"/>
        </a:p>
      </dgm:t>
    </dgm:pt>
    <dgm:pt modelId="{2A370E4E-BB0D-4FF9-B721-9A263BB48E5C}" type="pres">
      <dgm:prSet presAssocID="{46FE19E7-5736-499C-9D0C-1DFB30E1C4C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C95D66-9FA0-443F-BC7C-39842589A513}" type="pres">
      <dgm:prSet presAssocID="{10E4FD36-863E-4C9A-9B3F-FC11DB253066}" presName="node" presStyleLbl="node1" presStyleIdx="2" presStyleCnt="3" custScaleX="372851" custScaleY="689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30E9C8-6EAA-4EF5-A828-146114CDD561}" type="presOf" srcId="{22082B43-E4F6-4D81-8255-7FDBE51CB221}" destId="{74B2A25D-70C5-4895-803E-A076C167EB31}" srcOrd="0" destOrd="0" presId="urn:microsoft.com/office/officeart/2005/8/layout/process2"/>
    <dgm:cxn modelId="{D4831888-3D7E-4976-9ED0-C152E0E5C1FB}" type="presOf" srcId="{55464906-748B-4949-A5FC-D6994BA43617}" destId="{834D53D0-0109-42EB-8015-FCF2656C2E0C}" srcOrd="0" destOrd="0" presId="urn:microsoft.com/office/officeart/2005/8/layout/process2"/>
    <dgm:cxn modelId="{88B498BF-E165-41DC-8D49-B57E7963A913}" type="presOf" srcId="{46FE19E7-5736-499C-9D0C-1DFB30E1C4CB}" destId="{2A370E4E-BB0D-4FF9-B721-9A263BB48E5C}" srcOrd="1" destOrd="0" presId="urn:microsoft.com/office/officeart/2005/8/layout/process2"/>
    <dgm:cxn modelId="{54C216BB-02BE-4B11-A864-A12344861EB9}" type="presOf" srcId="{10E4FD36-863E-4C9A-9B3F-FC11DB253066}" destId="{0FC95D66-9FA0-443F-BC7C-39842589A513}" srcOrd="0" destOrd="0" presId="urn:microsoft.com/office/officeart/2005/8/layout/process2"/>
    <dgm:cxn modelId="{0A70F7CA-AA42-4D6B-A196-F5333000B106}" srcId="{EE544965-8067-4E7D-98AA-063D30F19A96}" destId="{55464906-748B-4949-A5FC-D6994BA43617}" srcOrd="1" destOrd="0" parTransId="{8A894A50-4A4E-4224-8AC9-BF01D8D2E92D}" sibTransId="{46FE19E7-5736-499C-9D0C-1DFB30E1C4CB}"/>
    <dgm:cxn modelId="{682AEE01-7FC1-4B0D-B6AE-7768CDEF85F6}" type="presOf" srcId="{EE544965-8067-4E7D-98AA-063D30F19A96}" destId="{020B6E91-59DB-4E3B-852B-B52174BA105A}" srcOrd="0" destOrd="0" presId="urn:microsoft.com/office/officeart/2005/8/layout/process2"/>
    <dgm:cxn modelId="{D818F73A-3A89-4A75-8F48-33F8EBBFC8F0}" type="presOf" srcId="{167146F0-91A0-4626-B536-4E3BBA6452B8}" destId="{A9944D74-51C3-4800-AE46-DAA38DE96AE6}" srcOrd="1" destOrd="0" presId="urn:microsoft.com/office/officeart/2005/8/layout/process2"/>
    <dgm:cxn modelId="{088C7EE8-981C-44FA-AEFA-E2DA26A531A2}" type="presOf" srcId="{46FE19E7-5736-499C-9D0C-1DFB30E1C4CB}" destId="{C73D6078-8210-4CB7-B628-B6A4858D2180}" srcOrd="0" destOrd="0" presId="urn:microsoft.com/office/officeart/2005/8/layout/process2"/>
    <dgm:cxn modelId="{20EAEB2E-8D50-4E31-8CA5-24EA872C4929}" srcId="{EE544965-8067-4E7D-98AA-063D30F19A96}" destId="{10E4FD36-863E-4C9A-9B3F-FC11DB253066}" srcOrd="2" destOrd="0" parTransId="{7CD24CE1-46CC-4314-A976-F1206B4601DC}" sibTransId="{DCF1DDBE-85A7-4E54-925C-BD066FB2975B}"/>
    <dgm:cxn modelId="{B3DD6712-0E80-4C4C-8F89-71068D666AD8}" srcId="{EE544965-8067-4E7D-98AA-063D30F19A96}" destId="{22082B43-E4F6-4D81-8255-7FDBE51CB221}" srcOrd="0" destOrd="0" parTransId="{9999DED9-79A5-40ED-AD0F-E7A64A89DCD4}" sibTransId="{167146F0-91A0-4626-B536-4E3BBA6452B8}"/>
    <dgm:cxn modelId="{FA4C0C02-A9F3-4019-BE21-EB6A056E1A3E}" type="presOf" srcId="{167146F0-91A0-4626-B536-4E3BBA6452B8}" destId="{A663BEB7-DDE7-43E7-8A1E-53E003B2A9E9}" srcOrd="0" destOrd="0" presId="urn:microsoft.com/office/officeart/2005/8/layout/process2"/>
    <dgm:cxn modelId="{025AE030-7135-4785-AD79-6C510493B952}" type="presParOf" srcId="{020B6E91-59DB-4E3B-852B-B52174BA105A}" destId="{74B2A25D-70C5-4895-803E-A076C167EB31}" srcOrd="0" destOrd="0" presId="urn:microsoft.com/office/officeart/2005/8/layout/process2"/>
    <dgm:cxn modelId="{B3E3F0B8-AB70-44DA-949A-041A50CC6351}" type="presParOf" srcId="{020B6E91-59DB-4E3B-852B-B52174BA105A}" destId="{A663BEB7-DDE7-43E7-8A1E-53E003B2A9E9}" srcOrd="1" destOrd="0" presId="urn:microsoft.com/office/officeart/2005/8/layout/process2"/>
    <dgm:cxn modelId="{E3FF9387-CBBE-421B-A972-01C31217067B}" type="presParOf" srcId="{A663BEB7-DDE7-43E7-8A1E-53E003B2A9E9}" destId="{A9944D74-51C3-4800-AE46-DAA38DE96AE6}" srcOrd="0" destOrd="0" presId="urn:microsoft.com/office/officeart/2005/8/layout/process2"/>
    <dgm:cxn modelId="{0FC0E055-33D5-4154-A1A1-F8135B4BC9E6}" type="presParOf" srcId="{020B6E91-59DB-4E3B-852B-B52174BA105A}" destId="{834D53D0-0109-42EB-8015-FCF2656C2E0C}" srcOrd="2" destOrd="0" presId="urn:microsoft.com/office/officeart/2005/8/layout/process2"/>
    <dgm:cxn modelId="{04855A0D-C37F-4F7D-973F-AF3B286E63FD}" type="presParOf" srcId="{020B6E91-59DB-4E3B-852B-B52174BA105A}" destId="{C73D6078-8210-4CB7-B628-B6A4858D2180}" srcOrd="3" destOrd="0" presId="urn:microsoft.com/office/officeart/2005/8/layout/process2"/>
    <dgm:cxn modelId="{661E1192-BD81-4A01-AEF5-3F0767C2B86D}" type="presParOf" srcId="{C73D6078-8210-4CB7-B628-B6A4858D2180}" destId="{2A370E4E-BB0D-4FF9-B721-9A263BB48E5C}" srcOrd="0" destOrd="0" presId="urn:microsoft.com/office/officeart/2005/8/layout/process2"/>
    <dgm:cxn modelId="{423D66A9-4142-4A75-9537-F52AE8DCDB3F}" type="presParOf" srcId="{020B6E91-59DB-4E3B-852B-B52174BA105A}" destId="{0FC95D66-9FA0-443F-BC7C-39842589A51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544965-8067-4E7D-98AA-063D30F19A9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2082B43-E4F6-4D81-8255-7FDBE51CB221}">
      <dgm:prSet phldrT="[Текст]" custT="1"/>
      <dgm:spPr>
        <a:solidFill>
          <a:srgbClr val="3C4559"/>
        </a:solidFill>
        <a:ln>
          <a:noFill/>
        </a:ln>
      </dgm:spPr>
      <dgm:t>
        <a:bodyPr/>
        <a:lstStyle/>
        <a:p>
          <a:r>
            <a:rPr lang="ru-RU" sz="2000" b="1" dirty="0" smtClean="0">
              <a:latin typeface="Century Gothic" pitchFamily="34" charset="0"/>
            </a:rPr>
            <a:t>ЦЕЛЬ</a:t>
          </a:r>
          <a:endParaRPr lang="ru-RU" sz="2000" b="1" dirty="0">
            <a:latin typeface="Century Gothic" pitchFamily="34" charset="0"/>
          </a:endParaRPr>
        </a:p>
      </dgm:t>
    </dgm:pt>
    <dgm:pt modelId="{9999DED9-79A5-40ED-AD0F-E7A64A89DCD4}" type="parTrans" cxnId="{B3DD6712-0E80-4C4C-8F89-71068D666AD8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67146F0-91A0-4626-B536-4E3BBA6452B8}" type="sibTrans" cxnId="{B3DD6712-0E80-4C4C-8F89-71068D666AD8}">
      <dgm:prSet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ru-RU" sz="1600">
            <a:latin typeface="Century Gothic" pitchFamily="34" charset="0"/>
          </a:endParaRPr>
        </a:p>
      </dgm:t>
    </dgm:pt>
    <dgm:pt modelId="{55464906-748B-4949-A5FC-D6994BA43617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600" b="1" dirty="0" smtClean="0">
              <a:latin typeface="Century Gothic" pitchFamily="34" charset="0"/>
            </a:rPr>
            <a:t>Охлаждение рынка потребительского кредита</a:t>
          </a:r>
        </a:p>
        <a:p>
          <a:r>
            <a:rPr lang="ru-RU" sz="1600" b="1" dirty="0" smtClean="0">
              <a:latin typeface="Century Gothic" pitchFamily="34" charset="0"/>
            </a:rPr>
            <a:t>Защита прав заемщиков-потребителей</a:t>
          </a:r>
          <a:endParaRPr lang="ru-RU" sz="1600" b="1" dirty="0">
            <a:latin typeface="Century Gothic" pitchFamily="34" charset="0"/>
          </a:endParaRPr>
        </a:p>
      </dgm:t>
    </dgm:pt>
    <dgm:pt modelId="{8A894A50-4A4E-4224-8AC9-BF01D8D2E92D}" type="parTrans" cxnId="{0A70F7CA-AA42-4D6B-A196-F5333000B106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46FE19E7-5736-499C-9D0C-1DFB30E1C4CB}" type="sibTrans" cxnId="{0A70F7CA-AA42-4D6B-A196-F5333000B106}">
      <dgm:prSet/>
      <dgm:spPr>
        <a:solidFill>
          <a:srgbClr val="FF0000"/>
        </a:solidFill>
      </dgm:spPr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0E4FD36-863E-4C9A-9B3F-FC11DB253066}">
      <dgm:prSet phldrT="[Текст]" custT="1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1"/>
              </a:solidFill>
              <a:latin typeface="Century Gothic" pitchFamily="34" charset="0"/>
            </a:rPr>
            <a:t>НАПРАВЛЕНИЯ РЕГУЛИРОВАНИЯ: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</a:t>
          </a:r>
          <a:r>
            <a:rPr lang="ru-RU" sz="1800" dirty="0" smtClean="0">
              <a:solidFill>
                <a:schemeClr val="tx1"/>
              </a:solidFill>
            </a:rPr>
            <a:t>Изменение кредитной документации и порядка взаимодействия с заемщиками с 1 июля 2014 года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800" dirty="0" smtClean="0">
              <a:solidFill>
                <a:schemeClr val="tx1"/>
              </a:solidFill>
            </a:rPr>
            <a:t>- Ограничение полной стоимости кредита с 1 января 2015 года 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800" dirty="0" smtClean="0">
              <a:solidFill>
                <a:schemeClr val="tx1"/>
              </a:solidFill>
            </a:rPr>
            <a:t>- Введение процедуры банкротства граждан по долгам свыше 300 тыс. рублей (возможно со второй половины 2015 года)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800" dirty="0" smtClean="0">
              <a:solidFill>
                <a:schemeClr val="tx1"/>
              </a:solidFill>
            </a:rPr>
            <a:t>- Регулирование </a:t>
          </a:r>
          <a:r>
            <a:rPr lang="ru-RU" sz="1800" dirty="0" err="1" smtClean="0">
              <a:solidFill>
                <a:schemeClr val="tx1"/>
              </a:solidFill>
            </a:rPr>
            <a:t>коллекторских</a:t>
          </a:r>
          <a:r>
            <a:rPr lang="ru-RU" sz="1800" dirty="0" smtClean="0">
              <a:solidFill>
                <a:schemeClr val="tx1"/>
              </a:solidFill>
            </a:rPr>
            <a:t> агентств со стороны Банка России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800" dirty="0" smtClean="0">
              <a:solidFill>
                <a:schemeClr val="tx1"/>
              </a:solidFill>
            </a:rPr>
            <a:t>- Создание трехуровневой системы работы с жалобами клиентов (банк – финансовый уполномоченный – суд)</a:t>
          </a:r>
          <a:r>
            <a:rPr lang="ru-RU" sz="2000" dirty="0" smtClean="0"/>
            <a:t>)</a:t>
          </a:r>
          <a:endParaRPr lang="ru-RU" sz="2000" b="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</dgm:t>
    </dgm:pt>
    <dgm:pt modelId="{7CD24CE1-46CC-4314-A976-F1206B4601DC}" type="parTrans" cxnId="{20EAEB2E-8D50-4E31-8CA5-24EA872C4929}">
      <dgm:prSet/>
      <dgm:spPr/>
      <dgm:t>
        <a:bodyPr/>
        <a:lstStyle/>
        <a:p>
          <a:endParaRPr lang="ru-RU"/>
        </a:p>
      </dgm:t>
    </dgm:pt>
    <dgm:pt modelId="{DCF1DDBE-85A7-4E54-925C-BD066FB2975B}" type="sibTrans" cxnId="{20EAEB2E-8D50-4E31-8CA5-24EA872C4929}">
      <dgm:prSet/>
      <dgm:spPr/>
      <dgm:t>
        <a:bodyPr/>
        <a:lstStyle/>
        <a:p>
          <a:endParaRPr lang="ru-RU"/>
        </a:p>
      </dgm:t>
    </dgm:pt>
    <dgm:pt modelId="{020B6E91-59DB-4E3B-852B-B52174BA105A}" type="pres">
      <dgm:prSet presAssocID="{EE544965-8067-4E7D-98AA-063D30F19A96}" presName="linearFlow" presStyleCnt="0">
        <dgm:presLayoutVars>
          <dgm:resizeHandles val="exact"/>
        </dgm:presLayoutVars>
      </dgm:prSet>
      <dgm:spPr/>
    </dgm:pt>
    <dgm:pt modelId="{74B2A25D-70C5-4895-803E-A076C167EB31}" type="pres">
      <dgm:prSet presAssocID="{22082B43-E4F6-4D81-8255-7FDBE51CB221}" presName="node" presStyleLbl="node1" presStyleIdx="0" presStyleCnt="3" custScaleX="74478" custScaleY="6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3BEB7-DDE7-43E7-8A1E-53E003B2A9E9}" type="pres">
      <dgm:prSet presAssocID="{167146F0-91A0-4626-B536-4E3BBA6452B8}" presName="sibTrans" presStyleLbl="sibTrans2D1" presStyleIdx="0" presStyleCnt="2" custScaleX="121039" custScaleY="484312" custLinFactY="119141" custLinFactNeighborX="15933" custLinFactNeighborY="200000"/>
      <dgm:spPr/>
      <dgm:t>
        <a:bodyPr/>
        <a:lstStyle/>
        <a:p>
          <a:endParaRPr lang="ru-RU"/>
        </a:p>
      </dgm:t>
    </dgm:pt>
    <dgm:pt modelId="{A9944D74-51C3-4800-AE46-DAA38DE96AE6}" type="pres">
      <dgm:prSet presAssocID="{167146F0-91A0-4626-B536-4E3BBA6452B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34D53D0-0109-42EB-8015-FCF2656C2E0C}" type="pres">
      <dgm:prSet presAssocID="{55464906-748B-4949-A5FC-D6994BA43617}" presName="node" presStyleLbl="node1" presStyleIdx="1" presStyleCnt="3" custScaleX="241435" custScaleY="95438" custLinFactNeighborX="-324" custLinFactNeighborY="-39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D6078-8210-4CB7-B628-B6A4858D2180}" type="pres">
      <dgm:prSet presAssocID="{46FE19E7-5736-499C-9D0C-1DFB30E1C4CB}" presName="sibTrans" presStyleLbl="sibTrans2D1" presStyleIdx="1" presStyleCnt="2" custScaleX="96967" custScaleY="468706" custLinFactY="-113365" custLinFactNeighborX="3041" custLinFactNeighborY="-200000"/>
      <dgm:spPr/>
      <dgm:t>
        <a:bodyPr/>
        <a:lstStyle/>
        <a:p>
          <a:endParaRPr lang="ru-RU"/>
        </a:p>
      </dgm:t>
    </dgm:pt>
    <dgm:pt modelId="{2A370E4E-BB0D-4FF9-B721-9A263BB48E5C}" type="pres">
      <dgm:prSet presAssocID="{46FE19E7-5736-499C-9D0C-1DFB30E1C4C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C95D66-9FA0-443F-BC7C-39842589A513}" type="pres">
      <dgm:prSet presAssocID="{10E4FD36-863E-4C9A-9B3F-FC11DB253066}" presName="node" presStyleLbl="node1" presStyleIdx="2" presStyleCnt="3" custScaleX="372851" custScaleY="689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81E5BF-AB3D-4BC3-A671-1F28F14D8485}" type="presOf" srcId="{167146F0-91A0-4626-B536-4E3BBA6452B8}" destId="{A9944D74-51C3-4800-AE46-DAA38DE96AE6}" srcOrd="1" destOrd="0" presId="urn:microsoft.com/office/officeart/2005/8/layout/process2"/>
    <dgm:cxn modelId="{5B3CC90B-FC4F-4928-8857-D429F3706B53}" type="presOf" srcId="{167146F0-91A0-4626-B536-4E3BBA6452B8}" destId="{A663BEB7-DDE7-43E7-8A1E-53E003B2A9E9}" srcOrd="0" destOrd="0" presId="urn:microsoft.com/office/officeart/2005/8/layout/process2"/>
    <dgm:cxn modelId="{9CDD0C71-1589-4CF9-8F16-4025AE5B691D}" type="presOf" srcId="{46FE19E7-5736-499C-9D0C-1DFB30E1C4CB}" destId="{C73D6078-8210-4CB7-B628-B6A4858D2180}" srcOrd="0" destOrd="0" presId="urn:microsoft.com/office/officeart/2005/8/layout/process2"/>
    <dgm:cxn modelId="{08D325DB-B655-4F10-AACA-6CDC42378E62}" type="presOf" srcId="{EE544965-8067-4E7D-98AA-063D30F19A96}" destId="{020B6E91-59DB-4E3B-852B-B52174BA105A}" srcOrd="0" destOrd="0" presId="urn:microsoft.com/office/officeart/2005/8/layout/process2"/>
    <dgm:cxn modelId="{E3E006D9-A3C7-4402-8B0F-3DA02E1E769B}" type="presOf" srcId="{55464906-748B-4949-A5FC-D6994BA43617}" destId="{834D53D0-0109-42EB-8015-FCF2656C2E0C}" srcOrd="0" destOrd="0" presId="urn:microsoft.com/office/officeart/2005/8/layout/process2"/>
    <dgm:cxn modelId="{0A70F7CA-AA42-4D6B-A196-F5333000B106}" srcId="{EE544965-8067-4E7D-98AA-063D30F19A96}" destId="{55464906-748B-4949-A5FC-D6994BA43617}" srcOrd="1" destOrd="0" parTransId="{8A894A50-4A4E-4224-8AC9-BF01D8D2E92D}" sibTransId="{46FE19E7-5736-499C-9D0C-1DFB30E1C4CB}"/>
    <dgm:cxn modelId="{0B348A37-D023-4114-82B7-8012C7273333}" type="presOf" srcId="{46FE19E7-5736-499C-9D0C-1DFB30E1C4CB}" destId="{2A370E4E-BB0D-4FF9-B721-9A263BB48E5C}" srcOrd="1" destOrd="0" presId="urn:microsoft.com/office/officeart/2005/8/layout/process2"/>
    <dgm:cxn modelId="{856FCFA3-6FBA-4F1E-96B4-A828029C5ED0}" type="presOf" srcId="{22082B43-E4F6-4D81-8255-7FDBE51CB221}" destId="{74B2A25D-70C5-4895-803E-A076C167EB31}" srcOrd="0" destOrd="0" presId="urn:microsoft.com/office/officeart/2005/8/layout/process2"/>
    <dgm:cxn modelId="{2AABBE6E-DD8A-40A5-84F4-A95F353B2DFD}" type="presOf" srcId="{10E4FD36-863E-4C9A-9B3F-FC11DB253066}" destId="{0FC95D66-9FA0-443F-BC7C-39842589A513}" srcOrd="0" destOrd="0" presId="urn:microsoft.com/office/officeart/2005/8/layout/process2"/>
    <dgm:cxn modelId="{20EAEB2E-8D50-4E31-8CA5-24EA872C4929}" srcId="{EE544965-8067-4E7D-98AA-063D30F19A96}" destId="{10E4FD36-863E-4C9A-9B3F-FC11DB253066}" srcOrd="2" destOrd="0" parTransId="{7CD24CE1-46CC-4314-A976-F1206B4601DC}" sibTransId="{DCF1DDBE-85A7-4E54-925C-BD066FB2975B}"/>
    <dgm:cxn modelId="{B3DD6712-0E80-4C4C-8F89-71068D666AD8}" srcId="{EE544965-8067-4E7D-98AA-063D30F19A96}" destId="{22082B43-E4F6-4D81-8255-7FDBE51CB221}" srcOrd="0" destOrd="0" parTransId="{9999DED9-79A5-40ED-AD0F-E7A64A89DCD4}" sibTransId="{167146F0-91A0-4626-B536-4E3BBA6452B8}"/>
    <dgm:cxn modelId="{F4B244A1-15D2-4625-B844-4A1861AC8C8B}" type="presParOf" srcId="{020B6E91-59DB-4E3B-852B-B52174BA105A}" destId="{74B2A25D-70C5-4895-803E-A076C167EB31}" srcOrd="0" destOrd="0" presId="urn:microsoft.com/office/officeart/2005/8/layout/process2"/>
    <dgm:cxn modelId="{74751E42-DBB4-41DF-901B-407B84D49C90}" type="presParOf" srcId="{020B6E91-59DB-4E3B-852B-B52174BA105A}" destId="{A663BEB7-DDE7-43E7-8A1E-53E003B2A9E9}" srcOrd="1" destOrd="0" presId="urn:microsoft.com/office/officeart/2005/8/layout/process2"/>
    <dgm:cxn modelId="{FF525F27-EB4D-4D9C-8B81-42BBEE3BD18C}" type="presParOf" srcId="{A663BEB7-DDE7-43E7-8A1E-53E003B2A9E9}" destId="{A9944D74-51C3-4800-AE46-DAA38DE96AE6}" srcOrd="0" destOrd="0" presId="urn:microsoft.com/office/officeart/2005/8/layout/process2"/>
    <dgm:cxn modelId="{EA8CA53C-7E71-4EFD-B6D7-5416BB0C7A4C}" type="presParOf" srcId="{020B6E91-59DB-4E3B-852B-B52174BA105A}" destId="{834D53D0-0109-42EB-8015-FCF2656C2E0C}" srcOrd="2" destOrd="0" presId="urn:microsoft.com/office/officeart/2005/8/layout/process2"/>
    <dgm:cxn modelId="{9333FBFC-E482-4E12-8556-D011F5079A27}" type="presParOf" srcId="{020B6E91-59DB-4E3B-852B-B52174BA105A}" destId="{C73D6078-8210-4CB7-B628-B6A4858D2180}" srcOrd="3" destOrd="0" presId="urn:microsoft.com/office/officeart/2005/8/layout/process2"/>
    <dgm:cxn modelId="{233A5437-32DA-4D25-88D8-82D9F3583789}" type="presParOf" srcId="{C73D6078-8210-4CB7-B628-B6A4858D2180}" destId="{2A370E4E-BB0D-4FF9-B721-9A263BB48E5C}" srcOrd="0" destOrd="0" presId="urn:microsoft.com/office/officeart/2005/8/layout/process2"/>
    <dgm:cxn modelId="{96756EA1-F2D9-42BC-A358-1A9F96B77627}" type="presParOf" srcId="{020B6E91-59DB-4E3B-852B-B52174BA105A}" destId="{0FC95D66-9FA0-443F-BC7C-39842589A51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544965-8067-4E7D-98AA-063D30F19A9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2082B43-E4F6-4D81-8255-7FDBE51CB221}">
      <dgm:prSet phldrT="[Текст]" custT="1"/>
      <dgm:spPr>
        <a:solidFill>
          <a:srgbClr val="3C4559"/>
        </a:solidFill>
        <a:ln>
          <a:noFill/>
        </a:ln>
      </dgm:spPr>
      <dgm:t>
        <a:bodyPr/>
        <a:lstStyle/>
        <a:p>
          <a:r>
            <a:rPr lang="ru-RU" sz="2000" b="1" dirty="0" smtClean="0">
              <a:latin typeface="Century Gothic" pitchFamily="34" charset="0"/>
            </a:rPr>
            <a:t>ЦЕЛЬ</a:t>
          </a:r>
          <a:endParaRPr lang="ru-RU" sz="2000" b="1" dirty="0">
            <a:latin typeface="Century Gothic" pitchFamily="34" charset="0"/>
          </a:endParaRPr>
        </a:p>
      </dgm:t>
    </dgm:pt>
    <dgm:pt modelId="{9999DED9-79A5-40ED-AD0F-E7A64A89DCD4}" type="parTrans" cxnId="{B3DD6712-0E80-4C4C-8F89-71068D666AD8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67146F0-91A0-4626-B536-4E3BBA6452B8}" type="sibTrans" cxnId="{B3DD6712-0E80-4C4C-8F89-71068D666AD8}">
      <dgm:prSet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ru-RU" sz="1600">
            <a:latin typeface="Century Gothic" pitchFamily="34" charset="0"/>
          </a:endParaRPr>
        </a:p>
      </dgm:t>
    </dgm:pt>
    <dgm:pt modelId="{55464906-748B-4949-A5FC-D6994BA43617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600" b="1" dirty="0" smtClean="0">
              <a:latin typeface="Century Gothic" pitchFamily="34" charset="0"/>
            </a:rPr>
            <a:t>Правовая и организационная поддержка корпоративного кредита</a:t>
          </a:r>
        </a:p>
        <a:p>
          <a:r>
            <a:rPr lang="ru-RU" sz="1600" b="1" dirty="0" smtClean="0">
              <a:latin typeface="Century Gothic" pitchFamily="34" charset="0"/>
            </a:rPr>
            <a:t>Защита прав кредиторов, расширение числа инструментов</a:t>
          </a:r>
          <a:endParaRPr lang="ru-RU" sz="1600" b="1" dirty="0">
            <a:latin typeface="Century Gothic" pitchFamily="34" charset="0"/>
          </a:endParaRPr>
        </a:p>
      </dgm:t>
    </dgm:pt>
    <dgm:pt modelId="{8A894A50-4A4E-4224-8AC9-BF01D8D2E92D}" type="parTrans" cxnId="{0A70F7CA-AA42-4D6B-A196-F5333000B106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46FE19E7-5736-499C-9D0C-1DFB30E1C4CB}" type="sibTrans" cxnId="{0A70F7CA-AA42-4D6B-A196-F5333000B106}">
      <dgm:prSet/>
      <dgm:spPr>
        <a:solidFill>
          <a:srgbClr val="FF0000"/>
        </a:solidFill>
      </dgm:spPr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0E4FD36-863E-4C9A-9B3F-FC11DB253066}">
      <dgm:prSet phldrT="[Текст]" custT="1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1"/>
              </a:solidFill>
              <a:latin typeface="Century Gothic" pitchFamily="34" charset="0"/>
            </a:rPr>
            <a:t>НАПРАВЛЕНИЯ РЕГУЛИРОВАНИЯ: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Снижение кредитного риска за счет совершенствования законодательства о залоге (залог счета, залог всего имущества, реестр залогов движимого имущества)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Введение новых видов банковских счетов (номинальный счет, счет </a:t>
          </a:r>
          <a:r>
            <a:rPr lang="ru-RU" sz="2000" dirty="0" err="1" smtClean="0">
              <a:solidFill>
                <a:schemeClr val="tx1"/>
              </a:solidFill>
            </a:rPr>
            <a:t>эскроу</a:t>
          </a:r>
          <a:r>
            <a:rPr lang="ru-RU" sz="2000" dirty="0" smtClean="0">
              <a:solidFill>
                <a:schemeClr val="tx1"/>
              </a:solidFill>
            </a:rPr>
            <a:t>)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Изменение законодательства о банкротстве заемщиков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Создание новых государственных институтов поддержки (Агентство кредитных гарантий)</a:t>
          </a:r>
          <a:r>
            <a:rPr lang="ru-RU" sz="20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</a:t>
          </a:r>
        </a:p>
      </dgm:t>
    </dgm:pt>
    <dgm:pt modelId="{7CD24CE1-46CC-4314-A976-F1206B4601DC}" type="parTrans" cxnId="{20EAEB2E-8D50-4E31-8CA5-24EA872C4929}">
      <dgm:prSet/>
      <dgm:spPr/>
      <dgm:t>
        <a:bodyPr/>
        <a:lstStyle/>
        <a:p>
          <a:endParaRPr lang="ru-RU"/>
        </a:p>
      </dgm:t>
    </dgm:pt>
    <dgm:pt modelId="{DCF1DDBE-85A7-4E54-925C-BD066FB2975B}" type="sibTrans" cxnId="{20EAEB2E-8D50-4E31-8CA5-24EA872C4929}">
      <dgm:prSet/>
      <dgm:spPr/>
      <dgm:t>
        <a:bodyPr/>
        <a:lstStyle/>
        <a:p>
          <a:endParaRPr lang="ru-RU"/>
        </a:p>
      </dgm:t>
    </dgm:pt>
    <dgm:pt modelId="{020B6E91-59DB-4E3B-852B-B52174BA105A}" type="pres">
      <dgm:prSet presAssocID="{EE544965-8067-4E7D-98AA-063D30F19A96}" presName="linearFlow" presStyleCnt="0">
        <dgm:presLayoutVars>
          <dgm:resizeHandles val="exact"/>
        </dgm:presLayoutVars>
      </dgm:prSet>
      <dgm:spPr/>
    </dgm:pt>
    <dgm:pt modelId="{74B2A25D-70C5-4895-803E-A076C167EB31}" type="pres">
      <dgm:prSet presAssocID="{22082B43-E4F6-4D81-8255-7FDBE51CB221}" presName="node" presStyleLbl="node1" presStyleIdx="0" presStyleCnt="3" custScaleX="74478" custScaleY="6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3BEB7-DDE7-43E7-8A1E-53E003B2A9E9}" type="pres">
      <dgm:prSet presAssocID="{167146F0-91A0-4626-B536-4E3BBA6452B8}" presName="sibTrans" presStyleLbl="sibTrans2D1" presStyleIdx="0" presStyleCnt="2" custScaleX="121039" custScaleY="484312" custLinFactY="119141" custLinFactNeighborX="15933" custLinFactNeighborY="200000"/>
      <dgm:spPr/>
      <dgm:t>
        <a:bodyPr/>
        <a:lstStyle/>
        <a:p>
          <a:endParaRPr lang="ru-RU"/>
        </a:p>
      </dgm:t>
    </dgm:pt>
    <dgm:pt modelId="{A9944D74-51C3-4800-AE46-DAA38DE96AE6}" type="pres">
      <dgm:prSet presAssocID="{167146F0-91A0-4626-B536-4E3BBA6452B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34D53D0-0109-42EB-8015-FCF2656C2E0C}" type="pres">
      <dgm:prSet presAssocID="{55464906-748B-4949-A5FC-D6994BA43617}" presName="node" presStyleLbl="node1" presStyleIdx="1" presStyleCnt="3" custScaleX="311871" custScaleY="95438" custLinFactNeighborX="-324" custLinFactNeighborY="-39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D6078-8210-4CB7-B628-B6A4858D2180}" type="pres">
      <dgm:prSet presAssocID="{46FE19E7-5736-499C-9D0C-1DFB30E1C4CB}" presName="sibTrans" presStyleLbl="sibTrans2D1" presStyleIdx="1" presStyleCnt="2" custScaleX="96967" custScaleY="468706" custLinFactY="-113365" custLinFactNeighborX="3041" custLinFactNeighborY="-200000"/>
      <dgm:spPr/>
      <dgm:t>
        <a:bodyPr/>
        <a:lstStyle/>
        <a:p>
          <a:endParaRPr lang="ru-RU"/>
        </a:p>
      </dgm:t>
    </dgm:pt>
    <dgm:pt modelId="{2A370E4E-BB0D-4FF9-B721-9A263BB48E5C}" type="pres">
      <dgm:prSet presAssocID="{46FE19E7-5736-499C-9D0C-1DFB30E1C4C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C95D66-9FA0-443F-BC7C-39842589A513}" type="pres">
      <dgm:prSet presAssocID="{10E4FD36-863E-4C9A-9B3F-FC11DB253066}" presName="node" presStyleLbl="node1" presStyleIdx="2" presStyleCnt="3" custScaleX="372851" custScaleY="689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C6192E-D6AB-4468-AFB0-200E7BFA3F6E}" type="presOf" srcId="{EE544965-8067-4E7D-98AA-063D30F19A96}" destId="{020B6E91-59DB-4E3B-852B-B52174BA105A}" srcOrd="0" destOrd="0" presId="urn:microsoft.com/office/officeart/2005/8/layout/process2"/>
    <dgm:cxn modelId="{7047C5C0-7A24-42C0-BC3A-04AF06A1C465}" type="presOf" srcId="{167146F0-91A0-4626-B536-4E3BBA6452B8}" destId="{A663BEB7-DDE7-43E7-8A1E-53E003B2A9E9}" srcOrd="0" destOrd="0" presId="urn:microsoft.com/office/officeart/2005/8/layout/process2"/>
    <dgm:cxn modelId="{81E2D42A-5748-495C-BA0E-280A27D3EDF0}" type="presOf" srcId="{167146F0-91A0-4626-B536-4E3BBA6452B8}" destId="{A9944D74-51C3-4800-AE46-DAA38DE96AE6}" srcOrd="1" destOrd="0" presId="urn:microsoft.com/office/officeart/2005/8/layout/process2"/>
    <dgm:cxn modelId="{9EA37684-7017-40D1-8872-B49B34B3C0B3}" type="presOf" srcId="{55464906-748B-4949-A5FC-D6994BA43617}" destId="{834D53D0-0109-42EB-8015-FCF2656C2E0C}" srcOrd="0" destOrd="0" presId="urn:microsoft.com/office/officeart/2005/8/layout/process2"/>
    <dgm:cxn modelId="{90773FC5-D216-4CC6-80AE-2512E3339BA9}" type="presOf" srcId="{10E4FD36-863E-4C9A-9B3F-FC11DB253066}" destId="{0FC95D66-9FA0-443F-BC7C-39842589A513}" srcOrd="0" destOrd="0" presId="urn:microsoft.com/office/officeart/2005/8/layout/process2"/>
    <dgm:cxn modelId="{0A70F7CA-AA42-4D6B-A196-F5333000B106}" srcId="{EE544965-8067-4E7D-98AA-063D30F19A96}" destId="{55464906-748B-4949-A5FC-D6994BA43617}" srcOrd="1" destOrd="0" parTransId="{8A894A50-4A4E-4224-8AC9-BF01D8D2E92D}" sibTransId="{46FE19E7-5736-499C-9D0C-1DFB30E1C4CB}"/>
    <dgm:cxn modelId="{F3EB34AE-9A39-4EB0-965D-54DAE17F47D0}" type="presOf" srcId="{46FE19E7-5736-499C-9D0C-1DFB30E1C4CB}" destId="{C73D6078-8210-4CB7-B628-B6A4858D2180}" srcOrd="0" destOrd="0" presId="urn:microsoft.com/office/officeart/2005/8/layout/process2"/>
    <dgm:cxn modelId="{20EAEB2E-8D50-4E31-8CA5-24EA872C4929}" srcId="{EE544965-8067-4E7D-98AA-063D30F19A96}" destId="{10E4FD36-863E-4C9A-9B3F-FC11DB253066}" srcOrd="2" destOrd="0" parTransId="{7CD24CE1-46CC-4314-A976-F1206B4601DC}" sibTransId="{DCF1DDBE-85A7-4E54-925C-BD066FB2975B}"/>
    <dgm:cxn modelId="{B3DD6712-0E80-4C4C-8F89-71068D666AD8}" srcId="{EE544965-8067-4E7D-98AA-063D30F19A96}" destId="{22082B43-E4F6-4D81-8255-7FDBE51CB221}" srcOrd="0" destOrd="0" parTransId="{9999DED9-79A5-40ED-AD0F-E7A64A89DCD4}" sibTransId="{167146F0-91A0-4626-B536-4E3BBA6452B8}"/>
    <dgm:cxn modelId="{B2D675CC-2F4A-4CAA-BC44-C9960894FF25}" type="presOf" srcId="{46FE19E7-5736-499C-9D0C-1DFB30E1C4CB}" destId="{2A370E4E-BB0D-4FF9-B721-9A263BB48E5C}" srcOrd="1" destOrd="0" presId="urn:microsoft.com/office/officeart/2005/8/layout/process2"/>
    <dgm:cxn modelId="{2F070604-B750-4EF3-A13A-267D622B05B0}" type="presOf" srcId="{22082B43-E4F6-4D81-8255-7FDBE51CB221}" destId="{74B2A25D-70C5-4895-803E-A076C167EB31}" srcOrd="0" destOrd="0" presId="urn:microsoft.com/office/officeart/2005/8/layout/process2"/>
    <dgm:cxn modelId="{D95EB673-BAE8-4A73-BAD6-B103AA4DE560}" type="presParOf" srcId="{020B6E91-59DB-4E3B-852B-B52174BA105A}" destId="{74B2A25D-70C5-4895-803E-A076C167EB31}" srcOrd="0" destOrd="0" presId="urn:microsoft.com/office/officeart/2005/8/layout/process2"/>
    <dgm:cxn modelId="{98B7CDBD-4E60-4FCA-BDF1-0E2461072BAE}" type="presParOf" srcId="{020B6E91-59DB-4E3B-852B-B52174BA105A}" destId="{A663BEB7-DDE7-43E7-8A1E-53E003B2A9E9}" srcOrd="1" destOrd="0" presId="urn:microsoft.com/office/officeart/2005/8/layout/process2"/>
    <dgm:cxn modelId="{0E620603-A700-4203-B712-B4E07436406C}" type="presParOf" srcId="{A663BEB7-DDE7-43E7-8A1E-53E003B2A9E9}" destId="{A9944D74-51C3-4800-AE46-DAA38DE96AE6}" srcOrd="0" destOrd="0" presId="urn:microsoft.com/office/officeart/2005/8/layout/process2"/>
    <dgm:cxn modelId="{8FD3EBF7-1782-4B54-B2BC-B671EDC57108}" type="presParOf" srcId="{020B6E91-59DB-4E3B-852B-B52174BA105A}" destId="{834D53D0-0109-42EB-8015-FCF2656C2E0C}" srcOrd="2" destOrd="0" presId="urn:microsoft.com/office/officeart/2005/8/layout/process2"/>
    <dgm:cxn modelId="{0F20B1A3-A8D4-4627-BEB6-8E23BCCA1375}" type="presParOf" srcId="{020B6E91-59DB-4E3B-852B-B52174BA105A}" destId="{C73D6078-8210-4CB7-B628-B6A4858D2180}" srcOrd="3" destOrd="0" presId="urn:microsoft.com/office/officeart/2005/8/layout/process2"/>
    <dgm:cxn modelId="{B6196388-5CFD-4CAC-AF14-E743A466BC9D}" type="presParOf" srcId="{C73D6078-8210-4CB7-B628-B6A4858D2180}" destId="{2A370E4E-BB0D-4FF9-B721-9A263BB48E5C}" srcOrd="0" destOrd="0" presId="urn:microsoft.com/office/officeart/2005/8/layout/process2"/>
    <dgm:cxn modelId="{5356E37C-ED7F-4399-9FBC-F1667C21ED2D}" type="presParOf" srcId="{020B6E91-59DB-4E3B-852B-B52174BA105A}" destId="{0FC95D66-9FA0-443F-BC7C-39842589A51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544965-8067-4E7D-98AA-063D30F19A9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2082B43-E4F6-4D81-8255-7FDBE51CB221}">
      <dgm:prSet phldrT="[Текст]" custT="1"/>
      <dgm:spPr>
        <a:solidFill>
          <a:srgbClr val="3C4559"/>
        </a:solidFill>
        <a:ln>
          <a:noFill/>
        </a:ln>
      </dgm:spPr>
      <dgm:t>
        <a:bodyPr/>
        <a:lstStyle/>
        <a:p>
          <a:r>
            <a:rPr lang="ru-RU" sz="2000" b="1" dirty="0" smtClean="0">
              <a:latin typeface="Century Gothic" pitchFamily="34" charset="0"/>
            </a:rPr>
            <a:t>ЦЕЛЬ</a:t>
          </a:r>
          <a:endParaRPr lang="ru-RU" sz="2000" b="1" dirty="0">
            <a:latin typeface="Century Gothic" pitchFamily="34" charset="0"/>
          </a:endParaRPr>
        </a:p>
      </dgm:t>
    </dgm:pt>
    <dgm:pt modelId="{9999DED9-79A5-40ED-AD0F-E7A64A89DCD4}" type="parTrans" cxnId="{B3DD6712-0E80-4C4C-8F89-71068D666AD8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67146F0-91A0-4626-B536-4E3BBA6452B8}" type="sibTrans" cxnId="{B3DD6712-0E80-4C4C-8F89-71068D666AD8}">
      <dgm:prSet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ru-RU" sz="1600">
            <a:latin typeface="Century Gothic" pitchFamily="34" charset="0"/>
          </a:endParaRPr>
        </a:p>
      </dgm:t>
    </dgm:pt>
    <dgm:pt modelId="{55464906-748B-4949-A5FC-D6994BA43617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600" b="1" dirty="0" smtClean="0">
              <a:latin typeface="Century Gothic" pitchFamily="34" charset="0"/>
            </a:rPr>
            <a:t>Обеспечение бесперебойности платежей на территории России</a:t>
          </a:r>
        </a:p>
        <a:p>
          <a:r>
            <a:rPr lang="ru-RU" sz="1600" b="1" dirty="0" smtClean="0">
              <a:latin typeface="Century Gothic" pitchFamily="34" charset="0"/>
            </a:rPr>
            <a:t>Повышение уровня защищенности клиентов от внешних рисков</a:t>
          </a:r>
          <a:endParaRPr lang="ru-RU" sz="1600" b="1" dirty="0">
            <a:latin typeface="Century Gothic" pitchFamily="34" charset="0"/>
          </a:endParaRPr>
        </a:p>
      </dgm:t>
    </dgm:pt>
    <dgm:pt modelId="{8A894A50-4A4E-4224-8AC9-BF01D8D2E92D}" type="parTrans" cxnId="{0A70F7CA-AA42-4D6B-A196-F5333000B106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46FE19E7-5736-499C-9D0C-1DFB30E1C4CB}" type="sibTrans" cxnId="{0A70F7CA-AA42-4D6B-A196-F5333000B106}">
      <dgm:prSet/>
      <dgm:spPr>
        <a:solidFill>
          <a:srgbClr val="FF0000"/>
        </a:solidFill>
      </dgm:spPr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0E4FD36-863E-4C9A-9B3F-FC11DB253066}">
      <dgm:prSet phldrT="[Текст]" custT="1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НАПРАВЛЕНИЯ РЕГУЛИРОВАНИЯ: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стимулирование безналичных расчетов (разработка механизмов снижения стоимости безналичных расчетов)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создание национальных операционных и процессинговых центров, обеспечивающих проведение транзакций для обеспечения деятельности НСПК (национальной системы платежных карт)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упрощение процедуры идентификации клиентов банка при совершении ими банковских операций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совершенствование нормативной правовой базы в части формирования новых платежных услуг и сервисов, в том числе по управлению ликвидностью клиентов (</a:t>
          </a:r>
          <a:r>
            <a:rPr lang="en-US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cash-management)</a:t>
          </a:r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и новых видов счетов</a:t>
          </a:r>
          <a:endParaRPr lang="en-US" sz="1400" b="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  <a:p>
          <a:r>
            <a:rPr lang="ru-RU" sz="14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создание международными платежными системами операторов услуг платежной инфраструктуры на территории России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ru-RU" sz="1400" b="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</dgm:t>
    </dgm:pt>
    <dgm:pt modelId="{7CD24CE1-46CC-4314-A976-F1206B4601DC}" type="parTrans" cxnId="{20EAEB2E-8D50-4E31-8CA5-24EA872C4929}">
      <dgm:prSet/>
      <dgm:spPr/>
      <dgm:t>
        <a:bodyPr/>
        <a:lstStyle/>
        <a:p>
          <a:endParaRPr lang="ru-RU"/>
        </a:p>
      </dgm:t>
    </dgm:pt>
    <dgm:pt modelId="{DCF1DDBE-85A7-4E54-925C-BD066FB2975B}" type="sibTrans" cxnId="{20EAEB2E-8D50-4E31-8CA5-24EA872C4929}">
      <dgm:prSet/>
      <dgm:spPr/>
      <dgm:t>
        <a:bodyPr/>
        <a:lstStyle/>
        <a:p>
          <a:endParaRPr lang="ru-RU"/>
        </a:p>
      </dgm:t>
    </dgm:pt>
    <dgm:pt modelId="{020B6E91-59DB-4E3B-852B-B52174BA105A}" type="pres">
      <dgm:prSet presAssocID="{EE544965-8067-4E7D-98AA-063D30F19A96}" presName="linearFlow" presStyleCnt="0">
        <dgm:presLayoutVars>
          <dgm:resizeHandles val="exact"/>
        </dgm:presLayoutVars>
      </dgm:prSet>
      <dgm:spPr/>
    </dgm:pt>
    <dgm:pt modelId="{74B2A25D-70C5-4895-803E-A076C167EB31}" type="pres">
      <dgm:prSet presAssocID="{22082B43-E4F6-4D81-8255-7FDBE51CB221}" presName="node" presStyleLbl="node1" presStyleIdx="0" presStyleCnt="3" custScaleX="74478" custScaleY="6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3BEB7-DDE7-43E7-8A1E-53E003B2A9E9}" type="pres">
      <dgm:prSet presAssocID="{167146F0-91A0-4626-B536-4E3BBA6452B8}" presName="sibTrans" presStyleLbl="sibTrans2D1" presStyleIdx="0" presStyleCnt="2" custAng="21564408" custScaleX="121039" custScaleY="484312" custLinFactY="119141" custLinFactNeighborX="15933" custLinFactNeighborY="200000"/>
      <dgm:spPr/>
      <dgm:t>
        <a:bodyPr/>
        <a:lstStyle/>
        <a:p>
          <a:endParaRPr lang="ru-RU"/>
        </a:p>
      </dgm:t>
    </dgm:pt>
    <dgm:pt modelId="{A9944D74-51C3-4800-AE46-DAA38DE96AE6}" type="pres">
      <dgm:prSet presAssocID="{167146F0-91A0-4626-B536-4E3BBA6452B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34D53D0-0109-42EB-8015-FCF2656C2E0C}" type="pres">
      <dgm:prSet presAssocID="{55464906-748B-4949-A5FC-D6994BA43617}" presName="node" presStyleLbl="node1" presStyleIdx="1" presStyleCnt="3" custScaleX="249806" custScaleY="95438" custLinFactNeighborX="-324" custLinFactNeighborY="-39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D6078-8210-4CB7-B628-B6A4858D2180}" type="pres">
      <dgm:prSet presAssocID="{46FE19E7-5736-499C-9D0C-1DFB30E1C4CB}" presName="sibTrans" presStyleLbl="sibTrans2D1" presStyleIdx="1" presStyleCnt="2" custScaleX="96967" custScaleY="468706" custLinFactY="-113365" custLinFactNeighborX="3041" custLinFactNeighborY="-200000"/>
      <dgm:spPr/>
      <dgm:t>
        <a:bodyPr/>
        <a:lstStyle/>
        <a:p>
          <a:endParaRPr lang="ru-RU"/>
        </a:p>
      </dgm:t>
    </dgm:pt>
    <dgm:pt modelId="{2A370E4E-BB0D-4FF9-B721-9A263BB48E5C}" type="pres">
      <dgm:prSet presAssocID="{46FE19E7-5736-499C-9D0C-1DFB30E1C4C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C95D66-9FA0-443F-BC7C-39842589A513}" type="pres">
      <dgm:prSet presAssocID="{10E4FD36-863E-4C9A-9B3F-FC11DB253066}" presName="node" presStyleLbl="node1" presStyleIdx="2" presStyleCnt="3" custScaleX="298496" custScaleY="479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484058-226A-46EA-B349-EE95B84D3214}" type="presOf" srcId="{167146F0-91A0-4626-B536-4E3BBA6452B8}" destId="{A9944D74-51C3-4800-AE46-DAA38DE96AE6}" srcOrd="1" destOrd="0" presId="urn:microsoft.com/office/officeart/2005/8/layout/process2"/>
    <dgm:cxn modelId="{AB65F31D-748A-4151-BA30-670D604AA24F}" type="presOf" srcId="{22082B43-E4F6-4D81-8255-7FDBE51CB221}" destId="{74B2A25D-70C5-4895-803E-A076C167EB31}" srcOrd="0" destOrd="0" presId="urn:microsoft.com/office/officeart/2005/8/layout/process2"/>
    <dgm:cxn modelId="{64216E3D-EB9F-4D59-8BC3-54C66701C611}" type="presOf" srcId="{10E4FD36-863E-4C9A-9B3F-FC11DB253066}" destId="{0FC95D66-9FA0-443F-BC7C-39842589A513}" srcOrd="0" destOrd="0" presId="urn:microsoft.com/office/officeart/2005/8/layout/process2"/>
    <dgm:cxn modelId="{67F309A5-0D5D-4AA0-A05E-372C7355FC68}" type="presOf" srcId="{46FE19E7-5736-499C-9D0C-1DFB30E1C4CB}" destId="{C73D6078-8210-4CB7-B628-B6A4858D2180}" srcOrd="0" destOrd="0" presId="urn:microsoft.com/office/officeart/2005/8/layout/process2"/>
    <dgm:cxn modelId="{6C488071-7573-49AF-B588-1FA4A90473D2}" type="presOf" srcId="{55464906-748B-4949-A5FC-D6994BA43617}" destId="{834D53D0-0109-42EB-8015-FCF2656C2E0C}" srcOrd="0" destOrd="0" presId="urn:microsoft.com/office/officeart/2005/8/layout/process2"/>
    <dgm:cxn modelId="{0A70F7CA-AA42-4D6B-A196-F5333000B106}" srcId="{EE544965-8067-4E7D-98AA-063D30F19A96}" destId="{55464906-748B-4949-A5FC-D6994BA43617}" srcOrd="1" destOrd="0" parTransId="{8A894A50-4A4E-4224-8AC9-BF01D8D2E92D}" sibTransId="{46FE19E7-5736-499C-9D0C-1DFB30E1C4CB}"/>
    <dgm:cxn modelId="{5509DD7D-75C1-489E-A70F-161040B6D977}" type="presOf" srcId="{167146F0-91A0-4626-B536-4E3BBA6452B8}" destId="{A663BEB7-DDE7-43E7-8A1E-53E003B2A9E9}" srcOrd="0" destOrd="0" presId="urn:microsoft.com/office/officeart/2005/8/layout/process2"/>
    <dgm:cxn modelId="{207C64DD-B993-4D21-9697-D4D7AA9364C7}" type="presOf" srcId="{46FE19E7-5736-499C-9D0C-1DFB30E1C4CB}" destId="{2A370E4E-BB0D-4FF9-B721-9A263BB48E5C}" srcOrd="1" destOrd="0" presId="urn:microsoft.com/office/officeart/2005/8/layout/process2"/>
    <dgm:cxn modelId="{20EAEB2E-8D50-4E31-8CA5-24EA872C4929}" srcId="{EE544965-8067-4E7D-98AA-063D30F19A96}" destId="{10E4FD36-863E-4C9A-9B3F-FC11DB253066}" srcOrd="2" destOrd="0" parTransId="{7CD24CE1-46CC-4314-A976-F1206B4601DC}" sibTransId="{DCF1DDBE-85A7-4E54-925C-BD066FB2975B}"/>
    <dgm:cxn modelId="{4466BBC8-837A-4501-B66B-A6FD1B8CBE3F}" type="presOf" srcId="{EE544965-8067-4E7D-98AA-063D30F19A96}" destId="{020B6E91-59DB-4E3B-852B-B52174BA105A}" srcOrd="0" destOrd="0" presId="urn:microsoft.com/office/officeart/2005/8/layout/process2"/>
    <dgm:cxn modelId="{B3DD6712-0E80-4C4C-8F89-71068D666AD8}" srcId="{EE544965-8067-4E7D-98AA-063D30F19A96}" destId="{22082B43-E4F6-4D81-8255-7FDBE51CB221}" srcOrd="0" destOrd="0" parTransId="{9999DED9-79A5-40ED-AD0F-E7A64A89DCD4}" sibTransId="{167146F0-91A0-4626-B536-4E3BBA6452B8}"/>
    <dgm:cxn modelId="{9530219D-05EF-4520-9DA5-E2665BA582CE}" type="presParOf" srcId="{020B6E91-59DB-4E3B-852B-B52174BA105A}" destId="{74B2A25D-70C5-4895-803E-A076C167EB31}" srcOrd="0" destOrd="0" presId="urn:microsoft.com/office/officeart/2005/8/layout/process2"/>
    <dgm:cxn modelId="{3339D102-32D1-4DCC-92F7-8D6CB91C1348}" type="presParOf" srcId="{020B6E91-59DB-4E3B-852B-B52174BA105A}" destId="{A663BEB7-DDE7-43E7-8A1E-53E003B2A9E9}" srcOrd="1" destOrd="0" presId="urn:microsoft.com/office/officeart/2005/8/layout/process2"/>
    <dgm:cxn modelId="{7F00CD20-B04F-43FA-A641-CA0135223B46}" type="presParOf" srcId="{A663BEB7-DDE7-43E7-8A1E-53E003B2A9E9}" destId="{A9944D74-51C3-4800-AE46-DAA38DE96AE6}" srcOrd="0" destOrd="0" presId="urn:microsoft.com/office/officeart/2005/8/layout/process2"/>
    <dgm:cxn modelId="{879DC292-E0D8-441B-B626-D1333220E243}" type="presParOf" srcId="{020B6E91-59DB-4E3B-852B-B52174BA105A}" destId="{834D53D0-0109-42EB-8015-FCF2656C2E0C}" srcOrd="2" destOrd="0" presId="urn:microsoft.com/office/officeart/2005/8/layout/process2"/>
    <dgm:cxn modelId="{B58BDFEA-9CE3-4B34-8C44-BED31F371F2A}" type="presParOf" srcId="{020B6E91-59DB-4E3B-852B-B52174BA105A}" destId="{C73D6078-8210-4CB7-B628-B6A4858D2180}" srcOrd="3" destOrd="0" presId="urn:microsoft.com/office/officeart/2005/8/layout/process2"/>
    <dgm:cxn modelId="{8C3262B2-D8DC-4EA0-8B8C-66B637D9DBB6}" type="presParOf" srcId="{C73D6078-8210-4CB7-B628-B6A4858D2180}" destId="{2A370E4E-BB0D-4FF9-B721-9A263BB48E5C}" srcOrd="0" destOrd="0" presId="urn:microsoft.com/office/officeart/2005/8/layout/process2"/>
    <dgm:cxn modelId="{8A3E903E-D85A-4BE1-A39E-D24FEE0148B6}" type="presParOf" srcId="{020B6E91-59DB-4E3B-852B-B52174BA105A}" destId="{0FC95D66-9FA0-443F-BC7C-39842589A51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544965-8067-4E7D-98AA-063D30F19A9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2082B43-E4F6-4D81-8255-7FDBE51CB221}">
      <dgm:prSet phldrT="[Текст]" custT="1"/>
      <dgm:spPr>
        <a:solidFill>
          <a:srgbClr val="3C4559"/>
        </a:solidFill>
        <a:ln>
          <a:noFill/>
        </a:ln>
      </dgm:spPr>
      <dgm:t>
        <a:bodyPr/>
        <a:lstStyle/>
        <a:p>
          <a:r>
            <a:rPr lang="ru-RU" sz="2000" b="1" dirty="0" smtClean="0">
              <a:latin typeface="Century Gothic" pitchFamily="34" charset="0"/>
            </a:rPr>
            <a:t>ЦЕЛЬ</a:t>
          </a:r>
          <a:endParaRPr lang="ru-RU" sz="2000" b="1" dirty="0">
            <a:latin typeface="Century Gothic" pitchFamily="34" charset="0"/>
          </a:endParaRPr>
        </a:p>
      </dgm:t>
    </dgm:pt>
    <dgm:pt modelId="{9999DED9-79A5-40ED-AD0F-E7A64A89DCD4}" type="parTrans" cxnId="{B3DD6712-0E80-4C4C-8F89-71068D666AD8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67146F0-91A0-4626-B536-4E3BBA6452B8}" type="sibTrans" cxnId="{B3DD6712-0E80-4C4C-8F89-71068D666AD8}">
      <dgm:prSet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ru-RU" sz="1600">
            <a:latin typeface="Century Gothic" pitchFamily="34" charset="0"/>
          </a:endParaRPr>
        </a:p>
      </dgm:t>
    </dgm:pt>
    <dgm:pt modelId="{55464906-748B-4949-A5FC-D6994BA43617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600" b="1" dirty="0" smtClean="0">
              <a:latin typeface="Century Gothic" pitchFamily="34" charset="0"/>
            </a:rPr>
            <a:t>Развитие национального финансового рынка и  создание внутреннего инвестора</a:t>
          </a:r>
          <a:endParaRPr lang="ru-RU" sz="1600" b="1" dirty="0">
            <a:latin typeface="Century Gothic" pitchFamily="34" charset="0"/>
          </a:endParaRPr>
        </a:p>
      </dgm:t>
    </dgm:pt>
    <dgm:pt modelId="{8A894A50-4A4E-4224-8AC9-BF01D8D2E92D}" type="parTrans" cxnId="{0A70F7CA-AA42-4D6B-A196-F5333000B106}">
      <dgm:prSet/>
      <dgm:spPr/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46FE19E7-5736-499C-9D0C-1DFB30E1C4CB}" type="sibTrans" cxnId="{0A70F7CA-AA42-4D6B-A196-F5333000B106}">
      <dgm:prSet/>
      <dgm:spPr>
        <a:solidFill>
          <a:srgbClr val="FF0000"/>
        </a:solidFill>
      </dgm:spPr>
      <dgm:t>
        <a:bodyPr/>
        <a:lstStyle/>
        <a:p>
          <a:endParaRPr lang="ru-RU" sz="4000">
            <a:latin typeface="Century Gothic" pitchFamily="34" charset="0"/>
          </a:endParaRPr>
        </a:p>
      </dgm:t>
    </dgm:pt>
    <dgm:pt modelId="{10E4FD36-863E-4C9A-9B3F-FC11DB253066}">
      <dgm:prSet phldrT="[Текст]" custT="1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1"/>
              </a:solidFill>
              <a:latin typeface="Century Gothic" pitchFamily="34" charset="0"/>
            </a:rPr>
            <a:t>НАПРАВЛЕНИЯ РЕГУЛИРОВАНИЯ: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Создание правовых условий для проведения на территории России сделок </a:t>
          </a:r>
          <a:r>
            <a:rPr lang="ru-RU" sz="2000" dirty="0" err="1" smtClean="0">
              <a:solidFill>
                <a:schemeClr val="tx1"/>
              </a:solidFill>
            </a:rPr>
            <a:t>неипотечной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000" dirty="0" err="1" smtClean="0">
              <a:solidFill>
                <a:schemeClr val="tx1"/>
              </a:solidFill>
            </a:rPr>
            <a:t>секьюритизации</a:t>
          </a:r>
          <a:r>
            <a:rPr lang="ru-RU" sz="2000" dirty="0" smtClean="0">
              <a:solidFill>
                <a:schemeClr val="tx1"/>
              </a:solidFill>
            </a:rPr>
            <a:t> и проектного финансирования 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Регулирование банковских облигаций, обеспеченных залогом денежных требований, и </a:t>
          </a:r>
          <a:r>
            <a:rPr lang="en-US" sz="2000" dirty="0" smtClean="0">
              <a:solidFill>
                <a:schemeClr val="tx1"/>
              </a:solidFill>
            </a:rPr>
            <a:t>credit-linked notes </a:t>
          </a:r>
          <a:r>
            <a:rPr lang="ru-RU" sz="2000" dirty="0" smtClean="0">
              <a:solidFill>
                <a:schemeClr val="tx1"/>
              </a:solidFill>
            </a:rPr>
            <a:t>(</a:t>
          </a:r>
          <a:r>
            <a:rPr lang="en-US" sz="2000" dirty="0" smtClean="0">
              <a:solidFill>
                <a:schemeClr val="tx1"/>
              </a:solidFill>
            </a:rPr>
            <a:t>CLN)</a:t>
          </a:r>
          <a:endParaRPr lang="ru-RU" sz="2000" dirty="0" smtClean="0">
            <a:solidFill>
              <a:schemeClr val="tx1"/>
            </a:solidFill>
          </a:endParaRP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Индивидуальные инвестиционные счета </a:t>
          </a:r>
        </a:p>
        <a:p>
          <a:pPr algn="ctr" defTabSz="80010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ru-RU" sz="2000" dirty="0" smtClean="0">
              <a:solidFill>
                <a:schemeClr val="tx1"/>
              </a:solidFill>
            </a:rPr>
            <a:t>- Регулирование и надзор на рынке «</a:t>
          </a:r>
          <a:r>
            <a:rPr lang="ru-RU" sz="2000" dirty="0" err="1" smtClean="0">
              <a:solidFill>
                <a:schemeClr val="tx1"/>
              </a:solidFill>
            </a:rPr>
            <a:t>Форекс</a:t>
          </a:r>
          <a:r>
            <a:rPr lang="ru-RU" sz="2000" dirty="0" smtClean="0">
              <a:solidFill>
                <a:schemeClr val="tx1"/>
              </a:solidFill>
            </a:rPr>
            <a:t>» </a:t>
          </a:r>
          <a:endParaRPr lang="ru-RU" sz="2000" b="0" dirty="0" smtClean="0">
            <a:solidFill>
              <a:schemeClr val="tx1"/>
            </a:solidFill>
            <a:latin typeface="Century Gothic" pitchFamily="34" charset="0"/>
          </a:endParaRPr>
        </a:p>
      </dgm:t>
    </dgm:pt>
    <dgm:pt modelId="{7CD24CE1-46CC-4314-A976-F1206B4601DC}" type="parTrans" cxnId="{20EAEB2E-8D50-4E31-8CA5-24EA872C4929}">
      <dgm:prSet/>
      <dgm:spPr/>
      <dgm:t>
        <a:bodyPr/>
        <a:lstStyle/>
        <a:p>
          <a:endParaRPr lang="ru-RU"/>
        </a:p>
      </dgm:t>
    </dgm:pt>
    <dgm:pt modelId="{DCF1DDBE-85A7-4E54-925C-BD066FB2975B}" type="sibTrans" cxnId="{20EAEB2E-8D50-4E31-8CA5-24EA872C4929}">
      <dgm:prSet/>
      <dgm:spPr/>
      <dgm:t>
        <a:bodyPr/>
        <a:lstStyle/>
        <a:p>
          <a:endParaRPr lang="ru-RU"/>
        </a:p>
      </dgm:t>
    </dgm:pt>
    <dgm:pt modelId="{020B6E91-59DB-4E3B-852B-B52174BA105A}" type="pres">
      <dgm:prSet presAssocID="{EE544965-8067-4E7D-98AA-063D30F19A96}" presName="linearFlow" presStyleCnt="0">
        <dgm:presLayoutVars>
          <dgm:resizeHandles val="exact"/>
        </dgm:presLayoutVars>
      </dgm:prSet>
      <dgm:spPr/>
    </dgm:pt>
    <dgm:pt modelId="{74B2A25D-70C5-4895-803E-A076C167EB31}" type="pres">
      <dgm:prSet presAssocID="{22082B43-E4F6-4D81-8255-7FDBE51CB221}" presName="node" presStyleLbl="node1" presStyleIdx="0" presStyleCnt="3" custScaleX="74478" custScaleY="6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3BEB7-DDE7-43E7-8A1E-53E003B2A9E9}" type="pres">
      <dgm:prSet presAssocID="{167146F0-91A0-4626-B536-4E3BBA6452B8}" presName="sibTrans" presStyleLbl="sibTrans2D1" presStyleIdx="0" presStyleCnt="2" custScaleX="121039" custScaleY="484312" custLinFactY="119141" custLinFactNeighborX="15933" custLinFactNeighborY="200000"/>
      <dgm:spPr/>
      <dgm:t>
        <a:bodyPr/>
        <a:lstStyle/>
        <a:p>
          <a:endParaRPr lang="ru-RU"/>
        </a:p>
      </dgm:t>
    </dgm:pt>
    <dgm:pt modelId="{A9944D74-51C3-4800-AE46-DAA38DE96AE6}" type="pres">
      <dgm:prSet presAssocID="{167146F0-91A0-4626-B536-4E3BBA6452B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34D53D0-0109-42EB-8015-FCF2656C2E0C}" type="pres">
      <dgm:prSet presAssocID="{55464906-748B-4949-A5FC-D6994BA43617}" presName="node" presStyleLbl="node1" presStyleIdx="1" presStyleCnt="3" custScaleX="311871" custScaleY="95438" custLinFactNeighborX="-324" custLinFactNeighborY="-39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D6078-8210-4CB7-B628-B6A4858D2180}" type="pres">
      <dgm:prSet presAssocID="{46FE19E7-5736-499C-9D0C-1DFB30E1C4CB}" presName="sibTrans" presStyleLbl="sibTrans2D1" presStyleIdx="1" presStyleCnt="2" custScaleX="96967" custScaleY="468706" custLinFactY="-113365" custLinFactNeighborX="3041" custLinFactNeighborY="-200000"/>
      <dgm:spPr/>
      <dgm:t>
        <a:bodyPr/>
        <a:lstStyle/>
        <a:p>
          <a:endParaRPr lang="ru-RU"/>
        </a:p>
      </dgm:t>
    </dgm:pt>
    <dgm:pt modelId="{2A370E4E-BB0D-4FF9-B721-9A263BB48E5C}" type="pres">
      <dgm:prSet presAssocID="{46FE19E7-5736-499C-9D0C-1DFB30E1C4C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C95D66-9FA0-443F-BC7C-39842589A513}" type="pres">
      <dgm:prSet presAssocID="{10E4FD36-863E-4C9A-9B3F-FC11DB253066}" presName="node" presStyleLbl="node1" presStyleIdx="2" presStyleCnt="3" custScaleX="372851" custScaleY="689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878EF5-F54D-494F-896C-3659EA95DA87}" type="presOf" srcId="{46FE19E7-5736-499C-9D0C-1DFB30E1C4CB}" destId="{2A370E4E-BB0D-4FF9-B721-9A263BB48E5C}" srcOrd="1" destOrd="0" presId="urn:microsoft.com/office/officeart/2005/8/layout/process2"/>
    <dgm:cxn modelId="{CB43CC46-8789-4313-9CC8-59E7851ED1AF}" type="presOf" srcId="{55464906-748B-4949-A5FC-D6994BA43617}" destId="{834D53D0-0109-42EB-8015-FCF2656C2E0C}" srcOrd="0" destOrd="0" presId="urn:microsoft.com/office/officeart/2005/8/layout/process2"/>
    <dgm:cxn modelId="{2162468A-A22D-4FFD-A1FE-A799F30AC6A7}" type="presOf" srcId="{EE544965-8067-4E7D-98AA-063D30F19A96}" destId="{020B6E91-59DB-4E3B-852B-B52174BA105A}" srcOrd="0" destOrd="0" presId="urn:microsoft.com/office/officeart/2005/8/layout/process2"/>
    <dgm:cxn modelId="{090CD043-3719-4312-8198-8514578D4CF5}" type="presOf" srcId="{167146F0-91A0-4626-B536-4E3BBA6452B8}" destId="{A9944D74-51C3-4800-AE46-DAA38DE96AE6}" srcOrd="1" destOrd="0" presId="urn:microsoft.com/office/officeart/2005/8/layout/process2"/>
    <dgm:cxn modelId="{0A70F7CA-AA42-4D6B-A196-F5333000B106}" srcId="{EE544965-8067-4E7D-98AA-063D30F19A96}" destId="{55464906-748B-4949-A5FC-D6994BA43617}" srcOrd="1" destOrd="0" parTransId="{8A894A50-4A4E-4224-8AC9-BF01D8D2E92D}" sibTransId="{46FE19E7-5736-499C-9D0C-1DFB30E1C4CB}"/>
    <dgm:cxn modelId="{E7215115-4245-4DCC-9D69-5108DA307F29}" type="presOf" srcId="{10E4FD36-863E-4C9A-9B3F-FC11DB253066}" destId="{0FC95D66-9FA0-443F-BC7C-39842589A513}" srcOrd="0" destOrd="0" presId="urn:microsoft.com/office/officeart/2005/8/layout/process2"/>
    <dgm:cxn modelId="{1849D10E-297B-4A2B-9EAA-7A0E49F88D43}" type="presOf" srcId="{167146F0-91A0-4626-B536-4E3BBA6452B8}" destId="{A663BEB7-DDE7-43E7-8A1E-53E003B2A9E9}" srcOrd="0" destOrd="0" presId="urn:microsoft.com/office/officeart/2005/8/layout/process2"/>
    <dgm:cxn modelId="{4FE29055-9ADC-45EB-BE8E-2C7E1D51413C}" type="presOf" srcId="{46FE19E7-5736-499C-9D0C-1DFB30E1C4CB}" destId="{C73D6078-8210-4CB7-B628-B6A4858D2180}" srcOrd="0" destOrd="0" presId="urn:microsoft.com/office/officeart/2005/8/layout/process2"/>
    <dgm:cxn modelId="{25EF21C2-B86D-4601-8CD2-5103B0A7FA85}" type="presOf" srcId="{22082B43-E4F6-4D81-8255-7FDBE51CB221}" destId="{74B2A25D-70C5-4895-803E-A076C167EB31}" srcOrd="0" destOrd="0" presId="urn:microsoft.com/office/officeart/2005/8/layout/process2"/>
    <dgm:cxn modelId="{20EAEB2E-8D50-4E31-8CA5-24EA872C4929}" srcId="{EE544965-8067-4E7D-98AA-063D30F19A96}" destId="{10E4FD36-863E-4C9A-9B3F-FC11DB253066}" srcOrd="2" destOrd="0" parTransId="{7CD24CE1-46CC-4314-A976-F1206B4601DC}" sibTransId="{DCF1DDBE-85A7-4E54-925C-BD066FB2975B}"/>
    <dgm:cxn modelId="{B3DD6712-0E80-4C4C-8F89-71068D666AD8}" srcId="{EE544965-8067-4E7D-98AA-063D30F19A96}" destId="{22082B43-E4F6-4D81-8255-7FDBE51CB221}" srcOrd="0" destOrd="0" parTransId="{9999DED9-79A5-40ED-AD0F-E7A64A89DCD4}" sibTransId="{167146F0-91A0-4626-B536-4E3BBA6452B8}"/>
    <dgm:cxn modelId="{28A33AD8-2438-4582-B647-6ED21C83D121}" type="presParOf" srcId="{020B6E91-59DB-4E3B-852B-B52174BA105A}" destId="{74B2A25D-70C5-4895-803E-A076C167EB31}" srcOrd="0" destOrd="0" presId="urn:microsoft.com/office/officeart/2005/8/layout/process2"/>
    <dgm:cxn modelId="{85183E00-8C3C-4716-A3FE-3BA2594584FE}" type="presParOf" srcId="{020B6E91-59DB-4E3B-852B-B52174BA105A}" destId="{A663BEB7-DDE7-43E7-8A1E-53E003B2A9E9}" srcOrd="1" destOrd="0" presId="urn:microsoft.com/office/officeart/2005/8/layout/process2"/>
    <dgm:cxn modelId="{330465F0-32CF-421A-B377-617E8E0C3846}" type="presParOf" srcId="{A663BEB7-DDE7-43E7-8A1E-53E003B2A9E9}" destId="{A9944D74-51C3-4800-AE46-DAA38DE96AE6}" srcOrd="0" destOrd="0" presId="urn:microsoft.com/office/officeart/2005/8/layout/process2"/>
    <dgm:cxn modelId="{C82ECA97-9D07-48D8-9473-F0BACF75AA0C}" type="presParOf" srcId="{020B6E91-59DB-4E3B-852B-B52174BA105A}" destId="{834D53D0-0109-42EB-8015-FCF2656C2E0C}" srcOrd="2" destOrd="0" presId="urn:microsoft.com/office/officeart/2005/8/layout/process2"/>
    <dgm:cxn modelId="{9273A128-412E-4D03-90EB-4166D600F380}" type="presParOf" srcId="{020B6E91-59DB-4E3B-852B-B52174BA105A}" destId="{C73D6078-8210-4CB7-B628-B6A4858D2180}" srcOrd="3" destOrd="0" presId="urn:microsoft.com/office/officeart/2005/8/layout/process2"/>
    <dgm:cxn modelId="{6DEA3120-DD53-4622-BD2F-C097A35A15BA}" type="presParOf" srcId="{C73D6078-8210-4CB7-B628-B6A4858D2180}" destId="{2A370E4E-BB0D-4FF9-B721-9A263BB48E5C}" srcOrd="0" destOrd="0" presId="urn:microsoft.com/office/officeart/2005/8/layout/process2"/>
    <dgm:cxn modelId="{E13910D2-B659-48B5-AD18-2216D609D18D}" type="presParOf" srcId="{020B6E91-59DB-4E3B-852B-B52174BA105A}" destId="{0FC95D66-9FA0-443F-BC7C-39842589A51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3CC288-5D60-43ED-A262-418155D9B2B4}">
      <dsp:nvSpPr>
        <dsp:cNvPr id="0" name=""/>
        <dsp:cNvSpPr/>
      </dsp:nvSpPr>
      <dsp:spPr>
        <a:xfrm rot="16200000">
          <a:off x="914158" y="-914158"/>
          <a:ext cx="2456160" cy="4284476"/>
        </a:xfrm>
        <a:prstGeom prst="round1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>
            <a:spcBef>
              <a:spcPct val="0"/>
            </a:spcBef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2. ПОТРЕБИТЕЛЬСКОЕ КРЕДИТОВАНИЕ</a:t>
          </a:r>
          <a:endParaRPr lang="en-US" sz="1400" b="1" kern="1200" dirty="0" smtClean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 smtClean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Охлаждение рынка потребительского кредитования правовыми и административными средствами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kern="1200" dirty="0" smtClean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Усиление защиты прав граждан-заемщиков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Century Gothic" pitchFamily="34" charset="0"/>
          </a:endParaRPr>
        </a:p>
      </dsp:txBody>
      <dsp:txXfrm rot="16200000">
        <a:off x="1221177" y="-1221177"/>
        <a:ext cx="1842120" cy="4284476"/>
      </dsp:txXfrm>
    </dsp:sp>
    <dsp:sp modelId="{3EBD6192-1CF4-413F-8578-ACC44095793E}">
      <dsp:nvSpPr>
        <dsp:cNvPr id="0" name=""/>
        <dsp:cNvSpPr/>
      </dsp:nvSpPr>
      <dsp:spPr>
        <a:xfrm>
          <a:off x="4284476" y="0"/>
          <a:ext cx="4284476" cy="2456160"/>
        </a:xfrm>
        <a:prstGeom prst="round1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Century Gothic" pitchFamily="34" charset="0"/>
            </a:rPr>
            <a:t>Корпоративное кредитование</a:t>
          </a:r>
          <a:endParaRPr lang="en-US" sz="1400" kern="1200" dirty="0" smtClean="0">
            <a:latin typeface="Century Gothic" pitchFamily="34" charset="0"/>
          </a:endParaRPr>
        </a:p>
        <a:p>
          <a:pPr lvl="0" algn="ctr">
            <a:spcBef>
              <a:spcPct val="0"/>
            </a:spcBef>
          </a:pPr>
          <a:endParaRPr lang="en-US" sz="1400" kern="1200" dirty="0" smtClean="0">
            <a:latin typeface="Century Gothic" pitchFamily="34" charset="0"/>
          </a:endParaRPr>
        </a:p>
        <a:p>
          <a:pPr lvl="0" algn="ctr">
            <a:spcBef>
              <a:spcPct val="0"/>
            </a:spcBef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3. КОРПОРАТИВНОЕ КРЕДИТОВАНИЕ</a:t>
          </a:r>
        </a:p>
        <a:p>
          <a:pPr lvl="0" algn="ctr">
            <a:spcBef>
              <a:spcPct val="0"/>
            </a:spcBef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Поддержка корпоративного кредита:  Защита прав кредиторов; Совершенствование регулирования залогов и процедур банкротства ;</a:t>
          </a:r>
        </a:p>
        <a:p>
          <a:pPr lvl="0" algn="ctr">
            <a:spcBef>
              <a:spcPct val="0"/>
            </a:spcBef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Расширение возможностей по конструированию новых продуктов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 smtClean="0">
            <a:latin typeface="Century Gothic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Century Gothic" pitchFamily="34" charset="0"/>
          </a:endParaRPr>
        </a:p>
      </dsp:txBody>
      <dsp:txXfrm>
        <a:off x="4284476" y="0"/>
        <a:ext cx="4284476" cy="1842120"/>
      </dsp:txXfrm>
    </dsp:sp>
    <dsp:sp modelId="{A13FF5F0-1FA9-496A-A109-B3BABAAEC188}">
      <dsp:nvSpPr>
        <dsp:cNvPr id="0" name=""/>
        <dsp:cNvSpPr/>
      </dsp:nvSpPr>
      <dsp:spPr>
        <a:xfrm rot="10800000">
          <a:off x="0" y="2456160"/>
          <a:ext cx="4284476" cy="2456160"/>
        </a:xfrm>
        <a:prstGeom prst="round1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4. ПЛАТЕЖНАЯ СИСТЕМА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Обеспечение бесперебойности и защита от внешних рисков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Стимулирование безналичных расчетов Введение новых платежных инструментов и видов счетов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Совершенствование механизмов защиты прав потребителей платежных услуг</a:t>
          </a:r>
          <a:endParaRPr lang="ru-RU" sz="1400" kern="1200" dirty="0">
            <a:solidFill>
              <a:schemeClr val="tx1">
                <a:lumMod val="95000"/>
                <a:lumOff val="5000"/>
              </a:schemeClr>
            </a:solidFill>
            <a:latin typeface="Century Gothic" pitchFamily="34" charset="0"/>
          </a:endParaRPr>
        </a:p>
      </dsp:txBody>
      <dsp:txXfrm rot="10800000">
        <a:off x="0" y="3070200"/>
        <a:ext cx="4284476" cy="1842120"/>
      </dsp:txXfrm>
    </dsp:sp>
    <dsp:sp modelId="{E5594F0C-6C4F-4F10-A3C0-24F0C7EDC27F}">
      <dsp:nvSpPr>
        <dsp:cNvPr id="0" name=""/>
        <dsp:cNvSpPr/>
      </dsp:nvSpPr>
      <dsp:spPr>
        <a:xfrm rot="5400000">
          <a:off x="5198634" y="1542002"/>
          <a:ext cx="2456160" cy="4284476"/>
        </a:xfrm>
        <a:prstGeom prst="round1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5. ИНВЕСТИЦИОННЫЙ БИЗНЕС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Развитие финансового рынка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Создание новых финансовых инструментов и схем финансирования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rPr>
            <a:t>Усиление надзора в отношении институциональных инвесторов (НПФ, страховые организации)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Century Gothic" pitchFamily="34" charset="0"/>
          </a:endParaRPr>
        </a:p>
      </dsp:txBody>
      <dsp:txXfrm rot="5400000">
        <a:off x="5505654" y="1849022"/>
        <a:ext cx="1842120" cy="4284476"/>
      </dsp:txXfrm>
    </dsp:sp>
    <dsp:sp modelId="{89255D42-63FE-4D51-A654-E1FF00C04687}">
      <dsp:nvSpPr>
        <dsp:cNvPr id="0" name=""/>
        <dsp:cNvSpPr/>
      </dsp:nvSpPr>
      <dsp:spPr>
        <a:xfrm>
          <a:off x="1944213" y="1959997"/>
          <a:ext cx="4536514" cy="992350"/>
        </a:xfrm>
        <a:prstGeom prst="roundRect">
          <a:avLst/>
        </a:prstGeom>
        <a:solidFill>
          <a:srgbClr val="3C455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Century Gothic" pitchFamily="34" charset="0"/>
            </a:rPr>
            <a:t>1. БАНКОВСКОЕ РЕГУЛИРОВАНИЕ 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Century Gothic" pitchFamily="34" charset="0"/>
            </a:rPr>
            <a:t>БАНКОВСКИЙ НАДЗОР</a:t>
          </a:r>
          <a:endParaRPr lang="ru-RU" sz="1400" b="1" kern="1200" dirty="0">
            <a:solidFill>
              <a:schemeClr val="bg1"/>
            </a:solidFill>
            <a:latin typeface="Century Gothic" pitchFamily="34" charset="0"/>
          </a:endParaRPr>
        </a:p>
      </dsp:txBody>
      <dsp:txXfrm>
        <a:off x="1944213" y="1959997"/>
        <a:ext cx="4536514" cy="9923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B2A25D-70C5-4895-803E-A076C167EB31}">
      <dsp:nvSpPr>
        <dsp:cNvPr id="0" name=""/>
        <dsp:cNvSpPr/>
      </dsp:nvSpPr>
      <dsp:spPr>
        <a:xfrm>
          <a:off x="3486264" y="3417"/>
          <a:ext cx="1740439" cy="369841"/>
        </a:xfrm>
        <a:prstGeom prst="roundRect">
          <a:avLst>
            <a:gd name="adj" fmla="val 10000"/>
          </a:avLst>
        </a:prstGeom>
        <a:solidFill>
          <a:srgbClr val="3C455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itchFamily="34" charset="0"/>
            </a:rPr>
            <a:t>ЦЕЛЬ</a:t>
          </a:r>
          <a:endParaRPr lang="ru-RU" sz="2000" b="1" kern="1200" dirty="0">
            <a:latin typeface="Century Gothic" pitchFamily="34" charset="0"/>
          </a:endParaRPr>
        </a:p>
      </dsp:txBody>
      <dsp:txXfrm>
        <a:off x="3486264" y="3417"/>
        <a:ext cx="1740439" cy="369841"/>
      </dsp:txXfrm>
    </dsp:sp>
    <dsp:sp modelId="{A663BEB7-DDE7-43E7-8A1E-53E003B2A9E9}">
      <dsp:nvSpPr>
        <dsp:cNvPr id="0" name=""/>
        <dsp:cNvSpPr/>
      </dsp:nvSpPr>
      <dsp:spPr>
        <a:xfrm rot="5435592">
          <a:off x="4263699" y="709442"/>
          <a:ext cx="242924" cy="127323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Century Gothic" pitchFamily="34" charset="0"/>
          </a:endParaRPr>
        </a:p>
      </dsp:txBody>
      <dsp:txXfrm rot="5435592">
        <a:off x="4263699" y="709442"/>
        <a:ext cx="242924" cy="1273235"/>
      </dsp:txXfrm>
    </dsp:sp>
    <dsp:sp modelId="{834D53D0-0109-42EB-8015-FCF2656C2E0C}">
      <dsp:nvSpPr>
        <dsp:cNvPr id="0" name=""/>
        <dsp:cNvSpPr/>
      </dsp:nvSpPr>
      <dsp:spPr>
        <a:xfrm>
          <a:off x="1527925" y="640844"/>
          <a:ext cx="5641975" cy="557560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Оздоровление банковского сектора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Очищение от недобросовестных игроков</a:t>
          </a:r>
          <a:endParaRPr lang="ru-RU" sz="1600" b="1" kern="1200" dirty="0">
            <a:latin typeface="Century Gothic" pitchFamily="34" charset="0"/>
          </a:endParaRPr>
        </a:p>
      </dsp:txBody>
      <dsp:txXfrm>
        <a:off x="1527925" y="640844"/>
        <a:ext cx="5641975" cy="557560"/>
      </dsp:txXfrm>
    </dsp:sp>
    <dsp:sp modelId="{C73D6078-8210-4CB7-B628-B6A4858D2180}">
      <dsp:nvSpPr>
        <dsp:cNvPr id="0" name=""/>
        <dsp:cNvSpPr/>
      </dsp:nvSpPr>
      <dsp:spPr>
        <a:xfrm rot="5390022">
          <a:off x="4242268" y="-83208"/>
          <a:ext cx="230269" cy="1232207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Century Gothic" pitchFamily="34" charset="0"/>
          </a:endParaRPr>
        </a:p>
      </dsp:txBody>
      <dsp:txXfrm rot="5390022">
        <a:off x="4242268" y="-83208"/>
        <a:ext cx="230269" cy="1232207"/>
      </dsp:txXfrm>
    </dsp:sp>
    <dsp:sp modelId="{0FC95D66-9FA0-443F-BC7C-39842589A513}">
      <dsp:nvSpPr>
        <dsp:cNvPr id="0" name=""/>
        <dsp:cNvSpPr/>
      </dsp:nvSpPr>
      <dsp:spPr>
        <a:xfrm>
          <a:off x="-1" y="1515032"/>
          <a:ext cx="8712970" cy="4026165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НАПРАВЛЕНИЯ РЕГУЛИРОВАНИЯ: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ужесточение требований к качеству, достаточности и размеру капитала (Базель </a:t>
          </a: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III)</a:t>
          </a:r>
          <a:endParaRPr lang="ru-RU" sz="1400" b="0" kern="120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борьба с выводом денег через применение требований к проверке банками их заемщиков на предмет эффективности их деятельности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ужесточение требований к кредитованию собственников банков и «связанных» с ними лиц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консолидированный надзор за банковскими группами и холдингами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дифференциация платежей банков в систему страхования  в зависимости от уровня риска банков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выделение системно-значимых банков и установление к ним дополнительных требований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</a:t>
          </a: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защита прав заемщиков физических лиц и борьба с ростовщическим процентом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ужесточение требований к ликвидности банковских активов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распространение риск-ориентированных подходов надзора,  улучшение риск-менеджмента и разрешение на использование риск-ориентированного подхода</a:t>
          </a:r>
        </a:p>
      </dsp:txBody>
      <dsp:txXfrm>
        <a:off x="-1" y="1515032"/>
        <a:ext cx="8712970" cy="40261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B2A25D-70C5-4895-803E-A076C167EB31}">
      <dsp:nvSpPr>
        <dsp:cNvPr id="0" name=""/>
        <dsp:cNvSpPr/>
      </dsp:nvSpPr>
      <dsp:spPr>
        <a:xfrm>
          <a:off x="3486264" y="3417"/>
          <a:ext cx="1740439" cy="369841"/>
        </a:xfrm>
        <a:prstGeom prst="roundRect">
          <a:avLst>
            <a:gd name="adj" fmla="val 10000"/>
          </a:avLst>
        </a:prstGeom>
        <a:solidFill>
          <a:srgbClr val="3C455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itchFamily="34" charset="0"/>
            </a:rPr>
            <a:t>ЦЕЛЬ</a:t>
          </a:r>
          <a:endParaRPr lang="ru-RU" sz="2000" b="1" kern="1200" dirty="0">
            <a:latin typeface="Century Gothic" pitchFamily="34" charset="0"/>
          </a:endParaRPr>
        </a:p>
      </dsp:txBody>
      <dsp:txXfrm>
        <a:off x="3486264" y="3417"/>
        <a:ext cx="1740439" cy="369841"/>
      </dsp:txXfrm>
    </dsp:sp>
    <dsp:sp modelId="{A663BEB7-DDE7-43E7-8A1E-53E003B2A9E9}">
      <dsp:nvSpPr>
        <dsp:cNvPr id="0" name=""/>
        <dsp:cNvSpPr/>
      </dsp:nvSpPr>
      <dsp:spPr>
        <a:xfrm rot="5435592">
          <a:off x="4263699" y="709442"/>
          <a:ext cx="242924" cy="127323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Century Gothic" pitchFamily="34" charset="0"/>
          </a:endParaRPr>
        </a:p>
      </dsp:txBody>
      <dsp:txXfrm rot="5435592">
        <a:off x="4263699" y="709442"/>
        <a:ext cx="242924" cy="1273235"/>
      </dsp:txXfrm>
    </dsp:sp>
    <dsp:sp modelId="{834D53D0-0109-42EB-8015-FCF2656C2E0C}">
      <dsp:nvSpPr>
        <dsp:cNvPr id="0" name=""/>
        <dsp:cNvSpPr/>
      </dsp:nvSpPr>
      <dsp:spPr>
        <a:xfrm>
          <a:off x="1527925" y="640844"/>
          <a:ext cx="5641975" cy="557560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Охлаждение рынка потребительского кредита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Защита прав заемщиков-потребителей</a:t>
          </a:r>
          <a:endParaRPr lang="ru-RU" sz="1600" b="1" kern="1200" dirty="0">
            <a:latin typeface="Century Gothic" pitchFamily="34" charset="0"/>
          </a:endParaRPr>
        </a:p>
      </dsp:txBody>
      <dsp:txXfrm>
        <a:off x="1527925" y="640844"/>
        <a:ext cx="5641975" cy="557560"/>
      </dsp:txXfrm>
    </dsp:sp>
    <dsp:sp modelId="{C73D6078-8210-4CB7-B628-B6A4858D2180}">
      <dsp:nvSpPr>
        <dsp:cNvPr id="0" name=""/>
        <dsp:cNvSpPr/>
      </dsp:nvSpPr>
      <dsp:spPr>
        <a:xfrm rot="5390022">
          <a:off x="4242268" y="-83208"/>
          <a:ext cx="230269" cy="1232207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Century Gothic" pitchFamily="34" charset="0"/>
          </a:endParaRPr>
        </a:p>
      </dsp:txBody>
      <dsp:txXfrm rot="5390022">
        <a:off x="4242268" y="-83208"/>
        <a:ext cx="230269" cy="1232207"/>
      </dsp:txXfrm>
    </dsp:sp>
    <dsp:sp modelId="{0FC95D66-9FA0-443F-BC7C-39842589A513}">
      <dsp:nvSpPr>
        <dsp:cNvPr id="0" name=""/>
        <dsp:cNvSpPr/>
      </dsp:nvSpPr>
      <dsp:spPr>
        <a:xfrm>
          <a:off x="-1" y="1515032"/>
          <a:ext cx="8712970" cy="4026165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Century Gothic" pitchFamily="34" charset="0"/>
            </a:rPr>
            <a:t>НАПРАВЛЕНИЯ РЕГУЛИРОВАНИЯ: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</a:t>
          </a:r>
          <a:r>
            <a:rPr lang="ru-RU" sz="1800" kern="1200" dirty="0" smtClean="0">
              <a:solidFill>
                <a:schemeClr val="tx1"/>
              </a:solidFill>
            </a:rPr>
            <a:t>Изменение кредитной документации и порядка взаимодействия с заемщиками с 1 июля 2014 года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800" kern="1200" dirty="0" smtClean="0">
              <a:solidFill>
                <a:schemeClr val="tx1"/>
              </a:solidFill>
            </a:rPr>
            <a:t>- Ограничение полной стоимости кредита с 1 января 2015 года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800" kern="1200" dirty="0" smtClean="0">
              <a:solidFill>
                <a:schemeClr val="tx1"/>
              </a:solidFill>
            </a:rPr>
            <a:t>- Введение процедуры банкротства граждан по долгам свыше 300 тыс. рублей (возможно со второй половины 2015 года)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800" kern="1200" dirty="0" smtClean="0">
              <a:solidFill>
                <a:schemeClr val="tx1"/>
              </a:solidFill>
            </a:rPr>
            <a:t>- Регулирование </a:t>
          </a:r>
          <a:r>
            <a:rPr lang="ru-RU" sz="1800" kern="1200" dirty="0" err="1" smtClean="0">
              <a:solidFill>
                <a:schemeClr val="tx1"/>
              </a:solidFill>
            </a:rPr>
            <a:t>коллекторских</a:t>
          </a:r>
          <a:r>
            <a:rPr lang="ru-RU" sz="1800" kern="1200" dirty="0" smtClean="0">
              <a:solidFill>
                <a:schemeClr val="tx1"/>
              </a:solidFill>
            </a:rPr>
            <a:t> агентств со стороны Банка России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800" kern="1200" dirty="0" smtClean="0">
              <a:solidFill>
                <a:schemeClr val="tx1"/>
              </a:solidFill>
            </a:rPr>
            <a:t>- Создание трехуровневой системы работы с жалобами клиентов (банк – финансовый уполномоченный – суд)</a:t>
          </a:r>
          <a:r>
            <a:rPr lang="ru-RU" sz="2000" kern="1200" dirty="0" smtClean="0"/>
            <a:t>)</a:t>
          </a:r>
          <a:endParaRPr lang="ru-RU" sz="2000" b="0" kern="120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</dsp:txBody>
      <dsp:txXfrm>
        <a:off x="-1" y="1515032"/>
        <a:ext cx="8712970" cy="402616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B2A25D-70C5-4895-803E-A076C167EB31}">
      <dsp:nvSpPr>
        <dsp:cNvPr id="0" name=""/>
        <dsp:cNvSpPr/>
      </dsp:nvSpPr>
      <dsp:spPr>
        <a:xfrm>
          <a:off x="3486264" y="3417"/>
          <a:ext cx="1740439" cy="369841"/>
        </a:xfrm>
        <a:prstGeom prst="roundRect">
          <a:avLst>
            <a:gd name="adj" fmla="val 10000"/>
          </a:avLst>
        </a:prstGeom>
        <a:solidFill>
          <a:srgbClr val="3C455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itchFamily="34" charset="0"/>
            </a:rPr>
            <a:t>ЦЕЛЬ</a:t>
          </a:r>
          <a:endParaRPr lang="ru-RU" sz="2000" b="1" kern="1200" dirty="0">
            <a:latin typeface="Century Gothic" pitchFamily="34" charset="0"/>
          </a:endParaRPr>
        </a:p>
      </dsp:txBody>
      <dsp:txXfrm>
        <a:off x="3486264" y="3417"/>
        <a:ext cx="1740439" cy="369841"/>
      </dsp:txXfrm>
    </dsp:sp>
    <dsp:sp modelId="{A663BEB7-DDE7-43E7-8A1E-53E003B2A9E9}">
      <dsp:nvSpPr>
        <dsp:cNvPr id="0" name=""/>
        <dsp:cNvSpPr/>
      </dsp:nvSpPr>
      <dsp:spPr>
        <a:xfrm rot="5435592">
          <a:off x="4263699" y="709442"/>
          <a:ext cx="242924" cy="127323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Century Gothic" pitchFamily="34" charset="0"/>
          </a:endParaRPr>
        </a:p>
      </dsp:txBody>
      <dsp:txXfrm rot="5435592">
        <a:off x="4263699" y="709442"/>
        <a:ext cx="242924" cy="1273235"/>
      </dsp:txXfrm>
    </dsp:sp>
    <dsp:sp modelId="{834D53D0-0109-42EB-8015-FCF2656C2E0C}">
      <dsp:nvSpPr>
        <dsp:cNvPr id="0" name=""/>
        <dsp:cNvSpPr/>
      </dsp:nvSpPr>
      <dsp:spPr>
        <a:xfrm>
          <a:off x="704932" y="640844"/>
          <a:ext cx="7287959" cy="557560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Правовая и организационная поддержка корпоративного кредита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Защита прав кредиторов, расширение числа инструментов</a:t>
          </a:r>
          <a:endParaRPr lang="ru-RU" sz="1600" b="1" kern="1200" dirty="0">
            <a:latin typeface="Century Gothic" pitchFamily="34" charset="0"/>
          </a:endParaRPr>
        </a:p>
      </dsp:txBody>
      <dsp:txXfrm>
        <a:off x="704932" y="640844"/>
        <a:ext cx="7287959" cy="557560"/>
      </dsp:txXfrm>
    </dsp:sp>
    <dsp:sp modelId="{C73D6078-8210-4CB7-B628-B6A4858D2180}">
      <dsp:nvSpPr>
        <dsp:cNvPr id="0" name=""/>
        <dsp:cNvSpPr/>
      </dsp:nvSpPr>
      <dsp:spPr>
        <a:xfrm rot="5390022">
          <a:off x="4242268" y="-83208"/>
          <a:ext cx="230269" cy="1232207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Century Gothic" pitchFamily="34" charset="0"/>
          </a:endParaRPr>
        </a:p>
      </dsp:txBody>
      <dsp:txXfrm rot="5390022">
        <a:off x="4242268" y="-83208"/>
        <a:ext cx="230269" cy="1232207"/>
      </dsp:txXfrm>
    </dsp:sp>
    <dsp:sp modelId="{0FC95D66-9FA0-443F-BC7C-39842589A513}">
      <dsp:nvSpPr>
        <dsp:cNvPr id="0" name=""/>
        <dsp:cNvSpPr/>
      </dsp:nvSpPr>
      <dsp:spPr>
        <a:xfrm>
          <a:off x="-1" y="1515032"/>
          <a:ext cx="8712970" cy="4026165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Century Gothic" pitchFamily="34" charset="0"/>
            </a:rPr>
            <a:t>НАПРАВЛЕНИЯ РЕГУЛИРОВАНИЯ: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Снижение кредитного риска за счет совершенствования законодательства о залоге (залог счета, залог всего имущества, реестр залогов движимого имущества)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Введение новых видов банковских счетов (номинальный счет, счет </a:t>
          </a:r>
          <a:r>
            <a:rPr lang="ru-RU" sz="2000" kern="1200" dirty="0" err="1" smtClean="0">
              <a:solidFill>
                <a:schemeClr val="tx1"/>
              </a:solidFill>
            </a:rPr>
            <a:t>эскроу</a:t>
          </a:r>
          <a:r>
            <a:rPr lang="ru-RU" sz="2000" kern="1200" dirty="0" smtClean="0">
              <a:solidFill>
                <a:schemeClr val="tx1"/>
              </a:solidFill>
            </a:rPr>
            <a:t>)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Изменение законодательства о банкротстве заемщиков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Создание новых государственных институтов поддержки (Агентство кредитных гарантий)</a:t>
          </a:r>
          <a:r>
            <a:rPr lang="ru-RU" sz="20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</a:t>
          </a:r>
        </a:p>
      </dsp:txBody>
      <dsp:txXfrm>
        <a:off x="-1" y="1515032"/>
        <a:ext cx="8712970" cy="402616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B2A25D-70C5-4895-803E-A076C167EB31}">
      <dsp:nvSpPr>
        <dsp:cNvPr id="0" name=""/>
        <dsp:cNvSpPr/>
      </dsp:nvSpPr>
      <dsp:spPr>
        <a:xfrm>
          <a:off x="3269494" y="6209"/>
          <a:ext cx="2173979" cy="461968"/>
        </a:xfrm>
        <a:prstGeom prst="roundRect">
          <a:avLst>
            <a:gd name="adj" fmla="val 10000"/>
          </a:avLst>
        </a:prstGeom>
        <a:solidFill>
          <a:srgbClr val="3C455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itchFamily="34" charset="0"/>
            </a:rPr>
            <a:t>ЦЕЛЬ</a:t>
          </a:r>
          <a:endParaRPr lang="ru-RU" sz="2000" b="1" kern="1200" dirty="0">
            <a:latin typeface="Century Gothic" pitchFamily="34" charset="0"/>
          </a:endParaRPr>
        </a:p>
      </dsp:txBody>
      <dsp:txXfrm>
        <a:off x="3269494" y="6209"/>
        <a:ext cx="2173979" cy="461968"/>
      </dsp:txXfrm>
    </dsp:sp>
    <dsp:sp modelId="{A663BEB7-DDE7-43E7-8A1E-53E003B2A9E9}">
      <dsp:nvSpPr>
        <dsp:cNvPr id="0" name=""/>
        <dsp:cNvSpPr/>
      </dsp:nvSpPr>
      <dsp:spPr>
        <a:xfrm rot="5400000">
          <a:off x="4240586" y="888103"/>
          <a:ext cx="303436" cy="159039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Century Gothic" pitchFamily="34" charset="0"/>
          </a:endParaRPr>
        </a:p>
      </dsp:txBody>
      <dsp:txXfrm rot="5400000">
        <a:off x="4240586" y="888103"/>
        <a:ext cx="303436" cy="1590395"/>
      </dsp:txXfrm>
    </dsp:sp>
    <dsp:sp modelId="{834D53D0-0109-42EB-8015-FCF2656C2E0C}">
      <dsp:nvSpPr>
        <dsp:cNvPr id="0" name=""/>
        <dsp:cNvSpPr/>
      </dsp:nvSpPr>
      <dsp:spPr>
        <a:xfrm>
          <a:off x="701163" y="802418"/>
          <a:ext cx="7291726" cy="696448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Обеспечение бесперебойности платежей на территории России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Повышение уровня защищенности клиентов от внешних рисков</a:t>
          </a:r>
          <a:endParaRPr lang="ru-RU" sz="1600" b="1" kern="1200" dirty="0">
            <a:latin typeface="Century Gothic" pitchFamily="34" charset="0"/>
          </a:endParaRPr>
        </a:p>
      </dsp:txBody>
      <dsp:txXfrm>
        <a:off x="701163" y="802418"/>
        <a:ext cx="7291726" cy="696448"/>
      </dsp:txXfrm>
    </dsp:sp>
    <dsp:sp modelId="{C73D6078-8210-4CB7-B628-B6A4858D2180}">
      <dsp:nvSpPr>
        <dsp:cNvPr id="0" name=""/>
        <dsp:cNvSpPr/>
      </dsp:nvSpPr>
      <dsp:spPr>
        <a:xfrm rot="5386963">
          <a:off x="4214302" y="-101994"/>
          <a:ext cx="287629" cy="153914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Century Gothic" pitchFamily="34" charset="0"/>
          </a:endParaRPr>
        </a:p>
      </dsp:txBody>
      <dsp:txXfrm rot="5386963">
        <a:off x="4214302" y="-101994"/>
        <a:ext cx="287629" cy="1539148"/>
      </dsp:txXfrm>
    </dsp:sp>
    <dsp:sp modelId="{0FC95D66-9FA0-443F-BC7C-39842589A513}">
      <dsp:nvSpPr>
        <dsp:cNvPr id="0" name=""/>
        <dsp:cNvSpPr/>
      </dsp:nvSpPr>
      <dsp:spPr>
        <a:xfrm>
          <a:off x="1" y="1894365"/>
          <a:ext cx="8712965" cy="3500024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НАПРАВЛЕНИЯ РЕГУЛИРОВАНИЯ: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стимулирование безналичных расчетов (разработка механизмов снижения стоимости безналичных расчетов)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создание национальных операционных и процессинговых центров, обеспечивающих проведение транзакций для обеспечения деятельности НСПК (национальной системы платежных карт)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упрощение процедуры идентификации клиентов банка при совершении ими банковских операций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совершенствование нормативной правовой базы в части формирования новых платежных услуг и сервисов, в том числе по управлению ликвидностью клиентов (</a:t>
          </a:r>
          <a:r>
            <a:rPr lang="en-US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cash-management)</a:t>
          </a: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и новых видов счетов</a:t>
          </a:r>
          <a:endParaRPr lang="en-US" sz="1400" b="0" kern="120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  <a:p>
          <a:pPr lvl="0" algn="ctr">
            <a:spcBef>
              <a:spcPct val="0"/>
            </a:spcBef>
          </a:pPr>
          <a:r>
            <a:rPr lang="ru-RU" sz="14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- создание международными платежными системами операторов услуг платежной инфраструктуры на территории России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endParaRPr lang="ru-RU" sz="1400" b="0" kern="1200" dirty="0" smtClean="0">
            <a:solidFill>
              <a:schemeClr val="tx1">
                <a:lumMod val="75000"/>
                <a:lumOff val="25000"/>
              </a:schemeClr>
            </a:solidFill>
            <a:latin typeface="Century Gothic" pitchFamily="34" charset="0"/>
          </a:endParaRPr>
        </a:p>
      </dsp:txBody>
      <dsp:txXfrm>
        <a:off x="1" y="1894365"/>
        <a:ext cx="8712965" cy="350002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B2A25D-70C5-4895-803E-A076C167EB31}">
      <dsp:nvSpPr>
        <dsp:cNvPr id="0" name=""/>
        <dsp:cNvSpPr/>
      </dsp:nvSpPr>
      <dsp:spPr>
        <a:xfrm>
          <a:off x="3486264" y="3417"/>
          <a:ext cx="1740439" cy="369841"/>
        </a:xfrm>
        <a:prstGeom prst="roundRect">
          <a:avLst>
            <a:gd name="adj" fmla="val 10000"/>
          </a:avLst>
        </a:prstGeom>
        <a:solidFill>
          <a:srgbClr val="3C455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itchFamily="34" charset="0"/>
            </a:rPr>
            <a:t>ЦЕЛЬ</a:t>
          </a:r>
          <a:endParaRPr lang="ru-RU" sz="2000" b="1" kern="1200" dirty="0">
            <a:latin typeface="Century Gothic" pitchFamily="34" charset="0"/>
          </a:endParaRPr>
        </a:p>
      </dsp:txBody>
      <dsp:txXfrm>
        <a:off x="3486264" y="3417"/>
        <a:ext cx="1740439" cy="369841"/>
      </dsp:txXfrm>
    </dsp:sp>
    <dsp:sp modelId="{A663BEB7-DDE7-43E7-8A1E-53E003B2A9E9}">
      <dsp:nvSpPr>
        <dsp:cNvPr id="0" name=""/>
        <dsp:cNvSpPr/>
      </dsp:nvSpPr>
      <dsp:spPr>
        <a:xfrm rot="5435592">
          <a:off x="4263699" y="709442"/>
          <a:ext cx="242924" cy="127323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Century Gothic" pitchFamily="34" charset="0"/>
          </a:endParaRPr>
        </a:p>
      </dsp:txBody>
      <dsp:txXfrm rot="5435592">
        <a:off x="4263699" y="709442"/>
        <a:ext cx="242924" cy="1273235"/>
      </dsp:txXfrm>
    </dsp:sp>
    <dsp:sp modelId="{834D53D0-0109-42EB-8015-FCF2656C2E0C}">
      <dsp:nvSpPr>
        <dsp:cNvPr id="0" name=""/>
        <dsp:cNvSpPr/>
      </dsp:nvSpPr>
      <dsp:spPr>
        <a:xfrm>
          <a:off x="704932" y="640844"/>
          <a:ext cx="7287959" cy="557560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itchFamily="34" charset="0"/>
            </a:rPr>
            <a:t>Развитие национального финансового рынка и  создание внутреннего инвестора</a:t>
          </a:r>
          <a:endParaRPr lang="ru-RU" sz="1600" b="1" kern="1200" dirty="0">
            <a:latin typeface="Century Gothic" pitchFamily="34" charset="0"/>
          </a:endParaRPr>
        </a:p>
      </dsp:txBody>
      <dsp:txXfrm>
        <a:off x="704932" y="640844"/>
        <a:ext cx="7287959" cy="557560"/>
      </dsp:txXfrm>
    </dsp:sp>
    <dsp:sp modelId="{C73D6078-8210-4CB7-B628-B6A4858D2180}">
      <dsp:nvSpPr>
        <dsp:cNvPr id="0" name=""/>
        <dsp:cNvSpPr/>
      </dsp:nvSpPr>
      <dsp:spPr>
        <a:xfrm rot="5390022">
          <a:off x="4242268" y="-83208"/>
          <a:ext cx="230269" cy="1232207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Century Gothic" pitchFamily="34" charset="0"/>
          </a:endParaRPr>
        </a:p>
      </dsp:txBody>
      <dsp:txXfrm rot="5390022">
        <a:off x="4242268" y="-83208"/>
        <a:ext cx="230269" cy="1232207"/>
      </dsp:txXfrm>
    </dsp:sp>
    <dsp:sp modelId="{0FC95D66-9FA0-443F-BC7C-39842589A513}">
      <dsp:nvSpPr>
        <dsp:cNvPr id="0" name=""/>
        <dsp:cNvSpPr/>
      </dsp:nvSpPr>
      <dsp:spPr>
        <a:xfrm>
          <a:off x="-1" y="1515032"/>
          <a:ext cx="8712970" cy="4026165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Century Gothic" pitchFamily="34" charset="0"/>
            </a:rPr>
            <a:t>НАПРАВЛЕНИЯ РЕГУЛИРОВАНИЯ: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Создание правовых условий для проведения на территории России сделок </a:t>
          </a:r>
          <a:r>
            <a:rPr lang="ru-RU" sz="2000" kern="1200" dirty="0" err="1" smtClean="0">
              <a:solidFill>
                <a:schemeClr val="tx1"/>
              </a:solidFill>
            </a:rPr>
            <a:t>неипотечной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секьюритизации</a:t>
          </a:r>
          <a:r>
            <a:rPr lang="ru-RU" sz="2000" kern="1200" dirty="0" smtClean="0">
              <a:solidFill>
                <a:schemeClr val="tx1"/>
              </a:solidFill>
            </a:rPr>
            <a:t> и проектного финансирования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Регулирование банковских облигаций, обеспеченных залогом денежных требований, и </a:t>
          </a:r>
          <a:r>
            <a:rPr lang="en-US" sz="2000" kern="1200" dirty="0" smtClean="0">
              <a:solidFill>
                <a:schemeClr val="tx1"/>
              </a:solidFill>
            </a:rPr>
            <a:t>credit-linked notes </a:t>
          </a:r>
          <a:r>
            <a:rPr lang="ru-RU" sz="2000" kern="1200" dirty="0" smtClean="0">
              <a:solidFill>
                <a:schemeClr val="tx1"/>
              </a:solidFill>
            </a:rPr>
            <a:t>(</a:t>
          </a:r>
          <a:r>
            <a:rPr lang="en-US" sz="2000" kern="1200" dirty="0" smtClean="0">
              <a:solidFill>
                <a:schemeClr val="tx1"/>
              </a:solidFill>
            </a:rPr>
            <a:t>CLN)</a:t>
          </a:r>
          <a:endParaRPr lang="ru-RU" sz="20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Индивидуальные инвестиционные счета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000" kern="1200" dirty="0" smtClean="0">
              <a:solidFill>
                <a:schemeClr val="tx1"/>
              </a:solidFill>
            </a:rPr>
            <a:t>- Регулирование и надзор на рынке «</a:t>
          </a:r>
          <a:r>
            <a:rPr lang="ru-RU" sz="2000" kern="1200" dirty="0" err="1" smtClean="0">
              <a:solidFill>
                <a:schemeClr val="tx1"/>
              </a:solidFill>
            </a:rPr>
            <a:t>Форекс</a:t>
          </a:r>
          <a:r>
            <a:rPr lang="ru-RU" sz="2000" kern="1200" dirty="0" smtClean="0">
              <a:solidFill>
                <a:schemeClr val="tx1"/>
              </a:solidFill>
            </a:rPr>
            <a:t>» </a:t>
          </a:r>
          <a:endParaRPr lang="ru-RU" sz="2000" b="0" kern="1200" dirty="0" smtClean="0">
            <a:solidFill>
              <a:schemeClr val="tx1"/>
            </a:solidFill>
            <a:latin typeface="Century Gothic" pitchFamily="34" charset="0"/>
          </a:endParaRPr>
        </a:p>
      </dsp:txBody>
      <dsp:txXfrm>
        <a:off x="-1" y="1515032"/>
        <a:ext cx="8712970" cy="4026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A5CFBF03-5E15-46AE-B498-049AFC2FDBB8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17C47A2F-EAD7-4F76-B56F-155357B88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1293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BE8F4F71-D1F0-4CFF-AEEF-D88FF9D7ADCB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D65E4475-2E42-4C61-A773-3DACA3FEA9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963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E4475-2E42-4C61-A773-3DACA3FEA9A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34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auto">
          <a:xfrm flipV="1">
            <a:off x="179388" y="115888"/>
            <a:ext cx="0" cy="6626225"/>
          </a:xfrm>
          <a:prstGeom prst="line">
            <a:avLst/>
          </a:prstGeom>
          <a:noFill/>
          <a:ln w="57150">
            <a:solidFill>
              <a:srgbClr val="FF111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AutoShape 17"/>
          <p:cNvSpPr>
            <a:spLocks noChangeArrowheads="1"/>
          </p:cNvSpPr>
          <p:nvPr userDrawn="1"/>
        </p:nvSpPr>
        <p:spPr bwMode="auto">
          <a:xfrm>
            <a:off x="179386" y="6660993"/>
            <a:ext cx="8785225" cy="714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AutoShape 16"/>
          <p:cNvSpPr>
            <a:spLocks noChangeArrowheads="1"/>
          </p:cNvSpPr>
          <p:nvPr userDrawn="1"/>
        </p:nvSpPr>
        <p:spPr bwMode="auto">
          <a:xfrm>
            <a:off x="179388" y="4724400"/>
            <a:ext cx="8820150" cy="730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1" name="Picture 5" descr="A_ logo_CLEA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084008"/>
            <a:ext cx="787400" cy="1309688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 userDrawn="1"/>
        </p:nvSpPr>
        <p:spPr>
          <a:xfrm>
            <a:off x="215506" y="4822823"/>
            <a:ext cx="8784031" cy="1838170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709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783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246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2082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334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158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5020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196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3050"/>
            <a:ext cx="3213993" cy="7796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12776"/>
            <a:ext cx="3008313" cy="4713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2764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412776"/>
            <a:ext cx="5486400" cy="33147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902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96898"/>
            <a:ext cx="7758171" cy="95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7DA6D-83FE-4781-8554-232A14F8A03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4"/>
          <p:cNvCxnSpPr>
            <a:cxnSpLocks noChangeShapeType="1"/>
          </p:cNvCxnSpPr>
          <p:nvPr/>
        </p:nvCxnSpPr>
        <p:spPr bwMode="auto">
          <a:xfrm>
            <a:off x="250825" y="1052513"/>
            <a:ext cx="8713788" cy="0"/>
          </a:xfrm>
          <a:prstGeom prst="line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086" y="0"/>
            <a:ext cx="1653914" cy="86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2062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8568952" cy="1728192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ОСНОВНЫЕ ТЕНДЕНЦИИ </a:t>
            </a:r>
            <a:r>
              <a:rPr lang="ru-RU" sz="3600" b="1" dirty="0" smtClean="0"/>
              <a:t>БАНКОВСКОГО РЕГУЛИРОВАНИЯ</a:t>
            </a:r>
            <a:endParaRPr lang="ru-RU" sz="3600" b="1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5888"/>
            <a:ext cx="36957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301208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В.Б. Сенин, заместитель председателя Правления</a:t>
            </a:r>
          </a:p>
          <a:p>
            <a:r>
              <a:rPr lang="ru-RU" sz="2400" dirty="0" smtClean="0"/>
              <a:t>ОАО «АЛЬФА-БАНК»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196070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3212976"/>
            <a:ext cx="9144000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3573016"/>
            <a:ext cx="9144000" cy="2160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758" y="2852936"/>
            <a:ext cx="9144000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2060848"/>
            <a:ext cx="9144000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2420888"/>
            <a:ext cx="9144000" cy="406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ВЫВОДЫ И ПРИОРИТЕТЫ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Разнообразие подходов к регулированию различных сфер деятельности со стороны Банка России:</a:t>
            </a:r>
          </a:p>
          <a:p>
            <a:pPr lvl="1"/>
            <a:r>
              <a:rPr lang="ru-RU" sz="1600" dirty="0" smtClean="0"/>
              <a:t>Охлаждение  рынка потребительского кредитования, в том числе в результате ограничения полной стоимости кредита</a:t>
            </a:r>
          </a:p>
          <a:p>
            <a:pPr lvl="1"/>
            <a:r>
              <a:rPr lang="ru-RU" sz="1600" dirty="0" smtClean="0"/>
              <a:t>Усиление банковского надзора и активизация мероприятий по оздоровлению банковской системы</a:t>
            </a:r>
          </a:p>
          <a:p>
            <a:pPr lvl="1"/>
            <a:r>
              <a:rPr lang="ru-RU" sz="1600" dirty="0" smtClean="0"/>
              <a:t>Развитие </a:t>
            </a:r>
            <a:r>
              <a:rPr lang="ru-RU" sz="1600" dirty="0" err="1" smtClean="0"/>
              <a:t>инвестиционно-банковского</a:t>
            </a:r>
            <a:r>
              <a:rPr lang="ru-RU" sz="1600" dirty="0" smtClean="0"/>
              <a:t> инструментария при ухудшающемся инвестиционном климате</a:t>
            </a:r>
          </a:p>
          <a:p>
            <a:pPr lvl="1"/>
            <a:r>
              <a:rPr lang="ru-RU" sz="1600" dirty="0" smtClean="0"/>
              <a:t>Государственная поддержка корпоративного бизнеса за счет институтов развития и законодательной защиты прав кредиторов </a:t>
            </a:r>
          </a:p>
          <a:p>
            <a:pPr lvl="1"/>
            <a:r>
              <a:rPr lang="ru-RU" sz="1600" dirty="0" smtClean="0"/>
              <a:t>Непоследовательность и выраженная политизация в сфере платежной системы </a:t>
            </a:r>
          </a:p>
          <a:p>
            <a:r>
              <a:rPr lang="ru-RU" sz="2000" dirty="0" smtClean="0"/>
              <a:t>Обеспечение пассивной базы кредитных организаций в условиях геополитической неопределенности (капитал, </a:t>
            </a:r>
            <a:r>
              <a:rPr lang="ru-RU" sz="2000" dirty="0" err="1" smtClean="0"/>
              <a:t>субординированные</a:t>
            </a:r>
            <a:r>
              <a:rPr lang="ru-RU" sz="2000" dirty="0" smtClean="0"/>
              <a:t> кредиты, рефинансирование) </a:t>
            </a:r>
          </a:p>
          <a:p>
            <a:r>
              <a:rPr lang="ru-RU" sz="2000" dirty="0" smtClean="0"/>
              <a:t>Бесперебойное функционирование розничных и межбанковских платежных систем</a:t>
            </a:r>
          </a:p>
          <a:p>
            <a:r>
              <a:rPr lang="ru-RU" sz="2000" dirty="0" smtClean="0"/>
              <a:t>Недопущение ситуации, при которой российских кредитные организации оказываются в худших условия, нежели зарубежные банки</a:t>
            </a:r>
          </a:p>
          <a:p>
            <a:r>
              <a:rPr lang="ru-RU" sz="2000" dirty="0" smtClean="0"/>
              <a:t>Совместная работа банковского сообщества по </a:t>
            </a:r>
            <a:r>
              <a:rPr lang="ru-RU" sz="2000" dirty="0"/>
              <a:t>внедрению </a:t>
            </a:r>
            <a:r>
              <a:rPr lang="ru-RU" sz="2000" dirty="0" smtClean="0"/>
              <a:t>законодательных инициатив, создающих новые национальные рынки (проектное финансирование, </a:t>
            </a:r>
            <a:r>
              <a:rPr lang="ru-RU" sz="2000" dirty="0" err="1" smtClean="0"/>
              <a:t>секьюритизация</a:t>
            </a:r>
            <a:r>
              <a:rPr lang="ru-RU" sz="2000" dirty="0" smtClean="0"/>
              <a:t> и др.)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0767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КЛЮЧЕВЫЕ СФЕРЫ РЕГУЛИРОВАНИЯ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2793159532"/>
              </p:ext>
            </p:extLst>
          </p:nvPr>
        </p:nvGraphicFramePr>
        <p:xfrm>
          <a:off x="323528" y="1397000"/>
          <a:ext cx="856895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49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792651"/>
              </p:ext>
            </p:extLst>
          </p:nvPr>
        </p:nvGraphicFramePr>
        <p:xfrm>
          <a:off x="251520" y="1124744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БАНКОВСКОЕ РЕГУЛИРОВАНИЕ И НАДЗОР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06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70796152"/>
              </p:ext>
            </p:extLst>
          </p:nvPr>
        </p:nvGraphicFramePr>
        <p:xfrm>
          <a:off x="251520" y="1124744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000" dirty="0"/>
              <a:t>ПОТРЕБИТЕЛЬСКОЕ КРЕДИТОВАНИЕ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849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10998638"/>
              </p:ext>
            </p:extLst>
          </p:nvPr>
        </p:nvGraphicFramePr>
        <p:xfrm>
          <a:off x="251520" y="1124744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ru-RU" sz="2000" dirty="0"/>
              <a:t>КОРПОРАТИВНЫЙ БИЗНЕС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46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8630016"/>
              </p:ext>
            </p:extLst>
          </p:nvPr>
        </p:nvGraphicFramePr>
        <p:xfrm>
          <a:off x="251520" y="1124744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НАЦИОНАЛЬНАЯ ПЛАТЕЖНАЯ СИСТЕМА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108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49082124"/>
              </p:ext>
            </p:extLst>
          </p:nvPr>
        </p:nvGraphicFramePr>
        <p:xfrm>
          <a:off x="251520" y="1124744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000" dirty="0"/>
              <a:t>ИНВЕСТИЦИОННО-БАНКОВСКИЕ УСЛУГИ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67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НОВОЕ РЕГУЛИРОВАНИЕ</a:t>
            </a:r>
            <a:br>
              <a:rPr lang="ru-RU" sz="2400" dirty="0" smtClean="0"/>
            </a:br>
            <a:r>
              <a:rPr lang="ru-RU" sz="2400" dirty="0" smtClean="0"/>
              <a:t>БАНКОВСКИХ ДОГОВОРОВ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smtClean="0"/>
              <a:t>Начата подготовка ко второму чтению изменений в Гражданский кодекс, касающихся регулирования основных банковских договоров (кредит, факторинг, вклад, счет, расчеты). При этом обсуждаются следующие вопросы: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</a:p>
          <a:p>
            <a:r>
              <a:rPr lang="ru-RU" sz="2400" dirty="0" smtClean="0"/>
              <a:t>Банковские комиссии при корпоративном кредитовании</a:t>
            </a:r>
          </a:p>
          <a:p>
            <a:r>
              <a:rPr lang="ru-RU" sz="2400" dirty="0" smtClean="0"/>
              <a:t>Новые виды вкладов (сберегательные сертификаты)</a:t>
            </a:r>
          </a:p>
          <a:p>
            <a:r>
              <a:rPr lang="ru-RU" sz="2400" dirty="0" smtClean="0"/>
              <a:t>Новые виды счетов (совместный, металлический и пр.)</a:t>
            </a:r>
          </a:p>
          <a:p>
            <a:r>
              <a:rPr lang="ru-RU" sz="2400" dirty="0" smtClean="0"/>
              <a:t>Упрощение регулирования залогового счета (залог прав по расчетному счету)</a:t>
            </a:r>
          </a:p>
          <a:p>
            <a:r>
              <a:rPr lang="ru-RU" sz="2400" dirty="0" smtClean="0"/>
              <a:t>Современное регулирование расчетов (аккредитивы, прямое </a:t>
            </a:r>
            <a:r>
              <a:rPr lang="ru-RU" sz="2400" dirty="0" err="1" smtClean="0"/>
              <a:t>дебетование</a:t>
            </a:r>
            <a:r>
              <a:rPr lang="ru-RU" sz="2400" dirty="0" smtClean="0"/>
              <a:t> и др.)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7899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СУБОРДИНИРОВАННЫЙ КРЕДИТ – </a:t>
            </a:r>
            <a:br>
              <a:rPr lang="ru-RU" sz="2400" dirty="0" smtClean="0"/>
            </a:br>
            <a:r>
              <a:rPr lang="ru-RU" sz="2400" dirty="0" smtClean="0"/>
              <a:t>ИСТОЧНИК ОСНОВНОГО КАПИТАЛА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1656184"/>
          </a:xfrm>
        </p:spPr>
        <p:txBody>
          <a:bodyPr>
            <a:noAutofit/>
          </a:bodyPr>
          <a:lstStyle/>
          <a:p>
            <a:pPr marL="457200" indent="-457200">
              <a:buClr>
                <a:srgbClr val="FF0000"/>
              </a:buClr>
              <a:buSzPct val="142000"/>
              <a:buFont typeface="Wingdings" pitchFamily="2" charset="2"/>
              <a:buChar char="§"/>
            </a:pPr>
            <a:r>
              <a:rPr lang="ru-RU" sz="1600" dirty="0" smtClean="0"/>
              <a:t>Повышение требований к достаточности основного капитала с 1 января 2015 года (Н1.2 </a:t>
            </a:r>
            <a:r>
              <a:rPr lang="en-US" sz="1600" dirty="0" smtClean="0"/>
              <a:t>&gt; </a:t>
            </a:r>
            <a:r>
              <a:rPr lang="ru-RU" sz="1600" dirty="0" smtClean="0"/>
              <a:t>6 </a:t>
            </a:r>
            <a:r>
              <a:rPr lang="ru-RU" sz="1600" dirty="0" smtClean="0"/>
              <a:t>%)</a:t>
            </a:r>
          </a:p>
          <a:p>
            <a:pPr marL="457200" indent="-457200">
              <a:buClr>
                <a:srgbClr val="FF0000"/>
              </a:buClr>
              <a:buSzPct val="142000"/>
              <a:buFont typeface="Wingdings" pitchFamily="2" charset="2"/>
              <a:buChar char="§"/>
            </a:pPr>
            <a:r>
              <a:rPr lang="ru-RU" sz="1600" dirty="0" err="1" smtClean="0"/>
              <a:t>Субординированные</a:t>
            </a:r>
            <a:r>
              <a:rPr lang="ru-RU" sz="1600" dirty="0" smtClean="0"/>
              <a:t> </a:t>
            </a:r>
            <a:r>
              <a:rPr lang="ru-RU" sz="1600" dirty="0" smtClean="0"/>
              <a:t>кредиты являются важнейшим источником добавочного капитала основного </a:t>
            </a:r>
            <a:r>
              <a:rPr lang="ru-RU" sz="1600" dirty="0" smtClean="0"/>
              <a:t>капитала</a:t>
            </a:r>
          </a:p>
          <a:p>
            <a:pPr marL="457200" indent="-457200">
              <a:buClr>
                <a:srgbClr val="FF0000"/>
              </a:buClr>
              <a:buSzPct val="142000"/>
              <a:buFont typeface="Wingdings" pitchFamily="2" charset="2"/>
              <a:buChar char="§"/>
            </a:pPr>
            <a:r>
              <a:rPr lang="ru-RU" sz="1600" dirty="0" smtClean="0"/>
              <a:t>Крупнейшие банки заинтересованы в изменении условий </a:t>
            </a:r>
            <a:r>
              <a:rPr lang="ru-RU" sz="1600" dirty="0" err="1" smtClean="0"/>
              <a:t>суборди-нированных</a:t>
            </a:r>
            <a:r>
              <a:rPr lang="ru-RU" sz="1600" dirty="0" smtClean="0"/>
              <a:t> кредитов </a:t>
            </a:r>
            <a:r>
              <a:rPr lang="ru-RU" sz="1600" dirty="0" err="1" smtClean="0"/>
              <a:t>ВЭБа</a:t>
            </a:r>
            <a:r>
              <a:rPr lang="ru-RU" sz="1600" dirty="0" smtClean="0"/>
              <a:t> для их включения в основной капитал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0080" y="3284984"/>
            <a:ext cx="1872208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Дополнительный капитал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20080" y="4437112"/>
            <a:ext cx="1872208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Добавочный капитал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20080" y="5085184"/>
            <a:ext cx="1872208" cy="1477328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Базовый капитал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04056" y="508518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-107504" y="6525344"/>
            <a:ext cx="827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16024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76064" y="5085184"/>
            <a:ext cx="0" cy="144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88032" y="4437112"/>
            <a:ext cx="0" cy="20882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-31358" y="547658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Н1.1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-319390" y="518855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Н1.2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Выноска 1 19"/>
          <p:cNvSpPr/>
          <p:nvPr/>
        </p:nvSpPr>
        <p:spPr>
          <a:xfrm>
            <a:off x="3240360" y="3140968"/>
            <a:ext cx="1656184" cy="648072"/>
          </a:xfrm>
          <a:prstGeom prst="borderCallout1">
            <a:avLst>
              <a:gd name="adj1" fmla="val -616"/>
              <a:gd name="adj2" fmla="val -1296"/>
              <a:gd name="adj3" fmla="val 112500"/>
              <a:gd name="adj4" fmla="val -383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</a:rPr>
              <a:t>Субординированный</a:t>
            </a:r>
            <a:r>
              <a:rPr lang="ru-RU" sz="1100" dirty="0" smtClean="0">
                <a:solidFill>
                  <a:schemeClr val="tx1"/>
                </a:solidFill>
              </a:rPr>
              <a:t> кредит сроком более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5 лет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1" name="Выноска 1 20"/>
          <p:cNvSpPr/>
          <p:nvPr/>
        </p:nvSpPr>
        <p:spPr>
          <a:xfrm>
            <a:off x="3240360" y="4005064"/>
            <a:ext cx="1656184" cy="1440160"/>
          </a:xfrm>
          <a:prstGeom prst="borderCallout1">
            <a:avLst>
              <a:gd name="adj1" fmla="val 76"/>
              <a:gd name="adj2" fmla="val 328"/>
              <a:gd name="adj3" fmla="val 58137"/>
              <a:gd name="adj4" fmla="val -3961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</a:rPr>
              <a:t>Субординированный</a:t>
            </a:r>
            <a:r>
              <a:rPr lang="ru-RU" sz="1100" dirty="0" smtClean="0">
                <a:solidFill>
                  <a:schemeClr val="tx1"/>
                </a:solidFill>
              </a:rPr>
              <a:t> кредит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− полученный до  1 марта 2013 года сроком более 30 лет,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− бессрочный  или сроком более 50 лет от нерезидентов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4048" y="2996952"/>
            <a:ext cx="3960440" cy="360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Предложения:</a:t>
            </a:r>
            <a:endParaRPr lang="ru-RU" sz="1600" dirty="0" smtClean="0"/>
          </a:p>
          <a:p>
            <a:pPr algn="ctr"/>
            <a:endParaRPr lang="ru-RU" sz="1600" dirty="0" smtClean="0"/>
          </a:p>
          <a:p>
            <a:r>
              <a:rPr lang="ru-RU" sz="1600" dirty="0" smtClean="0"/>
              <a:t>1. </a:t>
            </a:r>
            <a:r>
              <a:rPr lang="ru-RU" sz="1600" dirty="0" smtClean="0"/>
              <a:t>Внесение изменений в </a:t>
            </a:r>
            <a:r>
              <a:rPr lang="ru-RU" sz="1600" dirty="0" smtClean="0"/>
              <a:t>п. 2.1.12 Положения № </a:t>
            </a:r>
            <a:r>
              <a:rPr lang="ru-RU" sz="1600" dirty="0" smtClean="0"/>
              <a:t>395-П с целью сокращения до 10 лет срока </a:t>
            </a:r>
            <a:r>
              <a:rPr lang="ru-RU" sz="1600" dirty="0" err="1" smtClean="0"/>
              <a:t>субординированных</a:t>
            </a:r>
            <a:r>
              <a:rPr lang="ru-RU" sz="1600" dirty="0" smtClean="0"/>
              <a:t> кредитов, предоставленных до 1 марта 2013 года на основании Закона о </a:t>
            </a:r>
            <a:r>
              <a:rPr lang="ru-RU" sz="1600" dirty="0" err="1" smtClean="0"/>
              <a:t>допмерах</a:t>
            </a:r>
            <a:r>
              <a:rPr lang="ru-RU" sz="1600" dirty="0" smtClean="0"/>
              <a:t> по поддержке финансовой системы</a:t>
            </a:r>
          </a:p>
          <a:p>
            <a:endParaRPr lang="ru-RU" sz="1600" dirty="0" smtClean="0"/>
          </a:p>
          <a:p>
            <a:r>
              <a:rPr lang="ru-RU" sz="1600" dirty="0" smtClean="0"/>
              <a:t>2. </a:t>
            </a:r>
            <a:r>
              <a:rPr lang="ru-RU" sz="1600" dirty="0" smtClean="0"/>
              <a:t>Внесение изменений в Закон и распространение на коммерческие </a:t>
            </a:r>
            <a:r>
              <a:rPr lang="ru-RU" sz="1600" dirty="0" smtClean="0"/>
              <a:t>б</a:t>
            </a:r>
            <a:r>
              <a:rPr lang="ru-RU" sz="1600" dirty="0" smtClean="0"/>
              <a:t>анки опыта Сбербанка: увеличение срока кредитов </a:t>
            </a:r>
            <a:r>
              <a:rPr lang="ru-RU" sz="1600" dirty="0" err="1" smtClean="0"/>
              <a:t>ВЭБа</a:t>
            </a:r>
            <a:r>
              <a:rPr lang="ru-RU" sz="1600" dirty="0" smtClean="0"/>
              <a:t> до 50 лет </a:t>
            </a:r>
            <a:r>
              <a:rPr lang="ru-RU" sz="1600" dirty="0" smtClean="0"/>
              <a:t>с одновременным уточнением </a:t>
            </a:r>
            <a:r>
              <a:rPr lang="ru-RU" sz="1600" dirty="0" smtClean="0"/>
              <a:t>п. 2.3.4 Положения </a:t>
            </a:r>
            <a:r>
              <a:rPr lang="ru-RU" sz="1600" dirty="0" smtClean="0"/>
              <a:t>№ 395-П 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7899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929</Words>
  <Application>Microsoft Office PowerPoint</Application>
  <PresentationFormat>Экран (4:3)</PresentationFormat>
  <Paragraphs>119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ОСНОВНЫЕ ТЕНДЕНЦИИ БАНКОВСКОГО РЕГУЛИРОВАНИЯ</vt:lpstr>
      <vt:lpstr>КЛЮЧЕВЫЕ СФЕРЫ РЕГУЛИРОВАНИЯ</vt:lpstr>
      <vt:lpstr>1. БАНКОВСКОЕ РЕГУЛИРОВАНИЕ И НАДЗОР</vt:lpstr>
      <vt:lpstr>2. ПОТРЕБИТЕЛЬСКОЕ КРЕДИТОВАНИЕ</vt:lpstr>
      <vt:lpstr>3. КОРПОРАТИВНЫЙ БИЗНЕС</vt:lpstr>
      <vt:lpstr>4. НАЦИОНАЛЬНАЯ ПЛАТЕЖНАЯ СИСТЕМА</vt:lpstr>
      <vt:lpstr>5. ИНВЕСТИЦИОННО-БАНКОВСКИЕ УСЛУГИ</vt:lpstr>
      <vt:lpstr>НОВОЕ РЕГУЛИРОВАНИЕ БАНКОВСКИХ ДОГОВОРОВ</vt:lpstr>
      <vt:lpstr>СУБОРДИНИРОВАННЫЙ КРЕДИТ –  ИСТОЧНИК ОСНОВНОГО КАПИТАЛА</vt:lpstr>
      <vt:lpstr>ВЫВОДЫ И ПРИОРИТЕТЫ</vt:lpstr>
    </vt:vector>
  </TitlesOfParts>
  <Company>Alfa-Bank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Бурлис Дина Анатольевна</dc:creator>
  <cp:lastModifiedBy>Олег</cp:lastModifiedBy>
  <cp:revision>147</cp:revision>
  <cp:lastPrinted>2014-03-12T13:18:43Z</cp:lastPrinted>
  <dcterms:created xsi:type="dcterms:W3CDTF">2014-03-05T08:42:34Z</dcterms:created>
  <dcterms:modified xsi:type="dcterms:W3CDTF">2014-09-03T10:19:30Z</dcterms:modified>
</cp:coreProperties>
</file>