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868" r:id="rId2"/>
  </p:sldMasterIdLst>
  <p:notesMasterIdLst>
    <p:notesMasterId r:id="rId13"/>
  </p:notesMasterIdLst>
  <p:handoutMasterIdLst>
    <p:handoutMasterId r:id="rId14"/>
  </p:handoutMasterIdLst>
  <p:sldIdLst>
    <p:sldId id="259" r:id="rId3"/>
    <p:sldId id="411" r:id="rId4"/>
    <p:sldId id="402" r:id="rId5"/>
    <p:sldId id="403" r:id="rId6"/>
    <p:sldId id="405" r:id="rId7"/>
    <p:sldId id="410" r:id="rId8"/>
    <p:sldId id="406" r:id="rId9"/>
    <p:sldId id="408" r:id="rId10"/>
    <p:sldId id="412" r:id="rId11"/>
    <p:sldId id="391" r:id="rId12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7931"/>
    <a:srgbClr val="58AB26"/>
    <a:srgbClr val="B8E08C"/>
    <a:srgbClr val="3278CC"/>
    <a:srgbClr val="ADF5E9"/>
    <a:srgbClr val="5BCD05"/>
    <a:srgbClr val="64FF7A"/>
    <a:srgbClr val="45FF2C"/>
    <a:srgbClr val="00FF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808" y="2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vvv:Desktop:&#1041;&#1088;&#1102;&#1089;&#1077;&#1083;&#1100;:&#1050;&#1085;&#1080;&#1075;&#1072;6&#1055;&#1088;&#1086;&#1074;&#1077;&#1088;&#1082;&#1080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844092669709589"/>
          <c:y val="0.0888888888888889"/>
          <c:w val="0.868766945368942"/>
          <c:h val="0.813997646845868"/>
        </c:manualLayout>
      </c:layout>
      <c:lineChart>
        <c:grouping val="standar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Количество дней проверок</c:v>
                </c:pt>
              </c:strCache>
            </c:strRef>
          </c:tx>
          <c:spPr>
            <a:ln w="152400" cmpd="sng"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4"/>
              <c:layout>
                <c:manualLayout>
                  <c:x val="-0.084397069567335"/>
                  <c:y val="-0.0605363984674329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0.066355832453933"/>
                  <c:y val="-0.11034482758620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Лист1!$B$1:$J$1</c:f>
              <c:numCache>
                <c:formatCode>General</c:formatCode>
                <c:ptCount val="9"/>
                <c:pt idx="0">
                  <c:v>2008.0</c:v>
                </c:pt>
                <c:pt idx="1">
                  <c:v>2009.0</c:v>
                </c:pt>
                <c:pt idx="2">
                  <c:v>2010.0</c:v>
                </c:pt>
                <c:pt idx="3">
                  <c:v>2011.0</c:v>
                </c:pt>
                <c:pt idx="4">
                  <c:v>2012.0</c:v>
                </c:pt>
                <c:pt idx="5">
                  <c:v>2013.0</c:v>
                </c:pt>
                <c:pt idx="6">
                  <c:v>2014.0</c:v>
                </c:pt>
                <c:pt idx="7">
                  <c:v>2015.0</c:v>
                </c:pt>
                <c:pt idx="8">
                  <c:v>2016.0</c:v>
                </c:pt>
              </c:numCache>
            </c:numRef>
          </c:cat>
          <c:val>
            <c:numRef>
              <c:f>Лист1!$B$2:$J$2</c:f>
              <c:numCache>
                <c:formatCode>General</c:formatCode>
                <c:ptCount val="9"/>
                <c:pt idx="0">
                  <c:v>304.0</c:v>
                </c:pt>
                <c:pt idx="1">
                  <c:v>356.0</c:v>
                </c:pt>
                <c:pt idx="2">
                  <c:v>468.0</c:v>
                </c:pt>
                <c:pt idx="3">
                  <c:v>663.0</c:v>
                </c:pt>
                <c:pt idx="4">
                  <c:v>1234.0</c:v>
                </c:pt>
                <c:pt idx="5">
                  <c:v>1336.0</c:v>
                </c:pt>
                <c:pt idx="6">
                  <c:v>1663.0</c:v>
                </c:pt>
                <c:pt idx="7">
                  <c:v>2500.0</c:v>
                </c:pt>
                <c:pt idx="8">
                  <c:v>2800.0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070578824"/>
        <c:axId val="-2070581288"/>
      </c:lineChart>
      <c:catAx>
        <c:axId val="-2070578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-2070581288"/>
        <c:crosses val="autoZero"/>
        <c:auto val="1"/>
        <c:lblAlgn val="ctr"/>
        <c:lblOffset val="100"/>
        <c:noMultiLvlLbl val="0"/>
      </c:catAx>
      <c:valAx>
        <c:axId val="-20705812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-2070578824"/>
        <c:crosses val="autoZero"/>
        <c:crossBetween val="between"/>
      </c:valAx>
      <c:spPr>
        <a:solidFill>
          <a:srgbClr val="CCFFCC"/>
        </a:solidFill>
      </c:spPr>
    </c:plotArea>
    <c:plotVisOnly val="1"/>
    <c:dispBlanksAs val="gap"/>
    <c:showDLblsOverMax val="0"/>
  </c:chart>
  <c:spPr>
    <a:solidFill>
      <a:srgbClr val="CCFFCC"/>
    </a:solidFill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AC7B06B-4128-4341-8317-F05C92593FFF}" type="datetimeFigureOut">
              <a:rPr lang="ru-RU"/>
              <a:pPr>
                <a:defRPr/>
              </a:pPr>
              <a:t>09.03.17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BCC28E7-9BE7-4992-A61B-C7312FFB35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4129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2F4B904-183B-4BE1-90DD-C358558EDE61}" type="datetimeFigureOut">
              <a:rPr lang="ru-RU"/>
              <a:pPr>
                <a:defRPr/>
              </a:pPr>
              <a:t>09.03.17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3E514D1-586C-43AC-8DD9-0E2785E9A4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03478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kumimoji="0" lang="ru-RU" smtClean="0">
              <a:cs typeface="Arial" pitchFamily="34" charset="0"/>
            </a:endParaRPr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D96E1E2-B4D5-4DC2-82F1-C0478798BCAA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4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23555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fld id="{326F3CE3-875A-AD4E-86BE-8919C4DF3235}" type="slidenum">
              <a:rPr kumimoji="0" lang="ru-RU" sz="1200">
                <a:solidFill>
                  <a:prstClr val="black"/>
                </a:solidFill>
                <a:latin typeface="Calibri" charset="0"/>
              </a:rPr>
              <a:pPr/>
              <a:t>2</a:t>
            </a:fld>
            <a:endParaRPr kumimoji="0" lang="ru-RU" sz="1200">
              <a:solidFill>
                <a:prstClr val="black"/>
              </a:solidFill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fld id="{04A3B2A7-3CB1-5949-B07D-B4E96EB197D4}" type="slidenum">
              <a:rPr kumimoji="0" lang="ru-RU" sz="1200">
                <a:solidFill>
                  <a:prstClr val="black"/>
                </a:solidFill>
              </a:rPr>
              <a:pPr/>
              <a:t>6</a:t>
            </a:fld>
            <a:endParaRPr kumimoji="0" lang="ru-RU" sz="1200">
              <a:solidFill>
                <a:prstClr val="black"/>
              </a:solidFill>
            </a:endParaRPr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marL="228600" indent="-228600" eaLnBrk="1" hangingPunct="1"/>
            <a:endParaRPr kumimoji="0"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kumimoji="0" lang="ru-RU" smtClean="0">
              <a:cs typeface="Arial" pitchFamily="34" charset="0"/>
            </a:endParaRPr>
          </a:p>
        </p:txBody>
      </p:sp>
      <p:sp>
        <p:nvSpPr>
          <p:cNvPr id="450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CD46054-C4C1-44C9-BEC4-3A2B7E70959D}" type="slidenum">
              <a:rPr lang="ru-RU" smtClean="0"/>
              <a:pPr/>
              <a:t>7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0" y="188913"/>
            <a:ext cx="8243888" cy="503237"/>
          </a:xfrm>
          <a:prstGeom prst="rect">
            <a:avLst/>
          </a:prstGeom>
          <a:solidFill>
            <a:srgbClr val="5BCD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92D05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834D4-341B-4AD5-A289-46F28F47C36D}" type="datetimeFigureOut">
              <a:rPr lang="ru-RU"/>
              <a:pPr>
                <a:defRPr/>
              </a:pPr>
              <a:t>09.03.17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B46D2-2BB5-4869-B480-4BA405264C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8" name="Picture 2" descr="O:\secret\Лого 25\CI-25logo_color-01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309320"/>
            <a:ext cx="2179952" cy="360040"/>
          </a:xfrm>
          <a:prstGeom prst="rect">
            <a:avLst/>
          </a:prstGeom>
          <a:noFill/>
        </p:spPr>
      </p:pic>
      <p:cxnSp>
        <p:nvCxnSpPr>
          <p:cNvPr id="9" name="Прямая соединительная линия 8"/>
          <p:cNvCxnSpPr/>
          <p:nvPr userDrawn="1"/>
        </p:nvCxnSpPr>
        <p:spPr>
          <a:xfrm>
            <a:off x="2700338" y="6524625"/>
            <a:ext cx="532765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00DFA-3E84-4EC3-B70F-4FEFAB502E4D}" type="datetimeFigureOut">
              <a:rPr lang="ru-RU"/>
              <a:pPr>
                <a:defRPr/>
              </a:pPr>
              <a:t>09.03.17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50940-6B97-411E-AD28-9361FE79F3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2BF0E-71DF-42DE-94E2-FEBF0CC73765}" type="datetimeFigureOut">
              <a:rPr lang="ru-RU"/>
              <a:pPr>
                <a:defRPr/>
              </a:pPr>
              <a:t>09.03.17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D772A-1D37-4688-8982-1804FB0B7A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A627E-3357-DB48-AE07-1D3DCEB4ACE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 userDrawn="1"/>
        </p:nvCxnSpPr>
        <p:spPr>
          <a:xfrm>
            <a:off x="2700338" y="6524625"/>
            <a:ext cx="532765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O:\secret\Лого 25\CI-25logo_color-01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309320"/>
            <a:ext cx="2179952" cy="3600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437657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571744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799BC-1DBB-2A44-8355-B59BF2CD0D7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073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64E34-B457-8D4D-AF0E-023A1505F3AE}" type="datetime1">
              <a:rPr lang="ru-RU">
                <a:solidFill>
                  <a:srgbClr val="000000"/>
                </a:solidFill>
              </a:rPr>
              <a:pPr>
                <a:defRPr/>
              </a:pPr>
              <a:t>09.03.17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E8248-DF0A-A340-AE87-62A1C4A30C7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9785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7A3BE-997D-F540-BA1A-EF5FF513AFB9}" type="datetime1">
              <a:rPr lang="ru-RU">
                <a:solidFill>
                  <a:srgbClr val="000000"/>
                </a:solidFill>
              </a:rPr>
              <a:pPr>
                <a:defRPr/>
              </a:pPr>
              <a:t>09.03.17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7D486-F15C-234C-B736-95A987557D3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2752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6A0AA-D18B-D94A-A90F-A8381E6704C7}" type="datetime1">
              <a:rPr lang="ru-RU">
                <a:solidFill>
                  <a:srgbClr val="000000"/>
                </a:solidFill>
              </a:rPr>
              <a:pPr>
                <a:defRPr/>
              </a:pPr>
              <a:t>09.03.17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993C1E-47B5-074B-A46A-731D1F1F5E9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1981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496E9-16D0-F24A-B272-AA5747138B3D}" type="datetime1">
              <a:rPr lang="ru-RU">
                <a:solidFill>
                  <a:srgbClr val="000000"/>
                </a:solidFill>
              </a:rPr>
              <a:pPr>
                <a:defRPr/>
              </a:pPr>
              <a:t>09.03.17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881D35-6A86-3E40-A03D-9E94C21AD1D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4290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52820-56F2-7146-BE49-C103F78124C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pic>
        <p:nvPicPr>
          <p:cNvPr id="4" name="Picture 2" descr="O:\secret\Лого 25\CI-25logo_color-01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309320"/>
            <a:ext cx="2179952" cy="3600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324882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697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72388-BDAF-4692-A3B3-929ABA760163}" type="datetimeFigureOut">
              <a:rPr lang="ru-RU"/>
              <a:pPr>
                <a:defRPr/>
              </a:pPr>
              <a:t>09.03.17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3D18C-F768-40EA-B1E8-99FD6650FC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9FA37-8B5A-6540-B353-0B8B84EDD777}" type="datetime1">
              <a:rPr lang="ru-RU">
                <a:solidFill>
                  <a:srgbClr val="000000"/>
                </a:solidFill>
              </a:rPr>
              <a:pPr>
                <a:defRPr/>
              </a:pPr>
              <a:t>09.03.17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0CF333-C157-314A-B716-F1F7AB2BFE8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4971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4EE74B-6B86-154D-8A58-2989F6411B40}" type="datetime1">
              <a:rPr lang="ru-RU">
                <a:solidFill>
                  <a:srgbClr val="000000"/>
                </a:solidFill>
              </a:rPr>
              <a:pPr>
                <a:defRPr/>
              </a:pPr>
              <a:t>09.03.17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CFA350-0572-3B49-892A-E18105A1E29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5945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A6E23-8C55-C149-97C0-94435E38871C}" type="datetime1">
              <a:rPr lang="ru-RU">
                <a:solidFill>
                  <a:srgbClr val="000000"/>
                </a:solidFill>
              </a:rPr>
              <a:pPr>
                <a:defRPr/>
              </a:pPr>
              <a:t>09.03.17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C33D04-A88F-D948-88B1-587ABDCC7AA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506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9BC34-66DA-244B-BBCE-6191F9C41CD1}" type="datetime1">
              <a:rPr lang="ru-RU">
                <a:solidFill>
                  <a:srgbClr val="000000"/>
                </a:solidFill>
              </a:rPr>
              <a:pPr>
                <a:defRPr/>
              </a:pPr>
              <a:t>09.03.17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E01DB-7211-FC47-8840-39C869FED5E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pic>
        <p:nvPicPr>
          <p:cNvPr id="6" name="Picture 2" descr="O:\secret\Лого 25\CI-25logo_color-01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309320"/>
            <a:ext cx="2179952" cy="3600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432047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E0064-7AFD-F94D-8105-32B2C3B87292}" type="datetime1">
              <a:rPr lang="ru-RU">
                <a:solidFill>
                  <a:srgbClr val="000000"/>
                </a:solidFill>
              </a:rPr>
              <a:pPr>
                <a:defRPr/>
              </a:pPr>
              <a:t>09.03.17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7F92E-EC91-724D-9FE0-614B1C6D2D1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484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00839-F02E-415E-8F1A-0BFCEC11275C}" type="datetimeFigureOut">
              <a:rPr lang="ru-RU"/>
              <a:pPr>
                <a:defRPr/>
              </a:pPr>
              <a:t>09.03.17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78E9D-3B7C-40FF-A217-426E43C18B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E2111-98B6-4D7A-9AA9-7C593D8EDB9E}" type="datetimeFigureOut">
              <a:rPr lang="ru-RU"/>
              <a:pPr>
                <a:defRPr/>
              </a:pPr>
              <a:t>09.03.17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165FE-AFA6-4704-900E-4E7505B296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2B6C4-8E02-4766-AF64-41A7AC8C57A1}" type="datetimeFigureOut">
              <a:rPr lang="ru-RU"/>
              <a:pPr>
                <a:defRPr/>
              </a:pPr>
              <a:t>09.03.17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86218-9681-4F14-A884-0CC7021780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1C937-7BB6-4206-B973-495E6C9BA3A5}" type="datetimeFigureOut">
              <a:rPr lang="ru-RU"/>
              <a:pPr>
                <a:defRPr/>
              </a:pPr>
              <a:t>09.03.17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00BD3-A0D4-4463-B257-87F75DF591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24FE1-19AD-4C33-819E-B22EFF270592}" type="datetimeFigureOut">
              <a:rPr lang="ru-RU"/>
              <a:pPr>
                <a:defRPr/>
              </a:pPr>
              <a:t>09.03.17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5CAE1-6BF3-4E60-9D12-A799540670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5" name="Picture 2" descr="O:\secret\Лого 25\CI-25logo_color-01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309320"/>
            <a:ext cx="2179952" cy="36004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CFDC2-C4E6-45EB-BF1B-E1E927ADC755}" type="datetimeFigureOut">
              <a:rPr lang="ru-RU"/>
              <a:pPr>
                <a:defRPr/>
              </a:pPr>
              <a:t>09.03.17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2D6AE-D45D-4C0E-BDD1-0B23576D37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07485-05E5-40D3-AD35-D9BC1620CF9A}" type="datetimeFigureOut">
              <a:rPr lang="ru-RU"/>
              <a:pPr>
                <a:defRPr/>
              </a:pPr>
              <a:t>09.03.17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03350-3436-45F3-A9B4-EAF1FA9EB0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<Relationship Id="rId14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FF077D0-1729-4DB0-A0A3-92AA40073990}" type="datetimeFigureOut">
              <a:rPr lang="ru-RU"/>
              <a:pPr>
                <a:defRPr/>
              </a:pPr>
              <a:t>09.03.17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4F589B0-3A1A-48DF-BD03-F03380A121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Arial" charset="0"/>
          <a:cs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Arial" charset="0"/>
          <a:cs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Arial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Arial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Arial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Arial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E33ADDBC-8D84-CE4F-A8D0-D366F0CA7351}" type="datetime1">
              <a:rPr lang="ru-RU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pPr>
                <a:defRPr/>
              </a:pPr>
              <a:t>09.03.17</a:t>
            </a:fld>
            <a:endParaRPr lang="ru-RU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7B9D3FD-5C0B-324E-8343-E0C2281BBC85}" type="slidenum">
              <a:rPr lang="ru-RU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0" y="188913"/>
            <a:ext cx="8243888" cy="503237"/>
          </a:xfrm>
          <a:prstGeom prst="rect">
            <a:avLst/>
          </a:prstGeom>
          <a:solidFill>
            <a:srgbClr val="5BCD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92D05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04761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  <p:sldLayoutId id="2147483880" r:id="rId12"/>
    <p:sldLayoutId id="214748388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Arial" charset="0"/>
          <a:cs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Arial" charset="0"/>
          <a:cs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Arial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Arial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Arial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Arial" charset="0"/>
          <a:cs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hyperlink" Target="https://www.youtube.com/watch?v=4_xTQr7Sn0Q" TargetMode="External"/><Relationship Id="rId5" Type="http://schemas.openxmlformats.org/officeDocument/2006/relationships/image" Target="../media/image4.gif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mas.exponenta.ru/mas/worksheets/Mathematics/MatStat/mas_n.xmcd" TargetMode="External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1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487930"/>
              </a:clrFrom>
              <a:clrTo>
                <a:srgbClr val="48793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</p:pic>
      <p:sp>
        <p:nvSpPr>
          <p:cNvPr id="4099" name="Заголовок 1"/>
          <p:cNvSpPr>
            <a:spLocks noGrp="1"/>
          </p:cNvSpPr>
          <p:nvPr>
            <p:ph type="ctrTitle"/>
          </p:nvPr>
        </p:nvSpPr>
        <p:spPr>
          <a:xfrm>
            <a:off x="0" y="1773238"/>
            <a:ext cx="9143999" cy="1079500"/>
          </a:xfrm>
        </p:spPr>
        <p:txBody>
          <a:bodyPr/>
          <a:lstStyle/>
          <a:p>
            <a:pPr algn="l" eaLnBrk="1" hangingPunct="1"/>
            <a:r>
              <a:rPr kumimoji="0" lang="ru-RU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Имплементация консультационного надзора</a:t>
            </a:r>
            <a:endParaRPr kumimoji="0" lang="ru-RU" sz="4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395288" y="4797425"/>
            <a:ext cx="2376487" cy="15113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endParaRPr lang="ru-RU" sz="1600" spc="-100" dirty="0">
              <a:solidFill>
                <a:schemeClr val="bg1"/>
              </a:solidFill>
              <a:latin typeface="Pragmatica Bold" pitchFamily="34" charset="0"/>
            </a:endParaRPr>
          </a:p>
        </p:txBody>
      </p:sp>
      <p:sp>
        <p:nvSpPr>
          <p:cNvPr id="8" name="Text Box 19"/>
          <p:cNvSpPr txBox="1">
            <a:spLocks noChangeArrowheads="1"/>
          </p:cNvSpPr>
          <p:nvPr/>
        </p:nvSpPr>
        <p:spPr bwMode="auto">
          <a:xfrm>
            <a:off x="0" y="3356992"/>
            <a:ext cx="57038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r>
              <a:rPr kumimoji="0" lang="ru-RU" b="1" dirty="0">
                <a:solidFill>
                  <a:schemeClr val="bg1"/>
                </a:solidFill>
                <a:latin typeface="Times New Roman" charset="0"/>
                <a:cs typeface="Times New Roman" charset="0"/>
              </a:rPr>
              <a:t>Профессор, д.э.н. В.В. Высоков</a:t>
            </a:r>
          </a:p>
          <a:p>
            <a:r>
              <a:rPr kumimoji="0" lang="ru-RU" b="1" dirty="0">
                <a:solidFill>
                  <a:schemeClr val="bg1"/>
                </a:solidFill>
                <a:latin typeface="Times New Roman" charset="0"/>
                <a:cs typeface="Times New Roman" charset="0"/>
              </a:rPr>
              <a:t>Председатель Совета директоров</a:t>
            </a:r>
            <a:endParaRPr kumimoji="0" lang="en-US" b="1" dirty="0">
              <a:solidFill>
                <a:schemeClr val="bg1"/>
              </a:solidFill>
              <a:latin typeface="Times New Roman" charset="0"/>
              <a:cs typeface="Times New Roman" charset="0"/>
            </a:endParaRPr>
          </a:p>
          <a:p>
            <a:r>
              <a:rPr kumimoji="0" lang="ru-RU" b="1" dirty="0" smtClean="0">
                <a:solidFill>
                  <a:schemeClr val="bg1"/>
                </a:solidFill>
                <a:latin typeface="Times New Roman" charset="0"/>
                <a:cs typeface="Times New Roman" charset="0"/>
              </a:rPr>
              <a:t>ПАО </a:t>
            </a:r>
            <a:r>
              <a:rPr kumimoji="0" lang="ru-RU" b="1" dirty="0">
                <a:solidFill>
                  <a:schemeClr val="bg1"/>
                </a:solidFill>
                <a:latin typeface="Times New Roman" charset="0"/>
                <a:cs typeface="Times New Roman" charset="0"/>
              </a:rPr>
              <a:t>КБ «</a:t>
            </a:r>
            <a:r>
              <a:rPr kumimoji="0" lang="ru-RU" b="1" dirty="0" err="1">
                <a:solidFill>
                  <a:schemeClr val="bg1"/>
                </a:solidFill>
                <a:latin typeface="Times New Roman" charset="0"/>
                <a:cs typeface="Times New Roman" charset="0"/>
              </a:rPr>
              <a:t>Центр-инвест</a:t>
            </a:r>
            <a:r>
              <a:rPr kumimoji="0" lang="ru-RU" b="1" dirty="0">
                <a:solidFill>
                  <a:schemeClr val="bg1"/>
                </a:solidFill>
                <a:latin typeface="Times New Roman" charset="0"/>
                <a:cs typeface="Times New Roman" charset="0"/>
              </a:rPr>
              <a:t>»</a:t>
            </a:r>
          </a:p>
        </p:txBody>
      </p:sp>
      <p:pic>
        <p:nvPicPr>
          <p:cNvPr id="9" name="Picture 3" descr="O:\secret\Лого 25\CI-25logo_color-0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188640"/>
            <a:ext cx="3310831" cy="5468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0" y="188640"/>
            <a:ext cx="8243888" cy="503783"/>
          </a:xfrm>
          <a:prstGeom prst="rect">
            <a:avLst/>
          </a:prstGeom>
          <a:solidFill>
            <a:srgbClr val="5BCD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92D050"/>
              </a:solidFill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 bwMode="auto">
          <a:xfrm>
            <a:off x="0" y="188640"/>
            <a:ext cx="7572401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Контакты</a:t>
            </a:r>
            <a:endParaRPr lang="ru-RU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2714612" y="6500834"/>
            <a:ext cx="532765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6"/>
          <p:cNvSpPr txBox="1">
            <a:spLocks noChangeArrowheads="1"/>
          </p:cNvSpPr>
          <p:nvPr/>
        </p:nvSpPr>
        <p:spPr bwMode="auto">
          <a:xfrm rot="16200000">
            <a:off x="-1836738" y="2303463"/>
            <a:ext cx="45132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r>
              <a:rPr kumimoji="0" lang="en-US" sz="1600" b="1">
                <a:solidFill>
                  <a:schemeClr val="bg1"/>
                </a:solidFill>
                <a:latin typeface="Pragmatica" charset="0"/>
              </a:rPr>
              <a:t>contacts</a:t>
            </a: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539750" y="4797425"/>
            <a:ext cx="79930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r>
              <a:rPr kumimoji="0" lang="ru-RU" b="1">
                <a:solidFill>
                  <a:srgbClr val="595959"/>
                </a:solidFill>
              </a:rPr>
              <a:t>344 000, Россия, Ростов-на-Дону,</a:t>
            </a:r>
          </a:p>
          <a:p>
            <a:r>
              <a:rPr kumimoji="0" lang="ru-RU" b="1">
                <a:solidFill>
                  <a:srgbClr val="595959"/>
                </a:solidFill>
              </a:rPr>
              <a:t>пр. Соколова, 62, тел.</a:t>
            </a:r>
            <a:r>
              <a:rPr kumimoji="0" lang="en-US" b="1">
                <a:solidFill>
                  <a:srgbClr val="595959"/>
                </a:solidFill>
              </a:rPr>
              <a:t>:</a:t>
            </a:r>
            <a:r>
              <a:rPr kumimoji="0" lang="ru-RU" b="1">
                <a:solidFill>
                  <a:srgbClr val="595959"/>
                </a:solidFill>
              </a:rPr>
              <a:t> </a:t>
            </a:r>
            <a:r>
              <a:rPr kumimoji="0" lang="en-US" b="1">
                <a:solidFill>
                  <a:srgbClr val="595959"/>
                </a:solidFill>
              </a:rPr>
              <a:t>+7 (863) 2-000-000</a:t>
            </a:r>
          </a:p>
          <a:p>
            <a:r>
              <a:rPr kumimoji="0" lang="en-US" b="1">
                <a:solidFill>
                  <a:srgbClr val="595959"/>
                </a:solidFill>
              </a:rPr>
              <a:t>www.centrinvest.ru</a:t>
            </a:r>
            <a:endParaRPr kumimoji="0" lang="ru-RU" b="1">
              <a:solidFill>
                <a:srgbClr val="595959"/>
              </a:solidFill>
            </a:endParaRPr>
          </a:p>
        </p:txBody>
      </p:sp>
      <p:pic>
        <p:nvPicPr>
          <p:cNvPr id="18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475" y="1027113"/>
            <a:ext cx="8121650" cy="324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8100392" y="6381328"/>
            <a:ext cx="692150" cy="254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fld id="{7F878461-8A59-6C44-8702-0C6B9486F9ED}" type="slidenum">
              <a:rPr kumimoji="0" lang="ru-RU" sz="1600" b="1">
                <a:latin typeface="Pragmatica Book" charset="0"/>
              </a:rPr>
              <a:pPr/>
              <a:t>10</a:t>
            </a:fld>
            <a:endParaRPr kumimoji="0" lang="ru-RU" sz="1600" b="1" dirty="0">
              <a:latin typeface="Pragmatica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2316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7885113" y="6381750"/>
            <a:ext cx="692150" cy="254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fld id="{11768940-91AA-8242-B449-9E114CB679A9}" type="slidenum">
              <a:rPr kumimoji="0" lang="ru-RU" sz="1600" b="1">
                <a:solidFill>
                  <a:srgbClr val="000000"/>
                </a:solidFill>
                <a:latin typeface="Pragmatica Book" charset="0"/>
              </a:rPr>
              <a:pPr/>
              <a:t>2</a:t>
            </a:fld>
            <a:endParaRPr kumimoji="0" lang="ru-RU" sz="1600" b="1">
              <a:solidFill>
                <a:srgbClr val="000000"/>
              </a:solidFill>
              <a:latin typeface="Pragmatica Book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 bwMode="auto">
          <a:xfrm>
            <a:off x="0" y="188913"/>
            <a:ext cx="73644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r>
              <a:rPr kumimoji="0" lang="ru-RU" sz="3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Консультационный надзор</a:t>
            </a:r>
            <a:endParaRPr kumimoji="0" lang="ru-RU" sz="3200" b="1" dirty="0">
              <a:solidFill>
                <a:srgbClr val="FFFF00"/>
              </a:solidFill>
              <a:latin typeface="Times New Roman" charset="0"/>
              <a:cs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764704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 sz="2400" b="1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ru-RU" sz="2800" b="1" dirty="0">
                <a:solidFill>
                  <a:srgbClr val="057931"/>
                </a:solidFill>
                <a:latin typeface="Times New Roman"/>
                <a:ea typeface="Arial" charset="0"/>
                <a:cs typeface="Times New Roman"/>
              </a:rPr>
              <a:t>Банк «Центр-</a:t>
            </a:r>
            <a:r>
              <a:rPr lang="ru-RU" sz="2800" b="1" dirty="0" err="1">
                <a:solidFill>
                  <a:srgbClr val="057931"/>
                </a:solidFill>
                <a:latin typeface="Times New Roman"/>
                <a:ea typeface="Arial" charset="0"/>
                <a:cs typeface="Times New Roman"/>
              </a:rPr>
              <a:t>инвест</a:t>
            </a:r>
            <a:r>
              <a:rPr lang="ru-RU" sz="2800" b="1" dirty="0">
                <a:solidFill>
                  <a:srgbClr val="057931"/>
                </a:solidFill>
                <a:latin typeface="Times New Roman"/>
                <a:ea typeface="Arial" charset="0"/>
                <a:cs typeface="Times New Roman"/>
              </a:rPr>
              <a:t>»: </a:t>
            </a:r>
            <a:endParaRPr lang="ru-RU" sz="2800" b="1" dirty="0" smtClean="0">
              <a:solidFill>
                <a:srgbClr val="057931"/>
              </a:solidFill>
              <a:latin typeface="Times New Roman"/>
              <a:ea typeface="Arial" charset="0"/>
              <a:cs typeface="Times New Roman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 sz="2400" b="1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ru-RU" sz="2800" b="1" dirty="0" smtClean="0">
                <a:solidFill>
                  <a:srgbClr val="057931"/>
                </a:solidFill>
                <a:latin typeface="Times New Roman"/>
                <a:ea typeface="Arial" charset="0"/>
                <a:cs typeface="Times New Roman"/>
              </a:rPr>
              <a:t>продолжительность в днях проверок за год</a:t>
            </a:r>
            <a:endParaRPr lang="ru-RU" sz="2800" b="1" dirty="0">
              <a:solidFill>
                <a:srgbClr val="057931"/>
              </a:solidFill>
              <a:latin typeface="Arial"/>
              <a:ea typeface="Arial" charset="0"/>
            </a:endParaRP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6808824"/>
              </p:ext>
            </p:extLst>
          </p:nvPr>
        </p:nvGraphicFramePr>
        <p:xfrm>
          <a:off x="683568" y="1771650"/>
          <a:ext cx="5472608" cy="33135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55576" y="5661248"/>
            <a:ext cx="76610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ea typeface="Arial" charset="0"/>
                <a:hlinkClick r:id="rId4"/>
              </a:rPr>
              <a:t>https://www.youtube.com/watch?v=4_xTQr7Sn0Q</a:t>
            </a:r>
            <a:r>
              <a:rPr lang="en-US" sz="2800" dirty="0">
                <a:solidFill>
                  <a:srgbClr val="000000"/>
                </a:solidFill>
                <a:ea typeface="Arial" charset="0"/>
              </a:rPr>
              <a:t> </a:t>
            </a:r>
            <a:endParaRPr lang="ru-RU" sz="2800" dirty="0">
              <a:solidFill>
                <a:srgbClr val="000000"/>
              </a:solidFill>
              <a:ea typeface="Arial" charset="0"/>
            </a:endParaRPr>
          </a:p>
        </p:txBody>
      </p:sp>
      <p:pic>
        <p:nvPicPr>
          <p:cNvPr id="1026" name="Picture 2" descr="P:\2012\2009-2011\qr-code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86356" y="3389367"/>
            <a:ext cx="1830292" cy="18302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49373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 txBox="1">
            <a:spLocks noChangeArrowheads="1"/>
          </p:cNvSpPr>
          <p:nvPr/>
        </p:nvSpPr>
        <p:spPr bwMode="auto">
          <a:xfrm>
            <a:off x="0" y="548680"/>
            <a:ext cx="9248775" cy="215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endParaRPr lang="ru-RU" sz="2800" b="1" dirty="0">
              <a:solidFill>
                <a:srgbClr val="000099"/>
              </a:solidFill>
              <a:latin typeface="Times New Roman" charset="0"/>
              <a:cs typeface="Times New Roman" charset="0"/>
            </a:endParaRPr>
          </a:p>
        </p:txBody>
      </p:sp>
      <p:sp>
        <p:nvSpPr>
          <p:cNvPr id="25605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7885113" y="6381750"/>
            <a:ext cx="692150" cy="254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fld id="{7F878461-8A59-6C44-8702-0C6B9486F9ED}" type="slidenum">
              <a:rPr kumimoji="0" lang="ru-RU" sz="1600" b="1">
                <a:latin typeface="Pragmatica Book" charset="0"/>
              </a:rPr>
              <a:pPr/>
              <a:t>3</a:t>
            </a:fld>
            <a:endParaRPr kumimoji="0" lang="ru-RU" sz="1600" b="1">
              <a:latin typeface="Pragmatica Book" charset="0"/>
            </a:endParaRPr>
          </a:p>
        </p:txBody>
      </p:sp>
      <p:sp>
        <p:nvSpPr>
          <p:cNvPr id="8" name="Текст 11"/>
          <p:cNvSpPr txBox="1">
            <a:spLocks/>
          </p:cNvSpPr>
          <p:nvPr/>
        </p:nvSpPr>
        <p:spPr>
          <a:xfrm>
            <a:off x="152400" y="1052736"/>
            <a:ext cx="8991600" cy="461664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ru-RU" sz="3000" b="1" dirty="0">
                <a:latin typeface="Times New Roman"/>
                <a:cs typeface="Times New Roman"/>
              </a:rPr>
              <a:t>Проверка сегодня – это:</a:t>
            </a:r>
            <a:endParaRPr lang="ru-RU" sz="3000" dirty="0">
              <a:latin typeface="Times New Roman"/>
              <a:cs typeface="Times New Roman"/>
            </a:endParaRPr>
          </a:p>
          <a:p>
            <a:r>
              <a:rPr lang="ru-RU" sz="3000" b="1" dirty="0">
                <a:latin typeface="Times New Roman"/>
                <a:cs typeface="Times New Roman"/>
              </a:rPr>
              <a:t> - проверка вчерашних событий на соответствие позавчерашним инструкциям;</a:t>
            </a:r>
            <a:endParaRPr lang="ru-RU" sz="3000" dirty="0">
              <a:latin typeface="Times New Roman"/>
              <a:cs typeface="Times New Roman"/>
            </a:endParaRPr>
          </a:p>
          <a:p>
            <a:r>
              <a:rPr lang="ru-RU" sz="3000" b="1" dirty="0">
                <a:latin typeface="Times New Roman"/>
                <a:cs typeface="Times New Roman"/>
              </a:rPr>
              <a:t> - </a:t>
            </a:r>
            <a:r>
              <a:rPr lang="ru-RU" sz="3000" b="1" dirty="0" smtClean="0">
                <a:latin typeface="Times New Roman"/>
                <a:cs typeface="Times New Roman"/>
              </a:rPr>
              <a:t>операция, используемая криминалом, конкурентами, коррупционерами;</a:t>
            </a:r>
            <a:endParaRPr lang="ru-RU" sz="3000" dirty="0">
              <a:latin typeface="Times New Roman"/>
              <a:cs typeface="Times New Roman"/>
            </a:endParaRPr>
          </a:p>
          <a:p>
            <a:r>
              <a:rPr lang="ru-RU" sz="3000" b="1" dirty="0">
                <a:latin typeface="Times New Roman"/>
                <a:cs typeface="Times New Roman"/>
              </a:rPr>
              <a:t> - дополнительные издержки, снижающие эффективность бизнеса; </a:t>
            </a:r>
            <a:endParaRPr lang="ru-RU" sz="3000" dirty="0">
              <a:latin typeface="Times New Roman"/>
              <a:cs typeface="Times New Roman"/>
            </a:endParaRPr>
          </a:p>
          <a:p>
            <a:r>
              <a:rPr lang="ru-RU" sz="3000" b="1" dirty="0">
                <a:latin typeface="Times New Roman"/>
                <a:cs typeface="Times New Roman"/>
              </a:rPr>
              <a:t> - тестирование противоречий действующего законодательства;</a:t>
            </a:r>
            <a:endParaRPr lang="ru-RU" sz="3000" dirty="0">
              <a:latin typeface="Times New Roman"/>
              <a:cs typeface="Times New Roman"/>
            </a:endParaRPr>
          </a:p>
          <a:p>
            <a:r>
              <a:rPr lang="ru-RU" sz="3000" b="1" dirty="0">
                <a:latin typeface="Times New Roman"/>
                <a:cs typeface="Times New Roman"/>
              </a:rPr>
              <a:t> - обучение проверяющих.</a:t>
            </a:r>
            <a:r>
              <a:rPr lang="ru-RU" sz="3000" dirty="0">
                <a:latin typeface="Times New Roman"/>
                <a:cs typeface="Times New Roman"/>
              </a:rPr>
              <a:t> </a:t>
            </a:r>
            <a:endParaRPr lang="ru-RU" altLang="uk-UA" sz="3000" b="1" kern="0" dirty="0">
              <a:solidFill>
                <a:srgbClr val="044154"/>
              </a:solidFill>
              <a:latin typeface="Times New Roman"/>
              <a:ea typeface="Roboto Medium" pitchFamily="2" charset="0"/>
              <a:cs typeface="Times New Roman"/>
            </a:endParaRPr>
          </a:p>
        </p:txBody>
      </p:sp>
      <p:sp>
        <p:nvSpPr>
          <p:cNvPr id="9" name="Выноска-облако 8"/>
          <p:cNvSpPr>
            <a:spLocks noChangeArrowheads="1"/>
          </p:cNvSpPr>
          <p:nvPr/>
        </p:nvSpPr>
        <p:spPr bwMode="auto">
          <a:xfrm rot="20880000">
            <a:off x="6776901" y="214718"/>
            <a:ext cx="1984375" cy="638175"/>
          </a:xfrm>
          <a:prstGeom prst="cloudCallout">
            <a:avLst>
              <a:gd name="adj1" fmla="val -41222"/>
              <a:gd name="adj2" fmla="val 25750"/>
            </a:avLst>
          </a:prstGeom>
          <a:solidFill>
            <a:srgbClr val="FFFF00"/>
          </a:solidFill>
          <a:ln w="9525">
            <a:solidFill>
              <a:srgbClr val="B6DCDF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ru-RU" sz="20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Сегодня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0" y="188913"/>
            <a:ext cx="73644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r>
              <a:rPr kumimoji="0" lang="ru-RU" sz="3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Консультационный </a:t>
            </a:r>
            <a:r>
              <a:rPr kumimoji="0" lang="ru-RU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надзор: </a:t>
            </a:r>
            <a:r>
              <a:rPr kumimoji="0" lang="en-US" sz="3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Backlog </a:t>
            </a:r>
          </a:p>
        </p:txBody>
      </p:sp>
    </p:spTree>
    <p:extLst>
      <p:ext uri="{BB962C8B-B14F-4D97-AF65-F5344CB8AC3E}">
        <p14:creationId xmlns:p14="http://schemas.microsoft.com/office/powerpoint/2010/main" val="3753302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 txBox="1">
            <a:spLocks noChangeArrowheads="1"/>
          </p:cNvSpPr>
          <p:nvPr/>
        </p:nvSpPr>
        <p:spPr bwMode="auto">
          <a:xfrm>
            <a:off x="0" y="548680"/>
            <a:ext cx="9248775" cy="215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endParaRPr lang="ru-RU" sz="2800" b="1" dirty="0">
              <a:solidFill>
                <a:srgbClr val="000099"/>
              </a:solidFill>
              <a:latin typeface="Times New Roman" charset="0"/>
              <a:cs typeface="Times New Roman" charset="0"/>
            </a:endParaRPr>
          </a:p>
        </p:txBody>
      </p:sp>
      <p:sp>
        <p:nvSpPr>
          <p:cNvPr id="25605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7885113" y="6381750"/>
            <a:ext cx="692150" cy="254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fld id="{7F878461-8A59-6C44-8702-0C6B9486F9ED}" type="slidenum">
              <a:rPr kumimoji="0" lang="ru-RU" sz="1600" b="1">
                <a:latin typeface="Pragmatica Book" charset="0"/>
              </a:rPr>
              <a:pPr/>
              <a:t>4</a:t>
            </a:fld>
            <a:endParaRPr kumimoji="0" lang="ru-RU" sz="1600" b="1">
              <a:latin typeface="Pragmatica Book" charset="0"/>
            </a:endParaRPr>
          </a:p>
        </p:txBody>
      </p:sp>
      <p:sp>
        <p:nvSpPr>
          <p:cNvPr id="7" name="Текст 11"/>
          <p:cNvSpPr txBox="1">
            <a:spLocks/>
          </p:cNvSpPr>
          <p:nvPr/>
        </p:nvSpPr>
        <p:spPr>
          <a:xfrm>
            <a:off x="150540" y="1268760"/>
            <a:ext cx="8991600" cy="3693319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ru-RU" sz="3000" b="1" dirty="0">
                <a:latin typeface="Times New Roman"/>
                <a:cs typeface="Times New Roman"/>
              </a:rPr>
              <a:t>Проверка завтра – это:</a:t>
            </a:r>
            <a:endParaRPr lang="ru-RU" sz="3000" dirty="0">
              <a:latin typeface="Times New Roman"/>
              <a:cs typeface="Times New Roman"/>
            </a:endParaRPr>
          </a:p>
          <a:p>
            <a:r>
              <a:rPr lang="ru-RU" sz="3000" b="1" dirty="0">
                <a:latin typeface="Times New Roman"/>
                <a:cs typeface="Times New Roman"/>
              </a:rPr>
              <a:t> - проверка действующего бизнеса на соответствие завтрашним </a:t>
            </a:r>
            <a:r>
              <a:rPr lang="ru-RU" sz="3000" b="1" dirty="0" smtClean="0">
                <a:latin typeface="Times New Roman"/>
                <a:cs typeface="Times New Roman"/>
              </a:rPr>
              <a:t>вызовам;</a:t>
            </a:r>
            <a:endParaRPr lang="ru-RU" sz="3000" dirty="0">
              <a:latin typeface="Times New Roman"/>
              <a:cs typeface="Times New Roman"/>
            </a:endParaRPr>
          </a:p>
          <a:p>
            <a:r>
              <a:rPr lang="ru-RU" sz="3000" b="1" dirty="0">
                <a:latin typeface="Times New Roman"/>
                <a:cs typeface="Times New Roman"/>
              </a:rPr>
              <a:t> - обмен опытом лучшей мировой практики;</a:t>
            </a:r>
            <a:endParaRPr lang="ru-RU" sz="3000" dirty="0">
              <a:latin typeface="Times New Roman"/>
              <a:cs typeface="Times New Roman"/>
            </a:endParaRPr>
          </a:p>
          <a:p>
            <a:r>
              <a:rPr lang="ru-RU" sz="3000" b="1" dirty="0">
                <a:latin typeface="Times New Roman"/>
                <a:cs typeface="Times New Roman"/>
              </a:rPr>
              <a:t> - рекомендации по росту эффективности бизнеса; </a:t>
            </a:r>
            <a:endParaRPr lang="ru-RU" sz="3000" dirty="0">
              <a:latin typeface="Times New Roman"/>
              <a:cs typeface="Times New Roman"/>
            </a:endParaRPr>
          </a:p>
          <a:p>
            <a:r>
              <a:rPr lang="ru-RU" sz="3000" b="1" dirty="0">
                <a:latin typeface="Times New Roman"/>
                <a:cs typeface="Times New Roman"/>
              </a:rPr>
              <a:t> - выработка стандартов разрешения  противоречий законодательства</a:t>
            </a:r>
            <a:endParaRPr lang="ru-RU" sz="3000" dirty="0">
              <a:latin typeface="Times New Roman"/>
              <a:cs typeface="Times New Roman"/>
            </a:endParaRPr>
          </a:p>
          <a:p>
            <a:r>
              <a:rPr lang="ru-RU" sz="3000" b="1" dirty="0">
                <a:latin typeface="Times New Roman"/>
                <a:cs typeface="Times New Roman"/>
              </a:rPr>
              <a:t> - взаимное обогащение знаниями и опытом.</a:t>
            </a:r>
            <a:r>
              <a:rPr lang="ru-RU" sz="3000" dirty="0">
                <a:latin typeface="Times New Roman"/>
                <a:cs typeface="Times New Roman"/>
              </a:rPr>
              <a:t> </a:t>
            </a:r>
            <a:endParaRPr lang="ru-RU" altLang="uk-UA" sz="3000" b="1" kern="0" dirty="0">
              <a:solidFill>
                <a:srgbClr val="044154"/>
              </a:solidFill>
              <a:latin typeface="Times New Roman"/>
              <a:ea typeface="Roboto Medium" pitchFamily="2" charset="0"/>
              <a:cs typeface="Times New Roman"/>
            </a:endParaRPr>
          </a:p>
        </p:txBody>
      </p:sp>
      <p:sp>
        <p:nvSpPr>
          <p:cNvPr id="8" name="Выноска-облако 7"/>
          <p:cNvSpPr>
            <a:spLocks noChangeArrowheads="1"/>
          </p:cNvSpPr>
          <p:nvPr/>
        </p:nvSpPr>
        <p:spPr bwMode="auto">
          <a:xfrm rot="20880000">
            <a:off x="6850790" y="368498"/>
            <a:ext cx="1797050" cy="636587"/>
          </a:xfrm>
          <a:prstGeom prst="cloudCallout">
            <a:avLst>
              <a:gd name="adj1" fmla="val -41222"/>
              <a:gd name="adj2" fmla="val 25750"/>
            </a:avLst>
          </a:prstGeom>
          <a:solidFill>
            <a:srgbClr val="FFFF00"/>
          </a:solidFill>
          <a:ln w="9525">
            <a:solidFill>
              <a:srgbClr val="B6DCDF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ru-RU" sz="20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Завтра</a:t>
            </a:r>
          </a:p>
        </p:txBody>
      </p:sp>
      <p:sp>
        <p:nvSpPr>
          <p:cNvPr id="10" name="Заголовок 1"/>
          <p:cNvSpPr txBox="1">
            <a:spLocks/>
          </p:cNvSpPr>
          <p:nvPr/>
        </p:nvSpPr>
        <p:spPr bwMode="auto">
          <a:xfrm>
            <a:off x="0" y="188913"/>
            <a:ext cx="73644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r>
              <a:rPr kumimoji="0" lang="ru-RU" sz="3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Консультационный </a:t>
            </a:r>
            <a:r>
              <a:rPr kumimoji="0" lang="ru-RU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надзор: </a:t>
            </a:r>
            <a:r>
              <a:rPr kumimoji="0" lang="en-US" sz="3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Backlog </a:t>
            </a:r>
          </a:p>
        </p:txBody>
      </p:sp>
    </p:spTree>
    <p:extLst>
      <p:ext uri="{BB962C8B-B14F-4D97-AF65-F5344CB8AC3E}">
        <p14:creationId xmlns:p14="http://schemas.microsoft.com/office/powerpoint/2010/main" val="3066384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 txBox="1">
            <a:spLocks noChangeArrowheads="1"/>
          </p:cNvSpPr>
          <p:nvPr/>
        </p:nvSpPr>
        <p:spPr bwMode="auto">
          <a:xfrm>
            <a:off x="0" y="548680"/>
            <a:ext cx="9248775" cy="215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endParaRPr lang="ru-RU" sz="2800" b="1" dirty="0">
              <a:solidFill>
                <a:srgbClr val="000099"/>
              </a:solidFill>
              <a:latin typeface="Times New Roman" charset="0"/>
              <a:cs typeface="Times New Roman" charset="0"/>
            </a:endParaRPr>
          </a:p>
        </p:txBody>
      </p:sp>
      <p:sp>
        <p:nvSpPr>
          <p:cNvPr id="25605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7885113" y="6381750"/>
            <a:ext cx="692150" cy="254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fld id="{7F878461-8A59-6C44-8702-0C6B9486F9ED}" type="slidenum">
              <a:rPr kumimoji="0" lang="ru-RU" sz="1600" b="1">
                <a:latin typeface="Pragmatica Book" charset="0"/>
              </a:rPr>
              <a:pPr/>
              <a:t>5</a:t>
            </a:fld>
            <a:endParaRPr kumimoji="0" lang="ru-RU" sz="1600" b="1" dirty="0">
              <a:latin typeface="Pragmatica Book" charset="0"/>
            </a:endParaRPr>
          </a:p>
        </p:txBody>
      </p:sp>
      <p:sp>
        <p:nvSpPr>
          <p:cNvPr id="25609" name="Заголовок 1"/>
          <p:cNvSpPr txBox="1">
            <a:spLocks/>
          </p:cNvSpPr>
          <p:nvPr/>
        </p:nvSpPr>
        <p:spPr bwMode="auto">
          <a:xfrm>
            <a:off x="0" y="620688"/>
            <a:ext cx="914400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r>
              <a:rPr kumimoji="0" lang="ru-RU" sz="3200" b="1" dirty="0" smtClean="0">
                <a:solidFill>
                  <a:srgbClr val="057931"/>
                </a:solidFill>
                <a:latin typeface="Times New Roman" charset="0"/>
                <a:cs typeface="Times New Roman" charset="0"/>
              </a:rPr>
              <a:t>Что надо изменить</a:t>
            </a:r>
            <a:endParaRPr kumimoji="0" lang="ru-RU" sz="3200" b="1" dirty="0">
              <a:solidFill>
                <a:srgbClr val="057931"/>
              </a:solidFill>
              <a:latin typeface="Times New Roman" charset="0"/>
              <a:cs typeface="Times New Roman" charset="0"/>
            </a:endParaRPr>
          </a:p>
          <a:p>
            <a:endParaRPr kumimoji="0" lang="ru-RU" sz="3200" b="1" dirty="0">
              <a:solidFill>
                <a:srgbClr val="0000FF"/>
              </a:solidFill>
              <a:latin typeface="Times New Roman" charset="0"/>
              <a:cs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1340768"/>
            <a:ext cx="8892480" cy="46705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90000"/>
              </a:lnSpc>
              <a:buFont typeface="+mj-lt"/>
              <a:buAutoNum type="arabicPeriod"/>
              <a:defRPr/>
            </a:pPr>
            <a:r>
              <a:rPr lang="ru-RU" sz="3000" b="1" dirty="0">
                <a:solidFill>
                  <a:srgbClr val="000000"/>
                </a:solidFill>
                <a:latin typeface="Times New Roman" pitchFamily="18" charset="0"/>
                <a:ea typeface="ＭＳ Ｐゴシック" pitchFamily="-84" charset="-128"/>
                <a:cs typeface="Times New Roman" pitchFamily="18" charset="0"/>
              </a:rPr>
              <a:t>Письма «счастья</a:t>
            </a:r>
            <a:r>
              <a:rPr lang="ru-RU" sz="30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-84" charset="-128"/>
                <a:cs typeface="Times New Roman" pitchFamily="18" charset="0"/>
              </a:rPr>
              <a:t>»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  <a:defRPr/>
            </a:pPr>
            <a:r>
              <a:rPr lang="ru-RU" sz="3000" b="1" dirty="0" smtClean="0">
                <a:latin typeface="Times New Roman"/>
                <a:cs typeface="Times New Roman"/>
              </a:rPr>
              <a:t>«Числом</a:t>
            </a:r>
            <a:r>
              <a:rPr lang="ru-RU" sz="3000" b="1" dirty="0">
                <a:latin typeface="Times New Roman"/>
                <a:cs typeface="Times New Roman"/>
              </a:rPr>
              <a:t>, а не </a:t>
            </a:r>
            <a:r>
              <a:rPr lang="ru-RU" sz="3000" b="1" dirty="0" smtClean="0">
                <a:latin typeface="Times New Roman"/>
                <a:cs typeface="Times New Roman"/>
              </a:rPr>
              <a:t>умением»</a:t>
            </a:r>
            <a:r>
              <a:rPr lang="ru-RU" sz="30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-84" charset="-128"/>
                <a:cs typeface="Times New Roman" pitchFamily="18" charset="0"/>
              </a:rPr>
              <a:t> 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  <a:defRPr/>
            </a:pPr>
            <a:r>
              <a:rPr lang="ru-RU" sz="3000" b="1" dirty="0" smtClean="0">
                <a:latin typeface="Times New Roman"/>
                <a:cs typeface="Times New Roman"/>
              </a:rPr>
              <a:t>«Срочно</a:t>
            </a:r>
            <a:r>
              <a:rPr lang="ru-RU" sz="3000" b="1" dirty="0">
                <a:latin typeface="Times New Roman"/>
                <a:cs typeface="Times New Roman"/>
              </a:rPr>
              <a:t>-</a:t>
            </a:r>
            <a:r>
              <a:rPr lang="ru-RU" sz="3000" b="1" dirty="0" smtClean="0">
                <a:latin typeface="Times New Roman"/>
                <a:cs typeface="Times New Roman"/>
              </a:rPr>
              <a:t>обморочно»</a:t>
            </a:r>
            <a:endParaRPr lang="ru-RU" sz="3000" b="1" dirty="0">
              <a:latin typeface="Times New Roman"/>
              <a:cs typeface="Times New Roman"/>
            </a:endParaRPr>
          </a:p>
          <a:p>
            <a:pPr marL="457200" indent="-457200">
              <a:lnSpc>
                <a:spcPct val="90000"/>
              </a:lnSpc>
              <a:buAutoNum type="arabicPeriod"/>
              <a:defRPr/>
            </a:pPr>
            <a:r>
              <a:rPr lang="ru-RU" sz="30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-84" charset="-128"/>
                <a:cs typeface="Times New Roman" pitchFamily="18" charset="0"/>
              </a:rPr>
              <a:t>Противоречия </a:t>
            </a:r>
            <a:r>
              <a:rPr lang="ru-RU" sz="3000" b="1" dirty="0">
                <a:solidFill>
                  <a:srgbClr val="000000"/>
                </a:solidFill>
                <a:latin typeface="Times New Roman" pitchFamily="18" charset="0"/>
                <a:ea typeface="ＭＳ Ｐゴシック" pitchFamily="-84" charset="-128"/>
                <a:cs typeface="Times New Roman" pitchFamily="18" charset="0"/>
              </a:rPr>
              <a:t>нормативных актов </a:t>
            </a:r>
          </a:p>
          <a:p>
            <a:pPr marL="457200" indent="-457200">
              <a:lnSpc>
                <a:spcPct val="90000"/>
              </a:lnSpc>
              <a:buAutoNum type="arabicPeriod"/>
              <a:defRPr/>
            </a:pPr>
            <a:r>
              <a:rPr lang="ru-RU" sz="3000" b="1" dirty="0">
                <a:solidFill>
                  <a:srgbClr val="000000"/>
                </a:solidFill>
                <a:latin typeface="Times New Roman" pitchFamily="18" charset="0"/>
                <a:ea typeface="ＭＳ Ｐゴシック" pitchFamily="-84" charset="-128"/>
                <a:cs typeface="Times New Roman" pitchFamily="18" charset="0"/>
              </a:rPr>
              <a:t>«Мотивированные» суждение: («возможно», «вероятно»…)</a:t>
            </a:r>
          </a:p>
          <a:p>
            <a:pPr marL="457200" indent="-457200">
              <a:lnSpc>
                <a:spcPct val="90000"/>
              </a:lnSpc>
              <a:buAutoNum type="arabicPeriod"/>
              <a:defRPr/>
            </a:pPr>
            <a:r>
              <a:rPr lang="ru-RU" sz="3000" b="1" dirty="0">
                <a:solidFill>
                  <a:srgbClr val="000000"/>
                </a:solidFill>
                <a:latin typeface="Times New Roman" pitchFamily="18" charset="0"/>
                <a:ea typeface="ＭＳ Ｐゴシック" pitchFamily="-84" charset="-128"/>
                <a:cs typeface="Times New Roman" pitchFamily="18" charset="0"/>
              </a:rPr>
              <a:t>Трактовка единичных фактов как явлений и тенденций («жесткость предписаний»)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  <a:defRPr/>
            </a:pPr>
            <a:r>
              <a:rPr lang="ru-RU" sz="30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-84" charset="-128"/>
                <a:cs typeface="Times New Roman" pitchFamily="18" charset="0"/>
              </a:rPr>
              <a:t>Незнание </a:t>
            </a:r>
            <a:r>
              <a:rPr lang="ru-RU" sz="3000" b="1" smtClean="0">
                <a:solidFill>
                  <a:srgbClr val="000000"/>
                </a:solidFill>
                <a:latin typeface="Times New Roman" pitchFamily="18" charset="0"/>
                <a:ea typeface="ＭＳ Ｐゴシック" pitchFamily="-84" charset="-128"/>
                <a:cs typeface="Times New Roman" pitchFamily="18" charset="0"/>
              </a:rPr>
              <a:t>отраслевых </a:t>
            </a:r>
            <a:r>
              <a:rPr lang="ru-RU" sz="3000" b="1" smtClean="0">
                <a:solidFill>
                  <a:srgbClr val="000000"/>
                </a:solidFill>
                <a:latin typeface="Times New Roman" pitchFamily="18" charset="0"/>
                <a:ea typeface="ＭＳ Ｐゴシック" pitchFamily="-84" charset="-128"/>
                <a:cs typeface="Times New Roman" pitchFamily="18" charset="0"/>
              </a:rPr>
              <a:t>особенностей </a:t>
            </a:r>
            <a:r>
              <a:rPr lang="ru-RU" sz="3000" b="1" dirty="0">
                <a:solidFill>
                  <a:srgbClr val="000000"/>
                </a:solidFill>
                <a:latin typeface="Times New Roman" pitchFamily="18" charset="0"/>
                <a:ea typeface="ＭＳ Ｐゴシック" pitchFamily="-84" charset="-128"/>
                <a:cs typeface="Times New Roman" pitchFamily="18" charset="0"/>
              </a:rPr>
              <a:t>технологий и правового регулирования</a:t>
            </a:r>
          </a:p>
          <a:p>
            <a:pPr marL="457200" indent="-457200">
              <a:lnSpc>
                <a:spcPct val="90000"/>
              </a:lnSpc>
              <a:buAutoNum type="arabicPeriod"/>
              <a:defRPr/>
            </a:pPr>
            <a:r>
              <a:rPr lang="ru-RU" sz="30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-84" charset="-128"/>
                <a:cs typeface="Times New Roman" pitchFamily="18" charset="0"/>
              </a:rPr>
              <a:t>Амбиции </a:t>
            </a:r>
            <a:r>
              <a:rPr lang="ru-RU" sz="3000" b="1" dirty="0">
                <a:solidFill>
                  <a:srgbClr val="000000"/>
                </a:solidFill>
                <a:latin typeface="Times New Roman" pitchFamily="18" charset="0"/>
                <a:ea typeface="ＭＳ Ｐゴシック" pitchFamily="-84" charset="-128"/>
                <a:cs typeface="Times New Roman" pitchFamily="18" charset="0"/>
              </a:rPr>
              <a:t>для прикрытия </a:t>
            </a:r>
            <a:r>
              <a:rPr lang="ru-RU" sz="30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-84" charset="-128"/>
                <a:cs typeface="Times New Roman" pitchFamily="18" charset="0"/>
              </a:rPr>
              <a:t>некомпетентности. 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 bwMode="auto">
          <a:xfrm>
            <a:off x="0" y="188913"/>
            <a:ext cx="73644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r>
              <a:rPr kumimoji="0" lang="ru-RU" sz="3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Консультационный </a:t>
            </a:r>
            <a:r>
              <a:rPr kumimoji="0" lang="ru-RU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надзор: </a:t>
            </a:r>
            <a:r>
              <a:rPr kumimoji="0" lang="en-US" sz="3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Backlog </a:t>
            </a:r>
          </a:p>
        </p:txBody>
      </p:sp>
    </p:spTree>
    <p:extLst>
      <p:ext uri="{BB962C8B-B14F-4D97-AF65-F5344CB8AC3E}">
        <p14:creationId xmlns:p14="http://schemas.microsoft.com/office/powerpoint/2010/main" val="3346574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Line 4"/>
          <p:cNvSpPr>
            <a:spLocks noChangeShapeType="1"/>
          </p:cNvSpPr>
          <p:nvPr/>
        </p:nvSpPr>
        <p:spPr bwMode="auto">
          <a:xfrm flipV="1">
            <a:off x="829370" y="1130523"/>
            <a:ext cx="0" cy="2592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7890" name="Line 5"/>
          <p:cNvSpPr>
            <a:spLocks noChangeShapeType="1"/>
          </p:cNvSpPr>
          <p:nvPr/>
        </p:nvSpPr>
        <p:spPr bwMode="auto">
          <a:xfrm flipV="1">
            <a:off x="829370" y="3722911"/>
            <a:ext cx="28082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7891" name="Arc 6"/>
          <p:cNvSpPr>
            <a:spLocks/>
          </p:cNvSpPr>
          <p:nvPr/>
        </p:nvSpPr>
        <p:spPr bwMode="auto">
          <a:xfrm>
            <a:off x="870645" y="2211611"/>
            <a:ext cx="1974850" cy="1655762"/>
          </a:xfrm>
          <a:custGeom>
            <a:avLst/>
            <a:gdLst>
              <a:gd name="T0" fmla="*/ 0 w 25617"/>
              <a:gd name="T1" fmla="*/ 2147483647 h 21600"/>
              <a:gd name="T2" fmla="*/ 2147483647 w 25617"/>
              <a:gd name="T3" fmla="*/ 2147483647 h 21600"/>
              <a:gd name="T4" fmla="*/ 2147483647 w 25617"/>
              <a:gd name="T5" fmla="*/ 2147483647 h 21600"/>
              <a:gd name="T6" fmla="*/ 0 60000 65536"/>
              <a:gd name="T7" fmla="*/ 0 60000 65536"/>
              <a:gd name="T8" fmla="*/ 0 60000 65536"/>
              <a:gd name="T9" fmla="*/ 0 w 25617"/>
              <a:gd name="T10" fmla="*/ 0 h 21600"/>
              <a:gd name="T11" fmla="*/ 25617 w 2561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617" h="21600" fill="none" extrusionOk="0">
                <a:moveTo>
                  <a:pt x="0" y="401"/>
                </a:moveTo>
                <a:cubicBezTo>
                  <a:pt x="1364" y="134"/>
                  <a:pt x="2752" y="-1"/>
                  <a:pt x="4143" y="0"/>
                </a:cubicBezTo>
                <a:cubicBezTo>
                  <a:pt x="15171" y="0"/>
                  <a:pt x="24428" y="8307"/>
                  <a:pt x="25617" y="19271"/>
                </a:cubicBezTo>
              </a:path>
              <a:path w="25617" h="21600" stroke="0" extrusionOk="0">
                <a:moveTo>
                  <a:pt x="0" y="401"/>
                </a:moveTo>
                <a:cubicBezTo>
                  <a:pt x="1364" y="134"/>
                  <a:pt x="2752" y="-1"/>
                  <a:pt x="4143" y="0"/>
                </a:cubicBezTo>
                <a:cubicBezTo>
                  <a:pt x="15171" y="0"/>
                  <a:pt x="24428" y="8307"/>
                  <a:pt x="25617" y="19271"/>
                </a:cubicBezTo>
                <a:lnTo>
                  <a:pt x="4143" y="21600"/>
                </a:lnTo>
                <a:lnTo>
                  <a:pt x="0" y="401"/>
                </a:lnTo>
                <a:close/>
              </a:path>
            </a:pathLst>
          </a:custGeom>
          <a:noFill/>
          <a:ln w="76200" cmpd="sng">
            <a:solidFill>
              <a:srgbClr val="00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7892" name="Text Box 7"/>
          <p:cNvSpPr txBox="1">
            <a:spLocks noChangeArrowheads="1"/>
          </p:cNvSpPr>
          <p:nvPr/>
        </p:nvSpPr>
        <p:spPr bwMode="auto">
          <a:xfrm>
            <a:off x="5796136" y="2564904"/>
            <a:ext cx="3096344" cy="1149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  <a:buFontTx/>
              <a:buChar char="-"/>
            </a:pPr>
            <a:r>
              <a:rPr kumimoji="0" lang="ru-RU" sz="2000" b="1" dirty="0">
                <a:solidFill>
                  <a:srgbClr val="000099"/>
                </a:solidFill>
                <a:latin typeface="Times New Roman" charset="0"/>
                <a:cs typeface="Times New Roman" charset="0"/>
              </a:rPr>
              <a:t> </a:t>
            </a:r>
            <a:r>
              <a:rPr kumimoji="0" lang="ru-RU" sz="2000" b="1" dirty="0">
                <a:solidFill>
                  <a:srgbClr val="33CC33"/>
                </a:solidFill>
                <a:latin typeface="Times New Roman" charset="0"/>
                <a:cs typeface="Times New Roman" charset="0"/>
              </a:rPr>
              <a:t>Рейтинги 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-"/>
            </a:pPr>
            <a:r>
              <a:rPr kumimoji="0" lang="ru-RU" sz="2000" b="1" dirty="0" smtClean="0">
                <a:solidFill>
                  <a:srgbClr val="000099"/>
                </a:solidFill>
                <a:latin typeface="Times New Roman" charset="0"/>
                <a:cs typeface="Times New Roman" charset="0"/>
              </a:rPr>
              <a:t> Сводные </a:t>
            </a:r>
            <a:r>
              <a:rPr kumimoji="0" lang="ru-RU" sz="2000" b="1" dirty="0">
                <a:solidFill>
                  <a:srgbClr val="000099"/>
                </a:solidFill>
                <a:latin typeface="Times New Roman" charset="0"/>
                <a:cs typeface="Times New Roman" charset="0"/>
              </a:rPr>
              <a:t>показатели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-"/>
            </a:pPr>
            <a:r>
              <a:rPr kumimoji="0" lang="ru-RU" sz="2000" b="1" dirty="0" smtClean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 Сравнение </a:t>
            </a:r>
            <a:r>
              <a:rPr kumimoji="0" lang="ru-RU" sz="2000" b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с </a:t>
            </a:r>
            <a:r>
              <a:rPr kumimoji="0" lang="ru-RU" sz="2000" b="1" dirty="0" smtClean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эталоном</a:t>
            </a:r>
            <a:endParaRPr kumimoji="0" lang="ru-RU" sz="2000" b="1" dirty="0">
              <a:solidFill>
                <a:srgbClr val="FF0000"/>
              </a:solidFill>
              <a:latin typeface="Times New Roman" charset="0"/>
              <a:cs typeface="Times New Roman" charset="0"/>
            </a:endParaRPr>
          </a:p>
        </p:txBody>
      </p:sp>
      <p:sp>
        <p:nvSpPr>
          <p:cNvPr id="37893" name="Text Box 8"/>
          <p:cNvSpPr txBox="1">
            <a:spLocks noChangeArrowheads="1"/>
          </p:cNvSpPr>
          <p:nvPr/>
        </p:nvSpPr>
        <p:spPr bwMode="auto">
          <a:xfrm>
            <a:off x="251520" y="1052736"/>
            <a:ext cx="649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kumimoji="0" lang="ru-RU" sz="2000" b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ум</a:t>
            </a:r>
          </a:p>
        </p:txBody>
      </p:sp>
      <p:sp>
        <p:nvSpPr>
          <p:cNvPr id="37894" name="Text Box 9"/>
          <p:cNvSpPr txBox="1">
            <a:spLocks noChangeArrowheads="1"/>
          </p:cNvSpPr>
          <p:nvPr/>
        </p:nvSpPr>
        <p:spPr bwMode="auto">
          <a:xfrm>
            <a:off x="3707904" y="3501008"/>
            <a:ext cx="13700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kumimoji="0" lang="ru-RU" sz="2000" b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красота</a:t>
            </a:r>
          </a:p>
        </p:txBody>
      </p:sp>
      <p:sp>
        <p:nvSpPr>
          <p:cNvPr id="37895" name="Oval 10"/>
          <p:cNvSpPr>
            <a:spLocks noChangeArrowheads="1"/>
          </p:cNvSpPr>
          <p:nvPr/>
        </p:nvSpPr>
        <p:spPr bwMode="auto">
          <a:xfrm>
            <a:off x="1405633" y="2211611"/>
            <a:ext cx="71437" cy="7143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2000">
              <a:solidFill>
                <a:srgbClr val="000000"/>
              </a:solidFill>
              <a:latin typeface="Times New Roman" charset="0"/>
              <a:ea typeface="Arial" charset="0"/>
              <a:cs typeface="Times New Roman" charset="0"/>
            </a:endParaRPr>
          </a:p>
        </p:txBody>
      </p:sp>
      <p:sp>
        <p:nvSpPr>
          <p:cNvPr id="37896" name="Oval 11"/>
          <p:cNvSpPr>
            <a:spLocks noChangeArrowheads="1"/>
          </p:cNvSpPr>
          <p:nvPr/>
        </p:nvSpPr>
        <p:spPr bwMode="auto">
          <a:xfrm>
            <a:off x="2126358" y="2498948"/>
            <a:ext cx="71437" cy="7143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2000">
              <a:solidFill>
                <a:srgbClr val="000000"/>
              </a:solidFill>
              <a:latin typeface="Times New Roman" charset="0"/>
              <a:ea typeface="Arial" charset="0"/>
              <a:cs typeface="Times New Roman" charset="0"/>
            </a:endParaRPr>
          </a:p>
        </p:txBody>
      </p:sp>
      <p:sp>
        <p:nvSpPr>
          <p:cNvPr id="37897" name="Oval 12"/>
          <p:cNvSpPr>
            <a:spLocks noChangeArrowheads="1"/>
          </p:cNvSpPr>
          <p:nvPr/>
        </p:nvSpPr>
        <p:spPr bwMode="auto">
          <a:xfrm>
            <a:off x="2629595" y="3075211"/>
            <a:ext cx="71438" cy="7143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2000">
              <a:solidFill>
                <a:srgbClr val="000000"/>
              </a:solidFill>
              <a:latin typeface="Times New Roman" charset="0"/>
              <a:ea typeface="Arial" charset="0"/>
              <a:cs typeface="Times New Roman" charset="0"/>
            </a:endParaRPr>
          </a:p>
        </p:txBody>
      </p:sp>
      <p:sp>
        <p:nvSpPr>
          <p:cNvPr id="37898" name="Text Box 13"/>
          <p:cNvSpPr txBox="1">
            <a:spLocks noChangeArrowheads="1"/>
          </p:cNvSpPr>
          <p:nvPr/>
        </p:nvSpPr>
        <p:spPr bwMode="auto">
          <a:xfrm>
            <a:off x="2413695" y="2211611"/>
            <a:ext cx="13700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kumimoji="0" lang="ru-RU" sz="2000" b="1">
                <a:solidFill>
                  <a:srgbClr val="336699"/>
                </a:solidFill>
                <a:latin typeface="Times New Roman" charset="0"/>
                <a:cs typeface="Times New Roman" charset="0"/>
              </a:rPr>
              <a:t>Петров</a:t>
            </a:r>
          </a:p>
        </p:txBody>
      </p:sp>
      <p:sp>
        <p:nvSpPr>
          <p:cNvPr id="37899" name="Text Box 14"/>
          <p:cNvSpPr txBox="1">
            <a:spLocks noChangeArrowheads="1"/>
          </p:cNvSpPr>
          <p:nvPr/>
        </p:nvSpPr>
        <p:spPr bwMode="auto">
          <a:xfrm>
            <a:off x="2916933" y="2930748"/>
            <a:ext cx="13700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kumimoji="0" lang="ru-RU" sz="2000" b="1">
                <a:solidFill>
                  <a:srgbClr val="33CC33"/>
                </a:solidFill>
                <a:latin typeface="Times New Roman" charset="0"/>
                <a:cs typeface="Times New Roman" charset="0"/>
              </a:rPr>
              <a:t>Сидоров</a:t>
            </a:r>
          </a:p>
        </p:txBody>
      </p:sp>
      <p:sp>
        <p:nvSpPr>
          <p:cNvPr id="37900" name="Text Box 15"/>
          <p:cNvSpPr txBox="1">
            <a:spLocks noChangeArrowheads="1"/>
          </p:cNvSpPr>
          <p:nvPr/>
        </p:nvSpPr>
        <p:spPr bwMode="auto">
          <a:xfrm>
            <a:off x="1550095" y="1778223"/>
            <a:ext cx="13700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kumimoji="0" lang="ru-RU" sz="2000" b="1">
                <a:solidFill>
                  <a:srgbClr val="33CC33"/>
                </a:solidFill>
                <a:latin typeface="Times New Roman" charset="0"/>
                <a:cs typeface="Times New Roman" charset="0"/>
              </a:rPr>
              <a:t>Иванов</a:t>
            </a:r>
          </a:p>
        </p:txBody>
      </p:sp>
      <p:sp>
        <p:nvSpPr>
          <p:cNvPr id="37901" name="Text Box 16"/>
          <p:cNvSpPr txBox="1">
            <a:spLocks noChangeArrowheads="1"/>
          </p:cNvSpPr>
          <p:nvPr/>
        </p:nvSpPr>
        <p:spPr bwMode="auto">
          <a:xfrm>
            <a:off x="4285358" y="1778223"/>
            <a:ext cx="230505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kumimoji="0" lang="ru-RU" sz="2000" b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Ж.-П. Бельмондо</a:t>
            </a:r>
          </a:p>
        </p:txBody>
      </p:sp>
      <p:sp>
        <p:nvSpPr>
          <p:cNvPr id="37902" name="Line 17"/>
          <p:cNvSpPr>
            <a:spLocks noChangeShapeType="1"/>
          </p:cNvSpPr>
          <p:nvPr/>
        </p:nvSpPr>
        <p:spPr bwMode="auto">
          <a:xfrm>
            <a:off x="1621533" y="2138586"/>
            <a:ext cx="1295400" cy="936625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7903" name="Text Box 18"/>
          <p:cNvSpPr txBox="1">
            <a:spLocks noChangeArrowheads="1"/>
          </p:cNvSpPr>
          <p:nvPr/>
        </p:nvSpPr>
        <p:spPr bwMode="auto">
          <a:xfrm>
            <a:off x="2618284" y="764704"/>
            <a:ext cx="6516216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 algn="ctr"/>
            <a:r>
              <a:rPr kumimoji="0" lang="ru-RU" sz="2800" b="1" dirty="0" smtClean="0">
                <a:solidFill>
                  <a:srgbClr val="057931"/>
                </a:solidFill>
                <a:latin typeface="Times New Roman" charset="0"/>
                <a:cs typeface="Times New Roman" charset="0"/>
              </a:rPr>
              <a:t>Задача </a:t>
            </a:r>
            <a:r>
              <a:rPr kumimoji="0" lang="ru-RU" sz="2800" b="1" dirty="0">
                <a:solidFill>
                  <a:srgbClr val="057931"/>
                </a:solidFill>
                <a:latin typeface="Times New Roman" charset="0"/>
                <a:cs typeface="Times New Roman" charset="0"/>
              </a:rPr>
              <a:t>оптимального выбора жениха</a:t>
            </a:r>
          </a:p>
        </p:txBody>
      </p:sp>
      <p:sp>
        <p:nvSpPr>
          <p:cNvPr id="37904" name="AutoShape 19"/>
          <p:cNvSpPr>
            <a:spLocks noChangeArrowheads="1"/>
          </p:cNvSpPr>
          <p:nvPr/>
        </p:nvSpPr>
        <p:spPr bwMode="auto">
          <a:xfrm>
            <a:off x="4069458" y="1922686"/>
            <a:ext cx="71437" cy="71437"/>
          </a:xfrm>
          <a:prstGeom prst="flowChartConnector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2000">
              <a:solidFill>
                <a:srgbClr val="000000"/>
              </a:solidFill>
              <a:latin typeface="Times New Roman" charset="0"/>
              <a:ea typeface="Arial" charset="0"/>
              <a:cs typeface="Times New Roman" charset="0"/>
            </a:endParaRPr>
          </a:p>
        </p:txBody>
      </p:sp>
      <p:sp>
        <p:nvSpPr>
          <p:cNvPr id="37907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7885113" y="6381750"/>
            <a:ext cx="692150" cy="254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fld id="{19BD52A0-6D05-1A46-968B-64731CB78974}" type="slidenum">
              <a:rPr kumimoji="0" lang="ru-RU" sz="1600" b="1">
                <a:solidFill>
                  <a:srgbClr val="000000"/>
                </a:solidFill>
                <a:latin typeface="Pragmatica Book" charset="0"/>
              </a:rPr>
              <a:pPr/>
              <a:t>6</a:t>
            </a:fld>
            <a:endParaRPr kumimoji="0" lang="ru-RU" sz="1600" b="1">
              <a:solidFill>
                <a:srgbClr val="000000"/>
              </a:solidFill>
              <a:latin typeface="Pragmatica Book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2700338" y="6524625"/>
            <a:ext cx="532765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2752418" y="4077072"/>
            <a:ext cx="63782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 algn="ctr"/>
            <a:r>
              <a:rPr kumimoji="0" lang="ru-RU" sz="2800" b="1" dirty="0" smtClean="0">
                <a:solidFill>
                  <a:srgbClr val="057931"/>
                </a:solidFill>
                <a:latin typeface="Times New Roman" charset="0"/>
                <a:cs typeface="Times New Roman" charset="0"/>
              </a:rPr>
              <a:t>Задача </a:t>
            </a:r>
            <a:r>
              <a:rPr kumimoji="0" lang="ru-RU" sz="2800" b="1" dirty="0">
                <a:solidFill>
                  <a:srgbClr val="057931"/>
                </a:solidFill>
                <a:latin typeface="Times New Roman" charset="0"/>
                <a:cs typeface="Times New Roman" charset="0"/>
              </a:rPr>
              <a:t>коллективного выбора жениха</a:t>
            </a:r>
          </a:p>
        </p:txBody>
      </p:sp>
      <p:graphicFrame>
        <p:nvGraphicFramePr>
          <p:cNvPr id="23" name="Group 1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6935658"/>
              </p:ext>
            </p:extLst>
          </p:nvPr>
        </p:nvGraphicFramePr>
        <p:xfrm>
          <a:off x="395536" y="4797152"/>
          <a:ext cx="8424862" cy="1097280"/>
        </p:xfrm>
        <a:graphic>
          <a:graphicData uri="http://schemas.openxmlformats.org/drawingml/2006/table">
            <a:tbl>
              <a:tblPr/>
              <a:tblGrid>
                <a:gridCol w="1798637"/>
                <a:gridCol w="1225699"/>
                <a:gridCol w="1296144"/>
                <a:gridCol w="1440160"/>
                <a:gridCol w="2664222"/>
              </a:tblGrid>
              <a:tr h="1440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  <a:ea typeface="Arial" charset="0"/>
                        <a:cs typeface="Times New Roman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/>
                          <a:ea typeface="Arial" charset="0"/>
                          <a:cs typeface="Times New Roman"/>
                        </a:rPr>
                        <a:t>Дочка 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/>
                        <a:ea typeface="Arial" charset="0"/>
                        <a:cs typeface="Times New Roman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/>
                          <a:ea typeface="Arial" charset="0"/>
                          <a:cs typeface="Times New Roman"/>
                        </a:rPr>
                        <a:t>Мама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/>
                          <a:ea typeface="Arial" charset="0"/>
                          <a:cs typeface="Times New Roman"/>
                        </a:rPr>
                        <a:t>Бабушка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/>
                          <a:ea typeface="Arial" charset="0"/>
                          <a:cs typeface="Times New Roman"/>
                        </a:rPr>
                        <a:t>Семейный совет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Times New Roman"/>
                          <a:ea typeface="Arial" charset="0"/>
                          <a:cs typeface="Times New Roman"/>
                        </a:rPr>
                        <a:t>Иванов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Arial" charset="0"/>
                          <a:cs typeface="Times New Roman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Arial" charset="0"/>
                          <a:cs typeface="Times New Roman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Arial" charset="0"/>
                          <a:cs typeface="Times New Roman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Arial" charset="0"/>
                          <a:cs typeface="Times New Roman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8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/>
                          <a:ea typeface="Arial" charset="0"/>
                          <a:cs typeface="Times New Roman"/>
                        </a:rPr>
                        <a:t>Петров</a:t>
                      </a:r>
                      <a:r>
                        <a:rPr kumimoji="0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Times New Roman"/>
                          <a:ea typeface="Arial" charset="0"/>
                          <a:cs typeface="Times New Roman"/>
                        </a:rPr>
                        <a:t>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Arial" charset="0"/>
                          <a:cs typeface="Times New Roman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Arial" charset="0"/>
                          <a:cs typeface="Times New Roman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Arial" charset="0"/>
                          <a:cs typeface="Times New Roman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Arial" charset="0"/>
                          <a:cs typeface="Times New Roman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7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Times New Roman"/>
                          <a:ea typeface="Arial" charset="0"/>
                          <a:cs typeface="Times New Roman"/>
                        </a:rPr>
                        <a:t>Сидоров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Arial" charset="0"/>
                          <a:cs typeface="Times New Roman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Arial" charset="0"/>
                          <a:cs typeface="Times New Roman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Arial" charset="0"/>
                          <a:cs typeface="Times New Roman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Arial" charset="0"/>
                          <a:cs typeface="Times New Roman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" name="Заголовок 1"/>
          <p:cNvSpPr txBox="1">
            <a:spLocks/>
          </p:cNvSpPr>
          <p:nvPr/>
        </p:nvSpPr>
        <p:spPr bwMode="auto">
          <a:xfrm>
            <a:off x="0" y="260350"/>
            <a:ext cx="73644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r>
              <a:rPr kumimoji="0" lang="ru-RU" sz="3200" b="1" dirty="0" smtClean="0">
                <a:solidFill>
                  <a:srgbClr val="FFFF00"/>
                </a:solidFill>
                <a:latin typeface="Times New Roman" charset="0"/>
                <a:cs typeface="Times New Roman" charset="0"/>
              </a:rPr>
              <a:t>Трансформация рейтингов</a:t>
            </a:r>
            <a:endParaRPr kumimoji="0" lang="ru-RU" sz="3200" b="1" dirty="0">
              <a:solidFill>
                <a:srgbClr val="FFFF00"/>
              </a:solidFill>
              <a:latin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1849250"/>
      </p:ext>
    </p:extLst>
  </p:cSld>
  <p:clrMapOvr>
    <a:masterClrMapping/>
  </p:clrMapOvr>
  <p:transition xmlns:p14="http://schemas.microsoft.com/office/powerpoint/2010/main">
    <p:strips dir="r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88913"/>
            <a:ext cx="8243888" cy="503237"/>
          </a:xfrm>
          <a:prstGeom prst="rect">
            <a:avLst/>
          </a:prstGeom>
          <a:solidFill>
            <a:srgbClr val="5BCD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92D050"/>
              </a:solidFill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700338" y="6524625"/>
            <a:ext cx="532765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Рисунок 31">
            <a:hlinkClick r:id="rId3"/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56792"/>
            <a:ext cx="4104456" cy="201622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706940"/>
              </p:ext>
            </p:extLst>
          </p:nvPr>
        </p:nvGraphicFramePr>
        <p:xfrm>
          <a:off x="395536" y="3861048"/>
          <a:ext cx="8496945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5"/>
                <a:gridCol w="2664296"/>
                <a:gridCol w="273630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Гипотеза Н</a:t>
                      </a:r>
                      <a:r>
                        <a:rPr lang="ru-RU" sz="2400" b="1" baseline="-25000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о </a:t>
                      </a:r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(кризис)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Отвергается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Принимается 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Верна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Ошибка 1-го рода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751">
                        <a:alpha val="8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Нет ошибки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Неверна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Нет ошибки 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Ошибка 2-го рода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4FF7A"/>
                    </a:solidFill>
                  </a:tcPr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4716016" y="908720"/>
            <a:ext cx="41044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kern="0" dirty="0">
                <a:solidFill>
                  <a:srgbClr val="057931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Ошибка </a:t>
            </a:r>
            <a:r>
              <a:rPr lang="ru-RU" sz="2800" b="1" kern="0" dirty="0" smtClean="0">
                <a:solidFill>
                  <a:srgbClr val="057931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второго </a:t>
            </a:r>
            <a:r>
              <a:rPr lang="ru-RU" sz="2800" b="1" kern="0" dirty="0">
                <a:solidFill>
                  <a:srgbClr val="057931"/>
                </a:solidFill>
                <a:latin typeface="Times New Roman" pitchFamily="18" charset="0"/>
                <a:ea typeface="Arial" charset="0"/>
                <a:cs typeface="Times New Roman" pitchFamily="18" charset="0"/>
              </a:rPr>
              <a:t>рода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 bwMode="auto">
          <a:xfrm>
            <a:off x="0" y="260350"/>
            <a:ext cx="73644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r>
              <a:rPr kumimoji="0" lang="ru-RU" sz="3200" b="1" dirty="0" smtClean="0">
                <a:solidFill>
                  <a:srgbClr val="FFFF00"/>
                </a:solidFill>
                <a:latin typeface="Times New Roman" charset="0"/>
                <a:cs typeface="Times New Roman" charset="0"/>
              </a:rPr>
              <a:t>Трансформация рейтингов</a:t>
            </a:r>
            <a:endParaRPr kumimoji="0" lang="ru-RU" sz="3200" b="1" dirty="0">
              <a:solidFill>
                <a:srgbClr val="FFFF00"/>
              </a:solidFill>
              <a:latin typeface="Times New Roman" charset="0"/>
              <a:cs typeface="Times New Roman" charset="0"/>
            </a:endParaRPr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7885113" y="6381750"/>
            <a:ext cx="692150" cy="254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fld id="{7F878461-8A59-6C44-8702-0C6B9486F9ED}" type="slidenum">
              <a:rPr kumimoji="0" lang="ru-RU" sz="1600" b="1">
                <a:latin typeface="Pragmatica Book" charset="0"/>
              </a:rPr>
              <a:pPr/>
              <a:t>7</a:t>
            </a:fld>
            <a:endParaRPr kumimoji="0" lang="ru-RU" sz="1600" b="1" dirty="0">
              <a:latin typeface="Pragmatica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822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Прямая соединительная линия 30"/>
          <p:cNvCxnSpPr/>
          <p:nvPr/>
        </p:nvCxnSpPr>
        <p:spPr>
          <a:xfrm>
            <a:off x="2700338" y="6524625"/>
            <a:ext cx="532765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3"/>
          <p:cNvGrpSpPr>
            <a:grpSpLocks/>
          </p:cNvGrpSpPr>
          <p:nvPr/>
        </p:nvGrpSpPr>
        <p:grpSpPr bwMode="auto">
          <a:xfrm>
            <a:off x="323528" y="1340768"/>
            <a:ext cx="7908537" cy="4268324"/>
            <a:chOff x="95" y="595"/>
            <a:chExt cx="5890" cy="3392"/>
          </a:xfrm>
        </p:grpSpPr>
        <p:sp>
          <p:nvSpPr>
            <p:cNvPr id="30" name="Line 2"/>
            <p:cNvSpPr>
              <a:spLocks noChangeShapeType="1"/>
            </p:cNvSpPr>
            <p:nvPr/>
          </p:nvSpPr>
          <p:spPr bwMode="auto">
            <a:xfrm flipV="1">
              <a:off x="630" y="1055"/>
              <a:ext cx="4" cy="278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" name="Line 3"/>
            <p:cNvSpPr>
              <a:spLocks noChangeShapeType="1"/>
            </p:cNvSpPr>
            <p:nvPr/>
          </p:nvSpPr>
          <p:spPr bwMode="auto">
            <a:xfrm>
              <a:off x="634" y="3819"/>
              <a:ext cx="420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" name="Line 4"/>
            <p:cNvSpPr>
              <a:spLocks noChangeShapeType="1"/>
            </p:cNvSpPr>
            <p:nvPr/>
          </p:nvSpPr>
          <p:spPr bwMode="auto">
            <a:xfrm flipV="1">
              <a:off x="1891" y="3513"/>
              <a:ext cx="1770" cy="0"/>
            </a:xfrm>
            <a:prstGeom prst="line">
              <a:avLst/>
            </a:prstGeom>
            <a:noFill/>
            <a:ln w="76200" cmpd="sng">
              <a:solidFill>
                <a:srgbClr val="FF0000"/>
              </a:solidFill>
              <a:prstDash val="solid"/>
              <a:round/>
              <a:headEnd type="triangle"/>
              <a:tailEnd type="triangl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" name="Line 5"/>
            <p:cNvSpPr>
              <a:spLocks noChangeShapeType="1"/>
            </p:cNvSpPr>
            <p:nvPr/>
          </p:nvSpPr>
          <p:spPr bwMode="auto">
            <a:xfrm flipV="1">
              <a:off x="2776" y="1911"/>
              <a:ext cx="858" cy="0"/>
            </a:xfrm>
            <a:prstGeom prst="line">
              <a:avLst/>
            </a:prstGeom>
            <a:noFill/>
            <a:ln w="57150" cmpd="sng">
              <a:solidFill>
                <a:srgbClr val="64FF7A"/>
              </a:solidFill>
              <a:prstDash val="solid"/>
              <a:round/>
              <a:headEnd type="triangle"/>
              <a:tailEnd type="triangl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>
                <a:ln>
                  <a:solidFill>
                    <a:srgbClr val="64FF7A"/>
                  </a:solidFill>
                </a:ln>
              </a:endParaRPr>
            </a:p>
          </p:txBody>
        </p:sp>
        <p:sp>
          <p:nvSpPr>
            <p:cNvPr id="35" name="Line 6"/>
            <p:cNvSpPr>
              <a:spLocks noChangeShapeType="1"/>
            </p:cNvSpPr>
            <p:nvPr/>
          </p:nvSpPr>
          <p:spPr bwMode="auto">
            <a:xfrm flipH="1">
              <a:off x="1891" y="2998"/>
              <a:ext cx="1" cy="6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6" name="Line 7"/>
            <p:cNvSpPr>
              <a:spLocks noChangeShapeType="1"/>
            </p:cNvSpPr>
            <p:nvPr/>
          </p:nvSpPr>
          <p:spPr bwMode="auto">
            <a:xfrm>
              <a:off x="3661" y="1854"/>
              <a:ext cx="0" cy="18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" name="Freeform 8"/>
            <p:cNvSpPr>
              <a:spLocks/>
            </p:cNvSpPr>
            <p:nvPr/>
          </p:nvSpPr>
          <p:spPr bwMode="auto">
            <a:xfrm>
              <a:off x="1462" y="1224"/>
              <a:ext cx="2789" cy="1889"/>
            </a:xfrm>
            <a:custGeom>
              <a:avLst/>
              <a:gdLst>
                <a:gd name="T0" fmla="*/ 0 w 2903"/>
                <a:gd name="T1" fmla="*/ 0 h 1633"/>
                <a:gd name="T2" fmla="*/ 272 w 2903"/>
                <a:gd name="T3" fmla="*/ 317 h 1633"/>
                <a:gd name="T4" fmla="*/ 590 w 2903"/>
                <a:gd name="T5" fmla="*/ 635 h 1633"/>
                <a:gd name="T6" fmla="*/ 1043 w 2903"/>
                <a:gd name="T7" fmla="*/ 998 h 1633"/>
                <a:gd name="T8" fmla="*/ 1769 w 2903"/>
                <a:gd name="T9" fmla="*/ 1315 h 1633"/>
                <a:gd name="T10" fmla="*/ 2903 w 2903"/>
                <a:gd name="T11" fmla="*/ 1633 h 16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903"/>
                <a:gd name="T19" fmla="*/ 0 h 1633"/>
                <a:gd name="T20" fmla="*/ 2903 w 2903"/>
                <a:gd name="T21" fmla="*/ 1633 h 16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903" h="1633">
                  <a:moveTo>
                    <a:pt x="0" y="0"/>
                  </a:moveTo>
                  <a:cubicBezTo>
                    <a:pt x="87" y="105"/>
                    <a:pt x="174" y="211"/>
                    <a:pt x="272" y="317"/>
                  </a:cubicBezTo>
                  <a:cubicBezTo>
                    <a:pt x="370" y="423"/>
                    <a:pt x="462" y="522"/>
                    <a:pt x="590" y="635"/>
                  </a:cubicBezTo>
                  <a:cubicBezTo>
                    <a:pt x="718" y="748"/>
                    <a:pt x="847" y="885"/>
                    <a:pt x="1043" y="998"/>
                  </a:cubicBezTo>
                  <a:cubicBezTo>
                    <a:pt x="1239" y="1111"/>
                    <a:pt x="1459" y="1209"/>
                    <a:pt x="1769" y="1315"/>
                  </a:cubicBezTo>
                  <a:cubicBezTo>
                    <a:pt x="2079" y="1421"/>
                    <a:pt x="2714" y="1580"/>
                    <a:pt x="2903" y="1633"/>
                  </a:cubicBezTo>
                </a:path>
              </a:pathLst>
            </a:custGeom>
            <a:noFill/>
            <a:ln w="76200" cmpd="sng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0" name="Freeform 11"/>
            <p:cNvSpPr>
              <a:spLocks/>
            </p:cNvSpPr>
            <p:nvPr/>
          </p:nvSpPr>
          <p:spPr bwMode="auto">
            <a:xfrm>
              <a:off x="1516" y="1396"/>
              <a:ext cx="2533" cy="1832"/>
            </a:xfrm>
            <a:custGeom>
              <a:avLst/>
              <a:gdLst>
                <a:gd name="T0" fmla="*/ 0 w 2586"/>
                <a:gd name="T1" fmla="*/ 1678 h 1678"/>
                <a:gd name="T2" fmla="*/ 454 w 2586"/>
                <a:gd name="T3" fmla="*/ 1451 h 1678"/>
                <a:gd name="T4" fmla="*/ 998 w 2586"/>
                <a:gd name="T5" fmla="*/ 1224 h 1678"/>
                <a:gd name="T6" fmla="*/ 1860 w 2586"/>
                <a:gd name="T7" fmla="*/ 726 h 1678"/>
                <a:gd name="T8" fmla="*/ 2586 w 2586"/>
                <a:gd name="T9" fmla="*/ 0 h 16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86"/>
                <a:gd name="T16" fmla="*/ 0 h 1678"/>
                <a:gd name="T17" fmla="*/ 2586 w 2586"/>
                <a:gd name="T18" fmla="*/ 1678 h 167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86" h="1678">
                  <a:moveTo>
                    <a:pt x="0" y="1678"/>
                  </a:moveTo>
                  <a:cubicBezTo>
                    <a:pt x="144" y="1602"/>
                    <a:pt x="288" y="1527"/>
                    <a:pt x="454" y="1451"/>
                  </a:cubicBezTo>
                  <a:cubicBezTo>
                    <a:pt x="620" y="1375"/>
                    <a:pt x="764" y="1345"/>
                    <a:pt x="998" y="1224"/>
                  </a:cubicBezTo>
                  <a:cubicBezTo>
                    <a:pt x="1232" y="1103"/>
                    <a:pt x="1595" y="930"/>
                    <a:pt x="1860" y="726"/>
                  </a:cubicBezTo>
                  <a:cubicBezTo>
                    <a:pt x="2125" y="522"/>
                    <a:pt x="2465" y="121"/>
                    <a:pt x="2586" y="0"/>
                  </a:cubicBezTo>
                </a:path>
              </a:pathLst>
            </a:custGeom>
            <a:noFill/>
            <a:ln w="76200" cmpd="sng">
              <a:solidFill>
                <a:srgbClr val="33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" name="Text Box 14"/>
            <p:cNvSpPr txBox="1">
              <a:spLocks noChangeArrowheads="1"/>
            </p:cNvSpPr>
            <p:nvPr/>
          </p:nvSpPr>
          <p:spPr bwMode="auto">
            <a:xfrm>
              <a:off x="4519" y="2827"/>
              <a:ext cx="1072" cy="3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charset="0"/>
                  <a:ea typeface="Arial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charset="0"/>
                  <a:ea typeface="Arial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charset="0"/>
                  <a:ea typeface="Arial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charset="0"/>
                  <a:ea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  <a:ea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  <a:ea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  <a:ea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  <a:ea typeface="Arial" charset="0"/>
                </a:defRPr>
              </a:lvl9pPr>
            </a:lstStyle>
            <a:p>
              <a:r>
                <a:rPr kumimoji="0" lang="ru-RU" b="1" dirty="0" smtClean="0">
                  <a:latin typeface="Times New Roman" charset="0"/>
                  <a:ea typeface="ＭＳ Ｐゴシック" charset="0"/>
                  <a:cs typeface="ＭＳ Ｐゴシック" charset="0"/>
                </a:rPr>
                <a:t>Спрос</a:t>
              </a:r>
              <a:endParaRPr kumimoji="0" lang="ru-RU" b="1" dirty="0">
                <a:latin typeface="Times New Roman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5" name="Text Box 19"/>
            <p:cNvSpPr txBox="1">
              <a:spLocks noChangeArrowheads="1"/>
            </p:cNvSpPr>
            <p:nvPr/>
          </p:nvSpPr>
          <p:spPr bwMode="auto">
            <a:xfrm>
              <a:off x="4197" y="1167"/>
              <a:ext cx="1529" cy="3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charset="0"/>
                  <a:ea typeface="Arial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charset="0"/>
                  <a:ea typeface="Arial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charset="0"/>
                  <a:ea typeface="Arial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charset="0"/>
                  <a:ea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  <a:ea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  <a:ea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  <a:ea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  <a:ea typeface="Arial" charset="0"/>
                </a:defRPr>
              </a:lvl9pPr>
            </a:lstStyle>
            <a:p>
              <a:r>
                <a:rPr kumimoji="0" lang="ru-RU" b="1" dirty="0" smtClean="0">
                  <a:latin typeface="Times New Roman" charset="0"/>
                  <a:ea typeface="ＭＳ Ｐゴシック" charset="0"/>
                  <a:cs typeface="ＭＳ Ｐゴシック" charset="0"/>
                </a:rPr>
                <a:t>Предложение</a:t>
              </a:r>
              <a:endParaRPr kumimoji="0" lang="ru-RU" b="1" dirty="0">
                <a:latin typeface="Times New Roman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6" name="Text Box 21"/>
            <p:cNvSpPr txBox="1">
              <a:spLocks noChangeArrowheads="1"/>
            </p:cNvSpPr>
            <p:nvPr/>
          </p:nvSpPr>
          <p:spPr bwMode="auto">
            <a:xfrm>
              <a:off x="4922" y="3571"/>
              <a:ext cx="1063" cy="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charset="0"/>
                  <a:ea typeface="Arial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charset="0"/>
                  <a:ea typeface="Arial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charset="0"/>
                  <a:ea typeface="Arial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charset="0"/>
                  <a:ea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  <a:ea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  <a:ea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  <a:ea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  <a:ea typeface="Arial" charset="0"/>
                </a:defRPr>
              </a:lvl9pPr>
            </a:lstStyle>
            <a:p>
              <a:r>
                <a:rPr kumimoji="0" lang="ru-RU" sz="2800" b="1" dirty="0" smtClean="0">
                  <a:latin typeface="Times New Roman" charset="0"/>
                  <a:ea typeface="ＭＳ Ｐゴシック" charset="0"/>
                  <a:cs typeface="ＭＳ Ｐゴシック" charset="0"/>
                </a:rPr>
                <a:t>Цена</a:t>
              </a:r>
              <a:endParaRPr kumimoji="0" lang="ru-RU" sz="2800" b="1" dirty="0">
                <a:latin typeface="Times New Roman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7" name="Text Box 22"/>
            <p:cNvSpPr txBox="1">
              <a:spLocks noChangeArrowheads="1"/>
            </p:cNvSpPr>
            <p:nvPr/>
          </p:nvSpPr>
          <p:spPr bwMode="auto">
            <a:xfrm>
              <a:off x="95" y="595"/>
              <a:ext cx="1474" cy="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charset="0"/>
                  <a:ea typeface="Arial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charset="0"/>
                  <a:ea typeface="Arial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charset="0"/>
                  <a:ea typeface="Arial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charset="0"/>
                  <a:ea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  <a:ea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  <a:ea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  <a:ea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  <a:ea typeface="Arial" charset="0"/>
                </a:defRPr>
              </a:lvl9pPr>
            </a:lstStyle>
            <a:p>
              <a:r>
                <a:rPr kumimoji="0" lang="ru-RU" sz="2800" b="1" dirty="0" smtClean="0">
                  <a:latin typeface="Times New Roman" charset="0"/>
                  <a:ea typeface="ＭＳ Ｐゴシック" charset="0"/>
                  <a:cs typeface="ＭＳ Ｐゴシック" charset="0"/>
                </a:rPr>
                <a:t>Рейтинг</a:t>
              </a:r>
              <a:endParaRPr kumimoji="0" lang="ru-RU" sz="2800" dirty="0">
                <a:latin typeface="Times New Roman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2" name="Рамка 1"/>
          <p:cNvSpPr/>
          <p:nvPr/>
        </p:nvSpPr>
        <p:spPr>
          <a:xfrm>
            <a:off x="3779912" y="2852936"/>
            <a:ext cx="216024" cy="216024"/>
          </a:xfrm>
          <a:prstGeom prst="frame">
            <a:avLst/>
          </a:prstGeom>
          <a:solidFill>
            <a:srgbClr val="45FF2C"/>
          </a:solidFill>
          <a:ln w="76200" cmpd="sng">
            <a:solidFill>
              <a:srgbClr val="64FF7A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64FF7A"/>
                </a:solidFill>
              </a:ln>
              <a:solidFill>
                <a:srgbClr val="64FF7A"/>
              </a:solidFill>
            </a:endParaRPr>
          </a:p>
        </p:txBody>
      </p:sp>
      <p:sp>
        <p:nvSpPr>
          <p:cNvPr id="49" name="Рамка 48"/>
          <p:cNvSpPr/>
          <p:nvPr/>
        </p:nvSpPr>
        <p:spPr>
          <a:xfrm>
            <a:off x="3779912" y="4221088"/>
            <a:ext cx="216024" cy="216024"/>
          </a:xfrm>
          <a:prstGeom prst="frame">
            <a:avLst/>
          </a:prstGeom>
          <a:solidFill>
            <a:srgbClr val="45FF2C"/>
          </a:solidFill>
          <a:ln w="7620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64FF7A"/>
                </a:solidFill>
              </a:ln>
              <a:solidFill>
                <a:srgbClr val="64FF7A"/>
              </a:solidFill>
            </a:endParaRPr>
          </a:p>
        </p:txBody>
      </p:sp>
      <p:sp>
        <p:nvSpPr>
          <p:cNvPr id="50" name="Line 5"/>
          <p:cNvSpPr>
            <a:spLocks noChangeShapeType="1"/>
          </p:cNvSpPr>
          <p:nvPr/>
        </p:nvSpPr>
        <p:spPr bwMode="auto">
          <a:xfrm flipV="1">
            <a:off x="2735288" y="4365104"/>
            <a:ext cx="115204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" name="Line 5"/>
          <p:cNvSpPr>
            <a:spLocks noChangeShapeType="1"/>
          </p:cNvSpPr>
          <p:nvPr/>
        </p:nvSpPr>
        <p:spPr bwMode="auto">
          <a:xfrm flipV="1">
            <a:off x="2735288" y="4365104"/>
            <a:ext cx="1152128" cy="0"/>
          </a:xfrm>
          <a:prstGeom prst="line">
            <a:avLst/>
          </a:prstGeom>
          <a:noFill/>
          <a:ln w="57150" cmpd="sng">
            <a:solidFill>
              <a:srgbClr val="0000FF"/>
            </a:solidFill>
            <a:prstDash val="solid"/>
            <a:round/>
            <a:headEnd type="triangle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>
              <a:ln>
                <a:solidFill>
                  <a:srgbClr val="64FF7A"/>
                </a:solidFill>
              </a:ln>
            </a:endParaRPr>
          </a:p>
        </p:txBody>
      </p:sp>
      <p:sp>
        <p:nvSpPr>
          <p:cNvPr id="3" name="Овальная выноска 2"/>
          <p:cNvSpPr/>
          <p:nvPr/>
        </p:nvSpPr>
        <p:spPr>
          <a:xfrm>
            <a:off x="3995936" y="1844824"/>
            <a:ext cx="1296144" cy="360040"/>
          </a:xfrm>
          <a:prstGeom prst="wedgeEllipseCallout">
            <a:avLst>
              <a:gd name="adj1" fmla="val -21481"/>
              <a:gd name="adj2" fmla="val 256493"/>
            </a:avLst>
          </a:prstGeom>
          <a:solidFill>
            <a:srgbClr val="FFFF00"/>
          </a:solidFill>
          <a:ln>
            <a:solidFill>
              <a:srgbClr val="64FF7A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139952" y="1844824"/>
            <a:ext cx="104589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5BCD05"/>
                </a:solidFill>
              </a:rPr>
              <a:t>Goodwill</a:t>
            </a:r>
            <a:endParaRPr lang="ru-RU" b="1" dirty="0">
              <a:solidFill>
                <a:srgbClr val="5BCD05"/>
              </a:solidFill>
            </a:endParaRPr>
          </a:p>
        </p:txBody>
      </p:sp>
      <p:sp>
        <p:nvSpPr>
          <p:cNvPr id="52" name="Овальная выноска 51"/>
          <p:cNvSpPr/>
          <p:nvPr/>
        </p:nvSpPr>
        <p:spPr>
          <a:xfrm>
            <a:off x="1367136" y="3429000"/>
            <a:ext cx="1584176" cy="504056"/>
          </a:xfrm>
          <a:prstGeom prst="wedgeEllipseCallout">
            <a:avLst>
              <a:gd name="adj1" fmla="val 74188"/>
              <a:gd name="adj2" fmla="val 127813"/>
            </a:avLst>
          </a:prstGeom>
          <a:solidFill>
            <a:srgbClr val="FFFF00"/>
          </a:solidFill>
          <a:ln>
            <a:solidFill>
              <a:srgbClr val="64FF7A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00FF"/>
                </a:solidFill>
              </a:rPr>
              <a:t>RA error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53" name="Овальная выноска 52"/>
          <p:cNvSpPr/>
          <p:nvPr/>
        </p:nvSpPr>
        <p:spPr>
          <a:xfrm>
            <a:off x="4572000" y="5445224"/>
            <a:ext cx="1872208" cy="648072"/>
          </a:xfrm>
          <a:prstGeom prst="wedgeEllipseCallout">
            <a:avLst>
              <a:gd name="adj1" fmla="val -87532"/>
              <a:gd name="adj2" fmla="val -116525"/>
            </a:avLst>
          </a:prstGeom>
          <a:solidFill>
            <a:srgbClr val="FFFF00"/>
          </a:solidFill>
          <a:ln>
            <a:solidFill>
              <a:srgbClr val="64FF7A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FF"/>
                </a:solidFill>
              </a:rPr>
              <a:t>Бонус рейдеров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55" name="Заголовок 1"/>
          <p:cNvSpPr txBox="1">
            <a:spLocks/>
          </p:cNvSpPr>
          <p:nvPr/>
        </p:nvSpPr>
        <p:spPr>
          <a:xfrm>
            <a:off x="1779587" y="764704"/>
            <a:ext cx="7364413" cy="431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kumimoji="0" lang="ru-RU" sz="2800" b="1" dirty="0" smtClean="0">
                <a:solidFill>
                  <a:srgbClr val="057931"/>
                </a:solidFill>
                <a:latin typeface="Times New Roman" pitchFamily="18" charset="0"/>
                <a:cs typeface="Times New Roman" pitchFamily="18" charset="0"/>
              </a:rPr>
              <a:t>Криминальный эффект ошибок рейтинга</a:t>
            </a:r>
            <a:endParaRPr kumimoji="0" lang="en-US" sz="2800" b="1" dirty="0">
              <a:solidFill>
                <a:srgbClr val="05793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Рамка 55"/>
          <p:cNvSpPr/>
          <p:nvPr/>
        </p:nvSpPr>
        <p:spPr>
          <a:xfrm>
            <a:off x="3779912" y="3717032"/>
            <a:ext cx="216024" cy="216024"/>
          </a:xfrm>
          <a:prstGeom prst="frame">
            <a:avLst/>
          </a:prstGeom>
          <a:solidFill>
            <a:srgbClr val="FFFF00"/>
          </a:solidFill>
          <a:ln w="76200" cmpd="sng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64FF7A"/>
                </a:solidFill>
              </a:ln>
              <a:solidFill>
                <a:srgbClr val="64FF7A"/>
              </a:solidFill>
            </a:endParaRPr>
          </a:p>
        </p:txBody>
      </p:sp>
      <p:sp>
        <p:nvSpPr>
          <p:cNvPr id="57" name="Овальная выноска 56"/>
          <p:cNvSpPr/>
          <p:nvPr/>
        </p:nvSpPr>
        <p:spPr>
          <a:xfrm>
            <a:off x="5796136" y="2924944"/>
            <a:ext cx="1800200" cy="360040"/>
          </a:xfrm>
          <a:prstGeom prst="wedgeEllipseCallout">
            <a:avLst>
              <a:gd name="adj1" fmla="val -154925"/>
              <a:gd name="adj2" fmla="val 197128"/>
            </a:avLst>
          </a:prstGeom>
          <a:solidFill>
            <a:srgbClr val="FFFF00"/>
          </a:solidFill>
          <a:ln>
            <a:solidFill>
              <a:srgbClr val="64FF7A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M - profile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73" name="Line 6"/>
          <p:cNvSpPr>
            <a:spLocks noChangeShapeType="1"/>
          </p:cNvSpPr>
          <p:nvPr/>
        </p:nvSpPr>
        <p:spPr bwMode="auto">
          <a:xfrm flipH="1">
            <a:off x="3923928" y="2996952"/>
            <a:ext cx="0" cy="1296144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8" name="Заголовок 1"/>
          <p:cNvSpPr txBox="1">
            <a:spLocks/>
          </p:cNvSpPr>
          <p:nvPr/>
        </p:nvSpPr>
        <p:spPr bwMode="auto">
          <a:xfrm>
            <a:off x="0" y="260350"/>
            <a:ext cx="73644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r>
              <a:rPr kumimoji="0" lang="ru-RU" sz="3200" b="1" dirty="0" smtClean="0">
                <a:solidFill>
                  <a:srgbClr val="FFFF00"/>
                </a:solidFill>
                <a:latin typeface="Times New Roman" charset="0"/>
                <a:cs typeface="Times New Roman" charset="0"/>
              </a:rPr>
              <a:t>Трансформация рейтингов</a:t>
            </a:r>
            <a:endParaRPr kumimoji="0" lang="ru-RU" sz="3200" b="1" dirty="0">
              <a:solidFill>
                <a:srgbClr val="FFFF00"/>
              </a:solidFill>
              <a:latin typeface="Times New Roman" charset="0"/>
              <a:cs typeface="Times New Roman" charset="0"/>
            </a:endParaRPr>
          </a:p>
        </p:txBody>
      </p:sp>
      <p:sp>
        <p:nvSpPr>
          <p:cNvPr id="44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8100392" y="6381328"/>
            <a:ext cx="692150" cy="254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fld id="{7F878461-8A59-6C44-8702-0C6B9486F9ED}" type="slidenum">
              <a:rPr kumimoji="0" lang="ru-RU" sz="1600" b="1">
                <a:latin typeface="Pragmatica Book" charset="0"/>
              </a:rPr>
              <a:pPr/>
              <a:t>8</a:t>
            </a:fld>
            <a:endParaRPr kumimoji="0" lang="ru-RU" sz="1600" b="1" dirty="0">
              <a:latin typeface="Pragmatica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807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 txBox="1">
            <a:spLocks noChangeArrowheads="1"/>
          </p:cNvSpPr>
          <p:nvPr/>
        </p:nvSpPr>
        <p:spPr bwMode="auto">
          <a:xfrm>
            <a:off x="0" y="548680"/>
            <a:ext cx="9248775" cy="215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endParaRPr lang="ru-RU" sz="2800" b="1" dirty="0">
              <a:solidFill>
                <a:srgbClr val="000099"/>
              </a:solidFill>
              <a:latin typeface="Times New Roman" charset="0"/>
              <a:cs typeface="Times New Roman" charset="0"/>
            </a:endParaRPr>
          </a:p>
        </p:txBody>
      </p:sp>
      <p:sp>
        <p:nvSpPr>
          <p:cNvPr id="25605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7885113" y="6381750"/>
            <a:ext cx="692150" cy="254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fld id="{7F878461-8A59-6C44-8702-0C6B9486F9ED}" type="slidenum">
              <a:rPr kumimoji="0" lang="ru-RU" sz="1600" b="1">
                <a:latin typeface="Pragmatica Book" charset="0"/>
              </a:rPr>
              <a:pPr/>
              <a:t>9</a:t>
            </a:fld>
            <a:endParaRPr kumimoji="0" lang="ru-RU" sz="1600" b="1" dirty="0">
              <a:latin typeface="Pragmatica Book" charset="0"/>
            </a:endParaRPr>
          </a:p>
        </p:txBody>
      </p:sp>
      <p:sp>
        <p:nvSpPr>
          <p:cNvPr id="25609" name="Заголовок 1"/>
          <p:cNvSpPr txBox="1">
            <a:spLocks/>
          </p:cNvSpPr>
          <p:nvPr/>
        </p:nvSpPr>
        <p:spPr bwMode="auto">
          <a:xfrm>
            <a:off x="0" y="620688"/>
            <a:ext cx="914400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r>
              <a:rPr kumimoji="0" lang="ru-RU" sz="3200" b="1" dirty="0" smtClean="0">
                <a:solidFill>
                  <a:srgbClr val="057931"/>
                </a:solidFill>
                <a:latin typeface="Times New Roman" charset="0"/>
                <a:cs typeface="Times New Roman" charset="0"/>
              </a:rPr>
              <a:t>Имплементация консультационного надзора</a:t>
            </a:r>
            <a:endParaRPr kumimoji="0" lang="en-US" sz="3200" b="1" dirty="0" smtClean="0">
              <a:solidFill>
                <a:srgbClr val="057931"/>
              </a:solidFill>
              <a:latin typeface="Times New Roman" charset="0"/>
              <a:cs typeface="Times New Roman" charset="0"/>
            </a:endParaRPr>
          </a:p>
          <a:p>
            <a:r>
              <a:rPr kumimoji="0" lang="en-US" sz="3200" b="1" dirty="0" smtClean="0">
                <a:solidFill>
                  <a:srgbClr val="057931"/>
                </a:solidFill>
                <a:latin typeface="Times New Roman" charset="0"/>
                <a:cs typeface="Times New Roman" charset="0"/>
              </a:rPr>
              <a:t>(scrum – </a:t>
            </a:r>
            <a:r>
              <a:rPr kumimoji="0" lang="ru-RU" sz="3200" b="1" dirty="0" smtClean="0">
                <a:solidFill>
                  <a:srgbClr val="057931"/>
                </a:solidFill>
                <a:latin typeface="Times New Roman" charset="0"/>
                <a:cs typeface="Times New Roman" charset="0"/>
              </a:rPr>
              <a:t>технология)</a:t>
            </a:r>
          </a:p>
          <a:p>
            <a:r>
              <a:rPr kumimoji="0" lang="ru-RU" sz="3200" b="1" dirty="0" smtClean="0">
                <a:solidFill>
                  <a:srgbClr val="057931"/>
                </a:solidFill>
                <a:latin typeface="Times New Roman" charset="0"/>
                <a:cs typeface="Times New Roman" charset="0"/>
              </a:rPr>
              <a:t>	Владелец продукта: ЦБ РФ</a:t>
            </a:r>
            <a:endParaRPr kumimoji="0" lang="ru-RU" sz="3200" b="1" dirty="0">
              <a:solidFill>
                <a:srgbClr val="057931"/>
              </a:solidFill>
              <a:latin typeface="Times New Roman" charset="0"/>
              <a:cs typeface="Times New Roman" charset="0"/>
            </a:endParaRPr>
          </a:p>
          <a:p>
            <a:r>
              <a:rPr kumimoji="0" lang="ru-RU" sz="3200" b="1" dirty="0" smtClean="0">
                <a:solidFill>
                  <a:srgbClr val="057931"/>
                </a:solidFill>
                <a:latin typeface="Times New Roman" charset="0"/>
                <a:cs typeface="Times New Roman" charset="0"/>
              </a:rPr>
              <a:t>	Мастер</a:t>
            </a:r>
            <a:r>
              <a:rPr kumimoji="0" lang="ru-RU" sz="3200" b="1" dirty="0">
                <a:solidFill>
                  <a:srgbClr val="057931"/>
                </a:solidFill>
                <a:latin typeface="Times New Roman" charset="0"/>
                <a:cs typeface="Times New Roman" charset="0"/>
              </a:rPr>
              <a:t>: ?</a:t>
            </a:r>
          </a:p>
          <a:p>
            <a:r>
              <a:rPr kumimoji="0" lang="ru-RU" sz="3200" b="1" dirty="0" smtClean="0">
                <a:solidFill>
                  <a:srgbClr val="057931"/>
                </a:solidFill>
                <a:latin typeface="Times New Roman" charset="0"/>
                <a:cs typeface="Times New Roman" charset="0"/>
              </a:rPr>
              <a:t>	Команда: </a:t>
            </a:r>
            <a:r>
              <a:rPr kumimoji="0" lang="ru-RU" sz="3200" b="1" smtClean="0">
                <a:solidFill>
                  <a:srgbClr val="057931"/>
                </a:solidFill>
                <a:latin typeface="Times New Roman" charset="0"/>
                <a:cs typeface="Times New Roman" charset="0"/>
              </a:rPr>
              <a:t>члены АРРБ </a:t>
            </a:r>
            <a:endParaRPr kumimoji="0" lang="ru-RU" sz="3200" b="1" dirty="0" smtClean="0">
              <a:solidFill>
                <a:srgbClr val="057931"/>
              </a:solidFill>
              <a:latin typeface="Times New Roman" charset="0"/>
              <a:cs typeface="Times New Roman" charset="0"/>
            </a:endParaRPr>
          </a:p>
          <a:p>
            <a:endParaRPr kumimoji="0" lang="ru-RU" sz="3200" b="1" dirty="0">
              <a:solidFill>
                <a:srgbClr val="0000FF"/>
              </a:solidFill>
              <a:latin typeface="Times New Roman" charset="0"/>
              <a:cs typeface="Times New Roman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0" y="188913"/>
            <a:ext cx="73644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r>
              <a:rPr kumimoji="0" lang="ru-RU" sz="3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Консультационный надзор</a:t>
            </a:r>
            <a:endParaRPr kumimoji="0" lang="ru-RU" sz="3200" b="1" dirty="0">
              <a:solidFill>
                <a:srgbClr val="FFFF00"/>
              </a:solidFill>
              <a:latin typeface="Times New Roman" charset="0"/>
              <a:cs typeface="Times New Roman" charset="0"/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252364" y="4437112"/>
            <a:ext cx="8856984" cy="360040"/>
          </a:xfrm>
          <a:prstGeom prst="rightArrow">
            <a:avLst>
              <a:gd name="adj1" fmla="val 50000"/>
              <a:gd name="adj2" fmla="val 148767"/>
            </a:avLst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244408" y="414908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2017</a:t>
            </a:r>
            <a:endParaRPr lang="ru-RU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797152"/>
            <a:ext cx="33371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Вход</a:t>
            </a:r>
            <a:r>
              <a:rPr lang="ru-RU" b="1" dirty="0" smtClean="0">
                <a:latin typeface="Times New Roman"/>
                <a:cs typeface="Times New Roman"/>
              </a:rPr>
              <a:t>: действующие </a:t>
            </a:r>
            <a:r>
              <a:rPr lang="ru-RU" b="1" dirty="0">
                <a:latin typeface="Times New Roman"/>
                <a:cs typeface="Times New Roman"/>
              </a:rPr>
              <a:t>положения </a:t>
            </a:r>
            <a:r>
              <a:rPr lang="ru-RU" b="1" dirty="0" smtClean="0">
                <a:latin typeface="Times New Roman"/>
                <a:cs typeface="Times New Roman"/>
              </a:rPr>
              <a:t>и инструкции</a:t>
            </a:r>
          </a:p>
          <a:p>
            <a:r>
              <a:rPr lang="uk-UA" b="1" dirty="0">
                <a:latin typeface="Times New Roman"/>
                <a:cs typeface="Times New Roman"/>
              </a:rPr>
              <a:t>№ 3089-У,  № 538-П, № 59, </a:t>
            </a:r>
            <a:endParaRPr lang="uk-UA" b="1" dirty="0" smtClean="0">
              <a:latin typeface="Times New Roman"/>
              <a:cs typeface="Times New Roman"/>
            </a:endParaRPr>
          </a:p>
          <a:p>
            <a:r>
              <a:rPr lang="uk-UA" b="1" dirty="0" smtClean="0">
                <a:latin typeface="Times New Roman"/>
                <a:cs typeface="Times New Roman"/>
              </a:rPr>
              <a:t>№ </a:t>
            </a:r>
            <a:r>
              <a:rPr lang="uk-UA" b="1" dirty="0">
                <a:latin typeface="Times New Roman"/>
                <a:cs typeface="Times New Roman"/>
              </a:rPr>
              <a:t>147-И, № 149-И,  № 254-П, № 283-П, № 310-П, № 2181-У </a:t>
            </a:r>
            <a:endParaRPr lang="ru-RU" b="1" dirty="0">
              <a:latin typeface="Times New Roman"/>
              <a:cs typeface="Times New Roman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19672" y="4437112"/>
            <a:ext cx="912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апрель</a:t>
            </a:r>
            <a:endParaRPr lang="ru-RU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39952" y="4437112"/>
            <a:ext cx="588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май</a:t>
            </a:r>
            <a:endParaRPr lang="ru-RU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32240" y="4437112"/>
            <a:ext cx="749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июнь</a:t>
            </a:r>
            <a:endParaRPr lang="ru-RU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15616" y="3789040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>
                <a:latin typeface="Times New Roman"/>
                <a:ea typeface="ＭＳ Ｐゴシック" pitchFamily="-84" charset="-128"/>
                <a:cs typeface="Times New Roman"/>
              </a:rPr>
              <a:t>Краудсорсинг</a:t>
            </a:r>
            <a:r>
              <a:rPr lang="ru-RU" b="1" dirty="0">
                <a:latin typeface="Times New Roman"/>
                <a:ea typeface="ＭＳ Ｐゴシック" pitchFamily="-84" charset="-128"/>
                <a:cs typeface="Times New Roman"/>
              </a:rPr>
              <a:t> новых </a:t>
            </a:r>
            <a:r>
              <a:rPr lang="ru-RU" b="1" dirty="0" smtClean="0">
                <a:latin typeface="Times New Roman"/>
                <a:ea typeface="ＭＳ Ｐゴシック" pitchFamily="-84" charset="-128"/>
                <a:cs typeface="Times New Roman"/>
              </a:rPr>
              <a:t>редакций</a:t>
            </a:r>
            <a:endParaRPr lang="ru-RU" b="1" dirty="0">
              <a:latin typeface="Times New Roman"/>
              <a:cs typeface="Times New Roman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79912" y="3356992"/>
            <a:ext cx="2016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Times New Roman"/>
                <a:cs typeface="Times New Roman"/>
              </a:rPr>
              <a:t>Спринт-</a:t>
            </a:r>
            <a:r>
              <a:rPr lang="ru-RU" b="1" dirty="0" smtClean="0">
                <a:latin typeface="Times New Roman"/>
                <a:cs typeface="Times New Roman"/>
              </a:rPr>
              <a:t>сессия по согласованию редакций</a:t>
            </a:r>
            <a:endParaRPr lang="ru-RU" b="1" dirty="0">
              <a:latin typeface="Times New Roman"/>
              <a:cs typeface="Times New Roman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44208" y="3068960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/>
                <a:cs typeface="Times New Roman"/>
              </a:rPr>
              <a:t>Выход</a:t>
            </a:r>
            <a:r>
              <a:rPr lang="ru-RU" b="1" dirty="0">
                <a:latin typeface="Times New Roman"/>
                <a:cs typeface="Times New Roman"/>
              </a:rPr>
              <a:t>: </a:t>
            </a:r>
            <a:r>
              <a:rPr lang="ru-RU" b="1" dirty="0" smtClean="0">
                <a:latin typeface="Times New Roman"/>
                <a:cs typeface="Times New Roman"/>
              </a:rPr>
              <a:t>новые положения и инструкции</a:t>
            </a:r>
            <a:endParaRPr lang="ru-RU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37876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10280</TotalTime>
  <Words>436</Words>
  <Application>Microsoft Macintosh PowerPoint</Application>
  <PresentationFormat>Экран (4:3)</PresentationFormat>
  <Paragraphs>122</Paragraphs>
  <Slides>10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Тема Office</vt:lpstr>
      <vt:lpstr>Оформление по умолчанию</vt:lpstr>
      <vt:lpstr>Имплементация консультационного надзора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Павел</dc:creator>
  <cp:lastModifiedBy>Василий Высоков</cp:lastModifiedBy>
  <cp:revision>402</cp:revision>
  <dcterms:created xsi:type="dcterms:W3CDTF">2013-05-07T07:41:30Z</dcterms:created>
  <dcterms:modified xsi:type="dcterms:W3CDTF">2017-03-09T19:01:14Z</dcterms:modified>
</cp:coreProperties>
</file>