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83" r:id="rId3"/>
    <p:sldId id="291" r:id="rId4"/>
    <p:sldId id="290" r:id="rId5"/>
    <p:sldId id="289" r:id="rId6"/>
    <p:sldId id="260" r:id="rId7"/>
    <p:sldId id="293" r:id="rId8"/>
    <p:sldId id="262" r:id="rId9"/>
    <p:sldId id="265" r:id="rId10"/>
    <p:sldId id="285" r:id="rId11"/>
    <p:sldId id="282" r:id="rId12"/>
    <p:sldId id="288" r:id="rId13"/>
    <p:sldId id="271" r:id="rId14"/>
    <p:sldId id="279" r:id="rId15"/>
    <p:sldId id="280" r:id="rId16"/>
    <p:sldId id="27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A45"/>
    <a:srgbClr val="F6BE98"/>
    <a:srgbClr val="FE7572"/>
    <a:srgbClr val="FE413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5501" autoAdjust="0"/>
  </p:normalViewPr>
  <p:slideViewPr>
    <p:cSldViewPr snapToGrid="0">
      <p:cViewPr varScale="1">
        <p:scale>
          <a:sx n="70" d="100"/>
          <a:sy n="70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0C64E4-2505-4C30-96F9-D106AF5C9BF6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</dgm:pt>
    <dgm:pt modelId="{BAA0A558-74B4-4DC7-AA9D-1CC84030164D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tx1"/>
              </a:solidFill>
              <a:latin typeface="Franklin Gothic Book" panose="020B0503020102020204" pitchFamily="34" charset="0"/>
            </a:rPr>
            <a:t>Требования</a:t>
          </a:r>
          <a:r>
            <a:rPr lang="ru-RU" sz="2200" b="1" dirty="0" smtClean="0">
              <a:latin typeface="Franklin Gothic Book" panose="020B0503020102020204" pitchFamily="34" charset="0"/>
            </a:rPr>
            <a:t> </a:t>
          </a:r>
          <a:r>
            <a:rPr lang="ru-RU" sz="2200" b="1" dirty="0" smtClean="0">
              <a:solidFill>
                <a:schemeClr val="tx1"/>
              </a:solidFill>
              <a:latin typeface="Franklin Gothic Book" panose="020B0503020102020204" pitchFamily="34" charset="0"/>
            </a:rPr>
            <a:t>к поставщику</a:t>
          </a:r>
          <a:endParaRPr lang="ru-RU" sz="2200" b="1" dirty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F7E6733F-408D-4ECF-983C-9D36A4703361}" type="parTrans" cxnId="{1AE6E61E-7760-4844-A097-FF3C26404E92}">
      <dgm:prSet/>
      <dgm:spPr/>
      <dgm:t>
        <a:bodyPr/>
        <a:lstStyle/>
        <a:p>
          <a:endParaRPr lang="ru-RU"/>
        </a:p>
      </dgm:t>
    </dgm:pt>
    <dgm:pt modelId="{91719E65-E34F-4DAF-BAB3-EDE2EF3B1B64}" type="sibTrans" cxnId="{1AE6E61E-7760-4844-A097-FF3C26404E92}">
      <dgm:prSet/>
      <dgm:spPr/>
      <dgm:t>
        <a:bodyPr/>
        <a:lstStyle/>
        <a:p>
          <a:endParaRPr lang="ru-RU"/>
        </a:p>
      </dgm:t>
    </dgm:pt>
    <dgm:pt modelId="{6E9E11F0-A82D-4A4D-8976-F89E5DCE910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Franklin Gothic Book" panose="020B0503020102020204" pitchFamily="34" charset="0"/>
            </a:rPr>
            <a:t>Требования к ценовому диапазону</a:t>
          </a:r>
          <a:endParaRPr lang="ru-RU" sz="2400" b="1" dirty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5904BB7A-4C3D-45A1-9012-78B49E0DFFF8}" type="parTrans" cxnId="{4D69A40E-37BF-42B9-83D7-C075A2B5BD52}">
      <dgm:prSet/>
      <dgm:spPr/>
      <dgm:t>
        <a:bodyPr/>
        <a:lstStyle/>
        <a:p>
          <a:endParaRPr lang="ru-RU"/>
        </a:p>
      </dgm:t>
    </dgm:pt>
    <dgm:pt modelId="{BA712210-A21C-4A72-91D3-5E7A8F2737A5}" type="sibTrans" cxnId="{4D69A40E-37BF-42B9-83D7-C075A2B5BD52}">
      <dgm:prSet/>
      <dgm:spPr/>
      <dgm:t>
        <a:bodyPr/>
        <a:lstStyle/>
        <a:p>
          <a:endParaRPr lang="ru-RU"/>
        </a:p>
      </dgm:t>
    </dgm:pt>
    <dgm:pt modelId="{C87A957B-AD45-4516-9638-D2AD13E89681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tx1"/>
              </a:solidFill>
              <a:latin typeface="Franklin Gothic Book" panose="020B0503020102020204" pitchFamily="34" charset="0"/>
            </a:rPr>
            <a:t>Требования к сервису</a:t>
          </a:r>
        </a:p>
      </dgm:t>
    </dgm:pt>
    <dgm:pt modelId="{E851DE94-55DA-458E-A7DE-0034DCFC1AF1}" type="parTrans" cxnId="{391C6C32-581B-4D82-9254-B612CBFCC1A4}">
      <dgm:prSet/>
      <dgm:spPr/>
      <dgm:t>
        <a:bodyPr/>
        <a:lstStyle/>
        <a:p>
          <a:endParaRPr lang="ru-RU"/>
        </a:p>
      </dgm:t>
    </dgm:pt>
    <dgm:pt modelId="{B71ABC24-9D3E-4A45-BC89-3CB1C1335045}" type="sibTrans" cxnId="{391C6C32-581B-4D82-9254-B612CBFCC1A4}">
      <dgm:prSet/>
      <dgm:spPr/>
      <dgm:t>
        <a:bodyPr/>
        <a:lstStyle/>
        <a:p>
          <a:endParaRPr lang="ru-RU"/>
        </a:p>
      </dgm:t>
    </dgm:pt>
    <dgm:pt modelId="{5F09ED47-C871-40D8-8B6D-0DDC7B72A982}" type="pres">
      <dgm:prSet presAssocID="{530C64E4-2505-4C30-96F9-D106AF5C9BF6}" presName="compositeShape" presStyleCnt="0">
        <dgm:presLayoutVars>
          <dgm:chMax val="7"/>
          <dgm:dir/>
          <dgm:resizeHandles val="exact"/>
        </dgm:presLayoutVars>
      </dgm:prSet>
      <dgm:spPr/>
    </dgm:pt>
    <dgm:pt modelId="{63B956F7-F86D-46CD-BC45-6BC52D39C097}" type="pres">
      <dgm:prSet presAssocID="{530C64E4-2505-4C30-96F9-D106AF5C9BF6}" presName="wedge1" presStyleLbl="node1" presStyleIdx="0" presStyleCnt="3"/>
      <dgm:spPr/>
      <dgm:t>
        <a:bodyPr/>
        <a:lstStyle/>
        <a:p>
          <a:endParaRPr lang="ru-RU"/>
        </a:p>
      </dgm:t>
    </dgm:pt>
    <dgm:pt modelId="{939DEBEC-06F2-400E-A3C4-FA5B2B11EBAC}" type="pres">
      <dgm:prSet presAssocID="{530C64E4-2505-4C30-96F9-D106AF5C9BF6}" presName="dummy1a" presStyleCnt="0"/>
      <dgm:spPr/>
    </dgm:pt>
    <dgm:pt modelId="{2D3B0A5E-00D0-4703-A9DC-7640D638A876}" type="pres">
      <dgm:prSet presAssocID="{530C64E4-2505-4C30-96F9-D106AF5C9BF6}" presName="dummy1b" presStyleCnt="0"/>
      <dgm:spPr/>
    </dgm:pt>
    <dgm:pt modelId="{7B7BCDC2-C907-4094-A8C5-F97237D01011}" type="pres">
      <dgm:prSet presAssocID="{530C64E4-2505-4C30-96F9-D106AF5C9BF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430DD-FC3A-4245-B2E8-9467B45794B4}" type="pres">
      <dgm:prSet presAssocID="{530C64E4-2505-4C30-96F9-D106AF5C9BF6}" presName="wedge2" presStyleLbl="node1" presStyleIdx="1" presStyleCnt="3"/>
      <dgm:spPr/>
      <dgm:t>
        <a:bodyPr/>
        <a:lstStyle/>
        <a:p>
          <a:endParaRPr lang="ru-RU"/>
        </a:p>
      </dgm:t>
    </dgm:pt>
    <dgm:pt modelId="{4999D9E6-8A79-4A7C-A711-5F0DAFCAE738}" type="pres">
      <dgm:prSet presAssocID="{530C64E4-2505-4C30-96F9-D106AF5C9BF6}" presName="dummy2a" presStyleCnt="0"/>
      <dgm:spPr/>
    </dgm:pt>
    <dgm:pt modelId="{7571CF08-2045-4A27-91E0-124754B94A91}" type="pres">
      <dgm:prSet presAssocID="{530C64E4-2505-4C30-96F9-D106AF5C9BF6}" presName="dummy2b" presStyleCnt="0"/>
      <dgm:spPr/>
    </dgm:pt>
    <dgm:pt modelId="{3BDBF9A6-5710-40FE-B80D-A79BBF726549}" type="pres">
      <dgm:prSet presAssocID="{530C64E4-2505-4C30-96F9-D106AF5C9BF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6DFC8-E294-4A8B-9525-FF5B97588041}" type="pres">
      <dgm:prSet presAssocID="{530C64E4-2505-4C30-96F9-D106AF5C9BF6}" presName="wedge3" presStyleLbl="node1" presStyleIdx="2" presStyleCnt="3"/>
      <dgm:spPr/>
      <dgm:t>
        <a:bodyPr/>
        <a:lstStyle/>
        <a:p>
          <a:endParaRPr lang="ru-RU"/>
        </a:p>
      </dgm:t>
    </dgm:pt>
    <dgm:pt modelId="{19345DE0-D00A-4B74-814D-BD23F8E97877}" type="pres">
      <dgm:prSet presAssocID="{530C64E4-2505-4C30-96F9-D106AF5C9BF6}" presName="dummy3a" presStyleCnt="0"/>
      <dgm:spPr/>
    </dgm:pt>
    <dgm:pt modelId="{5043F192-12E8-45BE-9B0B-20397684E507}" type="pres">
      <dgm:prSet presAssocID="{530C64E4-2505-4C30-96F9-D106AF5C9BF6}" presName="dummy3b" presStyleCnt="0"/>
      <dgm:spPr/>
    </dgm:pt>
    <dgm:pt modelId="{9C3FEE9C-06FD-4F53-A560-FEB6C0ED5CEE}" type="pres">
      <dgm:prSet presAssocID="{530C64E4-2505-4C30-96F9-D106AF5C9BF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41723-E6BB-4BFC-B89D-3C3350BDFA90}" type="pres">
      <dgm:prSet presAssocID="{91719E65-E34F-4DAF-BAB3-EDE2EF3B1B64}" presName="arrowWedge1" presStyleLbl="fgSibTrans2D1" presStyleIdx="0" presStyleCnt="3"/>
      <dgm:spPr/>
    </dgm:pt>
    <dgm:pt modelId="{F435A8DC-640E-4290-95C9-34E9E948A9B1}" type="pres">
      <dgm:prSet presAssocID="{BA712210-A21C-4A72-91D3-5E7A8F2737A5}" presName="arrowWedge2" presStyleLbl="fgSibTrans2D1" presStyleIdx="1" presStyleCnt="3"/>
      <dgm:spPr/>
    </dgm:pt>
    <dgm:pt modelId="{D2E098EB-0633-4537-BCD8-AE7F13CDD3DE}" type="pres">
      <dgm:prSet presAssocID="{B71ABC24-9D3E-4A45-BC89-3CB1C1335045}" presName="arrowWedge3" presStyleLbl="fgSibTrans2D1" presStyleIdx="2" presStyleCnt="3"/>
      <dgm:spPr/>
    </dgm:pt>
  </dgm:ptLst>
  <dgm:cxnLst>
    <dgm:cxn modelId="{4D69A40E-37BF-42B9-83D7-C075A2B5BD52}" srcId="{530C64E4-2505-4C30-96F9-D106AF5C9BF6}" destId="{6E9E11F0-A82D-4A4D-8976-F89E5DCE910E}" srcOrd="1" destOrd="0" parTransId="{5904BB7A-4C3D-45A1-9012-78B49E0DFFF8}" sibTransId="{BA712210-A21C-4A72-91D3-5E7A8F2737A5}"/>
    <dgm:cxn modelId="{391C6C32-581B-4D82-9254-B612CBFCC1A4}" srcId="{530C64E4-2505-4C30-96F9-D106AF5C9BF6}" destId="{C87A957B-AD45-4516-9638-D2AD13E89681}" srcOrd="2" destOrd="0" parTransId="{E851DE94-55DA-458E-A7DE-0034DCFC1AF1}" sibTransId="{B71ABC24-9D3E-4A45-BC89-3CB1C1335045}"/>
    <dgm:cxn modelId="{ADF56A16-9250-4A3C-A42D-63CC2D32B4A0}" type="presOf" srcId="{C87A957B-AD45-4516-9638-D2AD13E89681}" destId="{8C26DFC8-E294-4A8B-9525-FF5B97588041}" srcOrd="0" destOrd="0" presId="urn:microsoft.com/office/officeart/2005/8/layout/cycle8"/>
    <dgm:cxn modelId="{5DB34487-0C4E-4791-BD53-BF560D6004A4}" type="presOf" srcId="{6E9E11F0-A82D-4A4D-8976-F89E5DCE910E}" destId="{A46430DD-FC3A-4245-B2E8-9467B45794B4}" srcOrd="0" destOrd="0" presId="urn:microsoft.com/office/officeart/2005/8/layout/cycle8"/>
    <dgm:cxn modelId="{6DC9E874-7DB4-4FED-BB2E-F2399B7E3269}" type="presOf" srcId="{BAA0A558-74B4-4DC7-AA9D-1CC84030164D}" destId="{7B7BCDC2-C907-4094-A8C5-F97237D01011}" srcOrd="1" destOrd="0" presId="urn:microsoft.com/office/officeart/2005/8/layout/cycle8"/>
    <dgm:cxn modelId="{BA788939-7701-414E-B61E-294EA235E4A1}" type="presOf" srcId="{BAA0A558-74B4-4DC7-AA9D-1CC84030164D}" destId="{63B956F7-F86D-46CD-BC45-6BC52D39C097}" srcOrd="0" destOrd="0" presId="urn:microsoft.com/office/officeart/2005/8/layout/cycle8"/>
    <dgm:cxn modelId="{1AE6E61E-7760-4844-A097-FF3C26404E92}" srcId="{530C64E4-2505-4C30-96F9-D106AF5C9BF6}" destId="{BAA0A558-74B4-4DC7-AA9D-1CC84030164D}" srcOrd="0" destOrd="0" parTransId="{F7E6733F-408D-4ECF-983C-9D36A4703361}" sibTransId="{91719E65-E34F-4DAF-BAB3-EDE2EF3B1B64}"/>
    <dgm:cxn modelId="{3179B1A0-778E-46E5-A366-ACB2B05A2DF4}" type="presOf" srcId="{C87A957B-AD45-4516-9638-D2AD13E89681}" destId="{9C3FEE9C-06FD-4F53-A560-FEB6C0ED5CEE}" srcOrd="1" destOrd="0" presId="urn:microsoft.com/office/officeart/2005/8/layout/cycle8"/>
    <dgm:cxn modelId="{F7044512-F7C2-471F-9C7F-C9D3725FC7E2}" type="presOf" srcId="{6E9E11F0-A82D-4A4D-8976-F89E5DCE910E}" destId="{3BDBF9A6-5710-40FE-B80D-A79BBF726549}" srcOrd="1" destOrd="0" presId="urn:microsoft.com/office/officeart/2005/8/layout/cycle8"/>
    <dgm:cxn modelId="{F696615D-828C-4534-ACED-886FB4F825F4}" type="presOf" srcId="{530C64E4-2505-4C30-96F9-D106AF5C9BF6}" destId="{5F09ED47-C871-40D8-8B6D-0DDC7B72A982}" srcOrd="0" destOrd="0" presId="urn:microsoft.com/office/officeart/2005/8/layout/cycle8"/>
    <dgm:cxn modelId="{71077578-94D4-4047-98CF-A7F47E20CB8C}" type="presParOf" srcId="{5F09ED47-C871-40D8-8B6D-0DDC7B72A982}" destId="{63B956F7-F86D-46CD-BC45-6BC52D39C097}" srcOrd="0" destOrd="0" presId="urn:microsoft.com/office/officeart/2005/8/layout/cycle8"/>
    <dgm:cxn modelId="{BBAF3D96-7EBC-45F6-B6D2-4A18A85AD886}" type="presParOf" srcId="{5F09ED47-C871-40D8-8B6D-0DDC7B72A982}" destId="{939DEBEC-06F2-400E-A3C4-FA5B2B11EBAC}" srcOrd="1" destOrd="0" presId="urn:microsoft.com/office/officeart/2005/8/layout/cycle8"/>
    <dgm:cxn modelId="{69731CDB-C6FA-44F6-B0F1-9E5D918E996F}" type="presParOf" srcId="{5F09ED47-C871-40D8-8B6D-0DDC7B72A982}" destId="{2D3B0A5E-00D0-4703-A9DC-7640D638A876}" srcOrd="2" destOrd="0" presId="urn:microsoft.com/office/officeart/2005/8/layout/cycle8"/>
    <dgm:cxn modelId="{980151E9-0DA6-4D0C-AEC3-81EB94E923A8}" type="presParOf" srcId="{5F09ED47-C871-40D8-8B6D-0DDC7B72A982}" destId="{7B7BCDC2-C907-4094-A8C5-F97237D01011}" srcOrd="3" destOrd="0" presId="urn:microsoft.com/office/officeart/2005/8/layout/cycle8"/>
    <dgm:cxn modelId="{6AD821D1-2803-4B67-980E-8EB4E6C6F7A3}" type="presParOf" srcId="{5F09ED47-C871-40D8-8B6D-0DDC7B72A982}" destId="{A46430DD-FC3A-4245-B2E8-9467B45794B4}" srcOrd="4" destOrd="0" presId="urn:microsoft.com/office/officeart/2005/8/layout/cycle8"/>
    <dgm:cxn modelId="{F6058510-8FF3-4181-927D-E943E3AD0F23}" type="presParOf" srcId="{5F09ED47-C871-40D8-8B6D-0DDC7B72A982}" destId="{4999D9E6-8A79-4A7C-A711-5F0DAFCAE738}" srcOrd="5" destOrd="0" presId="urn:microsoft.com/office/officeart/2005/8/layout/cycle8"/>
    <dgm:cxn modelId="{42AB8D65-185A-4A74-B951-ED7FFD1834F3}" type="presParOf" srcId="{5F09ED47-C871-40D8-8B6D-0DDC7B72A982}" destId="{7571CF08-2045-4A27-91E0-124754B94A91}" srcOrd="6" destOrd="0" presId="urn:microsoft.com/office/officeart/2005/8/layout/cycle8"/>
    <dgm:cxn modelId="{60D35C5F-0220-488E-BCE4-FD2E7C7BD6B8}" type="presParOf" srcId="{5F09ED47-C871-40D8-8B6D-0DDC7B72A982}" destId="{3BDBF9A6-5710-40FE-B80D-A79BBF726549}" srcOrd="7" destOrd="0" presId="urn:microsoft.com/office/officeart/2005/8/layout/cycle8"/>
    <dgm:cxn modelId="{FB08D324-159C-40DB-9EDA-326F17C2C23E}" type="presParOf" srcId="{5F09ED47-C871-40D8-8B6D-0DDC7B72A982}" destId="{8C26DFC8-E294-4A8B-9525-FF5B97588041}" srcOrd="8" destOrd="0" presId="urn:microsoft.com/office/officeart/2005/8/layout/cycle8"/>
    <dgm:cxn modelId="{AC7DD255-6691-430B-BD99-66D39F2297D2}" type="presParOf" srcId="{5F09ED47-C871-40D8-8B6D-0DDC7B72A982}" destId="{19345DE0-D00A-4B74-814D-BD23F8E97877}" srcOrd="9" destOrd="0" presId="urn:microsoft.com/office/officeart/2005/8/layout/cycle8"/>
    <dgm:cxn modelId="{5970C32A-E9B7-4015-BC34-374F3EA6B97C}" type="presParOf" srcId="{5F09ED47-C871-40D8-8B6D-0DDC7B72A982}" destId="{5043F192-12E8-45BE-9B0B-20397684E507}" srcOrd="10" destOrd="0" presId="urn:microsoft.com/office/officeart/2005/8/layout/cycle8"/>
    <dgm:cxn modelId="{B35A1CE5-50A1-405F-96D8-59CD329121F1}" type="presParOf" srcId="{5F09ED47-C871-40D8-8B6D-0DDC7B72A982}" destId="{9C3FEE9C-06FD-4F53-A560-FEB6C0ED5CEE}" srcOrd="11" destOrd="0" presId="urn:microsoft.com/office/officeart/2005/8/layout/cycle8"/>
    <dgm:cxn modelId="{AA1EC126-0DCE-4BA3-94E8-ACEB14365959}" type="presParOf" srcId="{5F09ED47-C871-40D8-8B6D-0DDC7B72A982}" destId="{6CF41723-E6BB-4BFC-B89D-3C3350BDFA90}" srcOrd="12" destOrd="0" presId="urn:microsoft.com/office/officeart/2005/8/layout/cycle8"/>
    <dgm:cxn modelId="{0FA24F4C-97D4-4037-99CD-5E8C07286E6D}" type="presParOf" srcId="{5F09ED47-C871-40D8-8B6D-0DDC7B72A982}" destId="{F435A8DC-640E-4290-95C9-34E9E948A9B1}" srcOrd="13" destOrd="0" presId="urn:microsoft.com/office/officeart/2005/8/layout/cycle8"/>
    <dgm:cxn modelId="{EDE8423A-6B6A-4FA8-A2AD-A3861F209252}" type="presParOf" srcId="{5F09ED47-C871-40D8-8B6D-0DDC7B72A982}" destId="{D2E098EB-0633-4537-BCD8-AE7F13CDD3D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956F7-F86D-46CD-BC45-6BC52D39C097}">
      <dsp:nvSpPr>
        <dsp:cNvPr id="0" name=""/>
        <dsp:cNvSpPr/>
      </dsp:nvSpPr>
      <dsp:spPr>
        <a:xfrm>
          <a:off x="1646541" y="333954"/>
          <a:ext cx="4315714" cy="4315714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Franklin Gothic Book" panose="020B0503020102020204" pitchFamily="34" charset="0"/>
            </a:rPr>
            <a:t>Требования</a:t>
          </a:r>
          <a:r>
            <a:rPr lang="ru-RU" sz="2200" b="1" kern="1200" dirty="0" smtClean="0">
              <a:latin typeface="Franklin Gothic Book" panose="020B0503020102020204" pitchFamily="34" charset="0"/>
            </a:rPr>
            <a:t> </a:t>
          </a:r>
          <a:r>
            <a:rPr lang="ru-RU" sz="2200" b="1" kern="1200" dirty="0" smtClean="0">
              <a:solidFill>
                <a:schemeClr val="tx1"/>
              </a:solidFill>
              <a:latin typeface="Franklin Gothic Book" panose="020B0503020102020204" pitchFamily="34" charset="0"/>
            </a:rPr>
            <a:t>к поставщику</a:t>
          </a:r>
          <a:endParaRPr lang="ru-RU" sz="2200" b="1" kern="1200" dirty="0">
            <a:solidFill>
              <a:schemeClr val="tx1"/>
            </a:solidFill>
            <a:latin typeface="Franklin Gothic Book" panose="020B0503020102020204" pitchFamily="34" charset="0"/>
          </a:endParaRPr>
        </a:p>
      </dsp:txBody>
      <dsp:txXfrm>
        <a:off x="3921025" y="1248474"/>
        <a:ext cx="1541326" cy="1284438"/>
      </dsp:txXfrm>
    </dsp:sp>
    <dsp:sp modelId="{A46430DD-FC3A-4245-B2E8-9467B45794B4}">
      <dsp:nvSpPr>
        <dsp:cNvPr id="0" name=""/>
        <dsp:cNvSpPr/>
      </dsp:nvSpPr>
      <dsp:spPr>
        <a:xfrm>
          <a:off x="1557657" y="488086"/>
          <a:ext cx="4315714" cy="4315714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Franklin Gothic Book" panose="020B0503020102020204" pitchFamily="34" charset="0"/>
            </a:rPr>
            <a:t>Требования к ценовому диапазону</a:t>
          </a:r>
          <a:endParaRPr lang="ru-RU" sz="2400" b="1" kern="1200" dirty="0">
            <a:solidFill>
              <a:schemeClr val="tx1"/>
            </a:solidFill>
            <a:latin typeface="Franklin Gothic Book" panose="020B0503020102020204" pitchFamily="34" charset="0"/>
          </a:endParaRPr>
        </a:p>
      </dsp:txBody>
      <dsp:txXfrm>
        <a:off x="2585208" y="3288163"/>
        <a:ext cx="2311989" cy="1130306"/>
      </dsp:txXfrm>
    </dsp:sp>
    <dsp:sp modelId="{8C26DFC8-E294-4A8B-9525-FF5B97588041}">
      <dsp:nvSpPr>
        <dsp:cNvPr id="0" name=""/>
        <dsp:cNvSpPr/>
      </dsp:nvSpPr>
      <dsp:spPr>
        <a:xfrm>
          <a:off x="1468774" y="333954"/>
          <a:ext cx="4315714" cy="4315714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Franklin Gothic Book" panose="020B0503020102020204" pitchFamily="34" charset="0"/>
            </a:rPr>
            <a:t>Требования к сервису</a:t>
          </a:r>
        </a:p>
      </dsp:txBody>
      <dsp:txXfrm>
        <a:off x="1968678" y="1248474"/>
        <a:ext cx="1541326" cy="1284438"/>
      </dsp:txXfrm>
    </dsp:sp>
    <dsp:sp modelId="{6CF41723-E6BB-4BFC-B89D-3C3350BDFA90}">
      <dsp:nvSpPr>
        <dsp:cNvPr id="0" name=""/>
        <dsp:cNvSpPr/>
      </dsp:nvSpPr>
      <dsp:spPr>
        <a:xfrm>
          <a:off x="1379734" y="66790"/>
          <a:ext cx="4850040" cy="485004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35A8DC-640E-4290-95C9-34E9E948A9B1}">
      <dsp:nvSpPr>
        <dsp:cNvPr id="0" name=""/>
        <dsp:cNvSpPr/>
      </dsp:nvSpPr>
      <dsp:spPr>
        <a:xfrm>
          <a:off x="1290494" y="220650"/>
          <a:ext cx="4850040" cy="485004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E098EB-0633-4537-BCD8-AE7F13CDD3DE}">
      <dsp:nvSpPr>
        <dsp:cNvPr id="0" name=""/>
        <dsp:cNvSpPr/>
      </dsp:nvSpPr>
      <dsp:spPr>
        <a:xfrm>
          <a:off x="1201255" y="66790"/>
          <a:ext cx="4850040" cy="485004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67B40-B7B1-41A3-9F88-2754DCFD332F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F1479-B45A-463E-B60E-D9AA90633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1479-B45A-463E-B60E-D9AA906333B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752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1479-B45A-463E-B60E-D9AA906333B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5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1479-B45A-463E-B60E-D9AA906333B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821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1479-B45A-463E-B60E-D9AA906333B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002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1479-B45A-463E-B60E-D9AA906333B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59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1479-B45A-463E-B60E-D9AA906333B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38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1479-B45A-463E-B60E-D9AA906333B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558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1479-B45A-463E-B60E-D9AA906333B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106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1479-B45A-463E-B60E-D9AA906333B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382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1479-B45A-463E-B60E-D9AA906333B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675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1479-B45A-463E-B60E-D9AA906333B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75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1479-B45A-463E-B60E-D9AA906333B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558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1479-B45A-463E-B60E-D9AA906333B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714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1479-B45A-463E-B60E-D9AA906333B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770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1479-B45A-463E-B60E-D9AA906333B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053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ED4D-DCF6-4F5A-808C-55C215A1FFC8}" type="datetime1">
              <a:rPr lang="ru-RU" smtClean="0"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www.unit-org.ru www.facebook.com/unit.org.ru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F9E8-6D15-4A73-B079-AA68DA11C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01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F6E1-37EE-4EC6-87A6-2234D932C957}" type="datetime1">
              <a:rPr lang="ru-RU" smtClean="0"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www.unit-org.ru www.facebook.com/unit.org.ru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F9E8-6D15-4A73-B079-AA68DA11C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41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63F1-5DB7-4277-BDAF-4BE6C5B9C504}" type="datetime1">
              <a:rPr lang="ru-RU" smtClean="0"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www.unit-org.ru www.facebook.com/unit.org.ru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F9E8-6D15-4A73-B079-AA68DA11C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52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5E9A-996A-4541-85B8-09CD2DF83D7F}" type="datetime1">
              <a:rPr lang="ru-RU" smtClean="0"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www.unit-org.ru www.facebook.com/unit.org.ru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F9E8-6D15-4A73-B079-AA68DA11C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95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A4AE-A129-4ED9-A1F0-C8A56BF1D0BF}" type="datetime1">
              <a:rPr lang="ru-RU" smtClean="0"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www.unit-org.ru www.facebook.com/unit.org.ru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F9E8-6D15-4A73-B079-AA68DA11C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9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A173-5FCC-473D-853D-FFC29280E76B}" type="datetime1">
              <a:rPr lang="ru-RU" smtClean="0"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www.unit-org.ru www.facebook.com/unit.org.ru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F9E8-6D15-4A73-B079-AA68DA11C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40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38EB-4983-4E83-BECB-7AD391CE00B3}" type="datetime1">
              <a:rPr lang="ru-RU" smtClean="0"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www.unit-org.ru www.facebook.com/unit.org.ru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F9E8-6D15-4A73-B079-AA68DA11C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41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88756-1B3F-467D-89A3-AB491BB9465E}" type="datetime1">
              <a:rPr lang="ru-RU" smtClean="0"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www.unit-org.ru www.facebook.com/unit.org.ru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F9E8-6D15-4A73-B079-AA68DA11C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50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1C07-EBB3-4EFD-A337-C03E924FE06C}" type="datetime1">
              <a:rPr lang="ru-RU" smtClean="0"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www.unit-org.ru www.facebook.com/unit.org.ru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F9E8-6D15-4A73-B079-AA68DA11C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241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772B-027F-4B95-ACCB-F86A23B368A3}" type="datetime1">
              <a:rPr lang="ru-RU" smtClean="0"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www.unit-org.ru www.facebook.com/unit.org.ru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F9E8-6D15-4A73-B079-AA68DA11C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59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82B9-C18D-430B-8B96-C88D2895A8D2}" type="datetime1">
              <a:rPr lang="ru-RU" smtClean="0"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www.unit-org.ru www.facebook.com/unit.org.ru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F9E8-6D15-4A73-B079-AA68DA11C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85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7F031-9DFB-47AF-8ADB-2FA7FE3FE750}" type="datetime1">
              <a:rPr lang="ru-RU" smtClean="0"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www.unit-org.ru www.facebook.com/unit.org.ru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EF9E8-6D15-4A73-B079-AA68DA11C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13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3" Type="http://schemas.openxmlformats.org/officeDocument/2006/relationships/image" Target="../media/image14.jpeg"/><Relationship Id="rId21" Type="http://schemas.openxmlformats.org/officeDocument/2006/relationships/image" Target="../media/image32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7.jpg"/><Relationship Id="rId20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24" Type="http://schemas.openxmlformats.org/officeDocument/2006/relationships/image" Target="../media/image3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jpeg"/><Relationship Id="rId19" Type="http://schemas.openxmlformats.org/officeDocument/2006/relationships/image" Target="../media/image30.gif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Relationship Id="rId22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0061" y="2345167"/>
            <a:ext cx="9144000" cy="221619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Стандарт поддержки</a:t>
            </a:r>
            <a:b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</a:b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ИТ-инфраструктуры в банковском секторе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0061" y="4816690"/>
            <a:ext cx="9144000" cy="856724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latin typeface="Franklin Gothic Book" panose="020B0503020102020204" pitchFamily="34" charset="0"/>
              </a:rPr>
              <a:t>ООО «ЮНИТ-Оргтехника»</a:t>
            </a:r>
          </a:p>
          <a:p>
            <a:r>
              <a:rPr lang="en-US" b="1" dirty="0"/>
              <a:t>XIII</a:t>
            </a:r>
            <a:r>
              <a:rPr lang="ru-RU" b="1" dirty="0"/>
              <a:t> </a:t>
            </a:r>
            <a:r>
              <a:rPr lang="ru-RU" b="1" dirty="0" smtClean="0"/>
              <a:t>Международный банковский форум </a:t>
            </a:r>
            <a:r>
              <a:rPr lang="ru-RU" b="1" dirty="0"/>
              <a:t>«БАНКИ РОССИИ – </a:t>
            </a:r>
            <a:r>
              <a:rPr lang="en-US" b="1" dirty="0"/>
              <a:t>XXI</a:t>
            </a:r>
            <a:r>
              <a:rPr lang="ru-RU" b="1" dirty="0"/>
              <a:t> ВЕК»</a:t>
            </a:r>
            <a:endParaRPr lang="ru-RU" b="1" dirty="0">
              <a:latin typeface="Franklin Gothic Book" panose="020B0503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420" y="556123"/>
            <a:ext cx="4512927" cy="1689663"/>
          </a:xfrm>
          <a:prstGeom prst="rect">
            <a:avLst/>
          </a:prstGeom>
        </p:spPr>
      </p:pic>
      <p:sp>
        <p:nvSpPr>
          <p:cNvPr id="7" name="Нижний колонтитул 3"/>
          <p:cNvSpPr txBox="1">
            <a:spLocks/>
          </p:cNvSpPr>
          <p:nvPr/>
        </p:nvSpPr>
        <p:spPr>
          <a:xfrm>
            <a:off x="4293389" y="6299811"/>
            <a:ext cx="4165729" cy="46889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  <a:ea typeface="+mj-ea"/>
                <a:cs typeface="+mj-cs"/>
              </a:rPr>
              <a:t>www.unit-org.ru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  <a:ea typeface="+mj-ea"/>
              <a:cs typeface="+mj-cs"/>
            </a:endParaRP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  <a:ea typeface="+mj-ea"/>
                <a:cs typeface="+mj-cs"/>
              </a:rPr>
              <a:t>www.facebook.com/unit.org.ru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  <a:ea typeface="+mj-ea"/>
              <a:cs typeface="+mj-c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16568" y="300789"/>
            <a:ext cx="0" cy="59990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1871157" y="300789"/>
            <a:ext cx="0" cy="59990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16568" y="300789"/>
            <a:ext cx="116706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16568" y="6299811"/>
            <a:ext cx="116545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65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476" y="120009"/>
            <a:ext cx="1496574" cy="56032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57EEF9E8-6D15-4A73-B079-AA68DA11CCEA}" type="slidenum">
              <a:rPr lang="ru-RU" b="1">
                <a:solidFill>
                  <a:schemeClr val="tx1"/>
                </a:solidFill>
                <a:latin typeface="Franklin Gothic Book" panose="020B0503020102020204" pitchFamily="34" charset="0"/>
              </a:rPr>
              <a:pPr/>
              <a:t>10</a:t>
            </a:fld>
            <a:endParaRPr lang="ru-RU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5498" y="2093904"/>
            <a:ext cx="9195679" cy="378565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 </a:t>
            </a:r>
            <a:r>
              <a:rPr lang="ru-RU" sz="2000" b="1" dirty="0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услуги</a:t>
            </a:r>
            <a:endParaRPr lang="ru-RU" sz="2000" b="1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Качество услуги</a:t>
            </a:r>
            <a:endParaRPr lang="ru-RU" sz="2000" b="1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Гарантия</a:t>
            </a:r>
            <a:endParaRPr lang="ru-RU" sz="2000" b="1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</a:t>
            </a:r>
            <a:r>
              <a:rPr lang="ru-RU" sz="2000" b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сервиса (SLA)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</a:t>
            </a:r>
            <a:r>
              <a:rPr lang="ru-RU" sz="2000" b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качества сервиса (KPI)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Финансовая ответственность </a:t>
            </a:r>
            <a:r>
              <a:rPr lang="ru-RU" sz="2000" b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20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невыполнение </a:t>
            </a:r>
            <a:r>
              <a:rPr lang="ru-RU" sz="2000" b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показателей качества сервиса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</a:t>
            </a:r>
            <a:r>
              <a:rPr lang="ru-RU" sz="2000" b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сроки </a:t>
            </a:r>
            <a:r>
              <a:rPr lang="ru-RU" sz="2000" b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запуска проекта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Финансовая ответственность за невыполнение </a:t>
            </a:r>
            <a:r>
              <a:rPr lang="ru-RU" sz="2000" b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сроков запуска </a:t>
            </a:r>
            <a:r>
              <a:rPr lang="ru-RU" sz="20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сервиса</a:t>
            </a:r>
            <a:endParaRPr lang="ru-RU" sz="2000" b="1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>
            <a:off x="266844" y="567973"/>
            <a:ext cx="11707360" cy="982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Требования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к услуге: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56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74"/>
            <a:ext cx="12192000" cy="68709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150" y="118744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Финансовая состоятельность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529" y="2165434"/>
            <a:ext cx="11133238" cy="108273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b="1" dirty="0">
                <a:latin typeface="Franklin Gothic Book" panose="020B0503020102020204" pitchFamily="34" charset="0"/>
              </a:rPr>
              <a:t>Годовой </a:t>
            </a:r>
            <a:r>
              <a:rPr lang="ru-RU" b="1" dirty="0" smtClean="0">
                <a:latin typeface="Franklin Gothic Book" panose="020B0503020102020204" pitchFamily="34" charset="0"/>
              </a:rPr>
              <a:t>оборот поставщика услуг по ИТ-поддержке </a:t>
            </a:r>
            <a:r>
              <a:rPr lang="ru-RU" b="1" dirty="0">
                <a:latin typeface="Franklin Gothic Book" panose="020B0503020102020204" pitchFamily="34" charset="0"/>
              </a:rPr>
              <a:t>минимум в 4 раза </a:t>
            </a:r>
            <a:r>
              <a:rPr lang="ru-RU" b="1" dirty="0" smtClean="0">
                <a:latin typeface="Franklin Gothic Book" panose="020B0503020102020204" pitchFamily="34" charset="0"/>
              </a:rPr>
              <a:t>должен превышать </a:t>
            </a:r>
            <a:r>
              <a:rPr lang="ru-RU" b="1" dirty="0">
                <a:latin typeface="Franklin Gothic Book" panose="020B0503020102020204" pitchFamily="34" charset="0"/>
              </a:rPr>
              <a:t>планируемый годовой оборот </a:t>
            </a:r>
            <a:r>
              <a:rPr lang="ru-RU" b="1" dirty="0" smtClean="0">
                <a:latin typeface="Franklin Gothic Book" panose="020B0503020102020204" pitchFamily="34" charset="0"/>
              </a:rPr>
              <a:t>проекта.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476" y="120009"/>
            <a:ext cx="1496574" cy="560325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57EEF9E8-6D15-4A73-B079-AA68DA11CCEA}" type="slidenum">
              <a:rPr lang="ru-RU" b="1">
                <a:solidFill>
                  <a:schemeClr val="tx1"/>
                </a:solidFill>
                <a:latin typeface="Franklin Gothic Book" panose="020B0503020102020204" pitchFamily="34" charset="0"/>
              </a:rPr>
              <a:pPr/>
              <a:t>11</a:t>
            </a:fld>
            <a:endParaRPr lang="ru-RU" b="1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44528" y="27582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Стабильный многолетний рост бизнеса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472" y="3593842"/>
            <a:ext cx="10641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Franklin Gothic Book" panose="020B0503020102020204" pitchFamily="34" charset="0"/>
              </a:rPr>
              <a:t>Не </a:t>
            </a:r>
            <a:r>
              <a:rPr lang="ru-RU" sz="2800" b="1" dirty="0">
                <a:latin typeface="Franklin Gothic Book" panose="020B0503020102020204" pitchFamily="34" charset="0"/>
              </a:rPr>
              <a:t>доверяйте ИТ-поддержку неудачникам!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44528" y="3978138"/>
            <a:ext cx="10515600" cy="1025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История успешно реализованных проектов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472" y="4676577"/>
            <a:ext cx="6237349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 smtClean="0">
                <a:latin typeface="Franklin Gothic Book" panose="020B0503020102020204" pitchFamily="34" charset="0"/>
              </a:rPr>
              <a:t>Не </a:t>
            </a:r>
            <a:r>
              <a:rPr lang="ru-RU" sz="2800" b="1" dirty="0">
                <a:latin typeface="Franklin Gothic Book" panose="020B0503020102020204" pitchFamily="34" charset="0"/>
              </a:rPr>
              <a:t>доверяйте Ваш бизнес «малышам»!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85472" y="5188525"/>
            <a:ext cx="11470104" cy="865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Способность охватить всю территорию присутствия заказчика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472" y="5845490"/>
            <a:ext cx="11470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latin typeface="Franklin Gothic Book" panose="020B0503020102020204" pitchFamily="34" charset="0"/>
              </a:rPr>
              <a:t>Покрытие сервисом всей территории присутствия </a:t>
            </a:r>
            <a:r>
              <a:rPr lang="ru-RU" sz="2800" b="1" dirty="0" smtClean="0">
                <a:latin typeface="Franklin Gothic Book" panose="020B0503020102020204" pitchFamily="34" charset="0"/>
              </a:rPr>
              <a:t>заказчика.</a:t>
            </a:r>
            <a:endParaRPr lang="ru-RU" sz="2800" b="1" dirty="0">
              <a:latin typeface="Franklin Gothic Book" panose="020B050302010202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66844" y="567973"/>
            <a:ext cx="11707360" cy="982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Требования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к поставщику: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1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74"/>
            <a:ext cx="12192000" cy="68709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150" y="118744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Прозрачность системы управления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529" y="2165434"/>
            <a:ext cx="11133238" cy="108273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b="1" dirty="0" smtClean="0">
                <a:latin typeface="Franklin Gothic Book" panose="020B0503020102020204" pitchFamily="34" charset="0"/>
              </a:rPr>
              <a:t>Единое, централизованное управление по всей территориальной сети</a:t>
            </a:r>
          </a:p>
          <a:p>
            <a:pPr marL="0" lvl="0" indent="0">
              <a:buNone/>
            </a:pPr>
            <a:r>
              <a:rPr lang="ru-RU" b="1" dirty="0">
                <a:latin typeface="Franklin Gothic Book" panose="020B0503020102020204" pitchFamily="34" charset="0"/>
              </a:rPr>
              <a:t>п</a:t>
            </a:r>
            <a:r>
              <a:rPr lang="ru-RU" b="1" dirty="0" smtClean="0">
                <a:latin typeface="Franklin Gothic Book" panose="020B0503020102020204" pitchFamily="34" charset="0"/>
              </a:rPr>
              <a:t>оставщика.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476" y="120009"/>
            <a:ext cx="1496574" cy="560325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57EEF9E8-6D15-4A73-B079-AA68DA11CCEA}" type="slidenum">
              <a:rPr lang="ru-RU" b="1">
                <a:solidFill>
                  <a:schemeClr val="tx1"/>
                </a:solidFill>
                <a:latin typeface="Franklin Gothic Book" panose="020B0503020102020204" pitchFamily="34" charset="0"/>
              </a:rPr>
              <a:pPr/>
              <a:t>12</a:t>
            </a:fld>
            <a:endParaRPr lang="ru-RU" b="1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44528" y="27582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Поддержка политики </a:t>
            </a:r>
            <a:r>
              <a:rPr lang="ru-RU" sz="3600" b="1" dirty="0" err="1" smtClean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импортозамещения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472" y="3593842"/>
            <a:ext cx="106419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Franklin Gothic Book" panose="020B0503020102020204" pitchFamily="34" charset="0"/>
              </a:rPr>
              <a:t>Заказчики, прописывающие наличие сертификации от </a:t>
            </a:r>
            <a:r>
              <a:rPr lang="ru-RU" sz="2800" b="1" dirty="0" err="1">
                <a:latin typeface="Franklin Gothic Book" panose="020B0503020102020204" pitchFamily="34" charset="0"/>
              </a:rPr>
              <a:t>вендора</a:t>
            </a:r>
            <a:r>
              <a:rPr lang="ru-RU" sz="2800" b="1" dirty="0">
                <a:latin typeface="Franklin Gothic Book" panose="020B0503020102020204" pitchFamily="34" charset="0"/>
              </a:rPr>
              <a:t> в требованиях к конкурсной документации, оказывают прямое лоббирование интересов иностранных производителей, тем самым ставя российский бизнес в зависимость от западных </a:t>
            </a:r>
            <a:r>
              <a:rPr lang="ru-RU" sz="2800" b="1" dirty="0" err="1">
                <a:latin typeface="Franklin Gothic Book" panose="020B0503020102020204" pitchFamily="34" charset="0"/>
              </a:rPr>
              <a:t>вендоров</a:t>
            </a:r>
            <a:r>
              <a:rPr lang="ru-RU" sz="2800" b="1" dirty="0" smtClean="0">
                <a:latin typeface="Franklin Gothic Book" panose="020B0503020102020204" pitchFamily="34" charset="0"/>
              </a:rPr>
              <a:t>.</a:t>
            </a:r>
            <a:endParaRPr lang="ru-RU" sz="2800" b="1" dirty="0">
              <a:latin typeface="Franklin Gothic Book" panose="020B050302010202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66844" y="567973"/>
            <a:ext cx="11707360" cy="982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Требования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к поставщику: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11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476" y="120009"/>
            <a:ext cx="1496574" cy="560325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156792"/>
              </p:ext>
            </p:extLst>
          </p:nvPr>
        </p:nvGraphicFramePr>
        <p:xfrm>
          <a:off x="408717" y="1785268"/>
          <a:ext cx="11246988" cy="422616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475799"/>
                <a:gridCol w="2372811"/>
                <a:gridCol w="4398378"/>
              </a:tblGrid>
              <a:tr h="52733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Franklin Gothic Book" panose="020B0503020102020204" pitchFamily="34" charset="0"/>
                        </a:rPr>
                        <a:t>Состав услуг</a:t>
                      </a:r>
                      <a:endParaRPr lang="ru-RU" sz="18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Franklin Gothic Book" panose="020B0503020102020204" pitchFamily="34" charset="0"/>
                        </a:rPr>
                        <a:t>Стоимость с НДС, руб</a:t>
                      </a:r>
                      <a:r>
                        <a:rPr lang="ru-RU" sz="1800" dirty="0" smtClean="0">
                          <a:effectLst/>
                          <a:latin typeface="Franklin Gothic Book" panose="020B05030201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Franklin Gothic Book" panose="020B0503020102020204" pitchFamily="34" charset="0"/>
                        </a:rPr>
                        <a:t>*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Franklin Gothic Book" panose="020B0503020102020204" pitchFamily="34" charset="0"/>
                        </a:rPr>
                        <a:t>Единица измерения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513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500" b="1" dirty="0" smtClean="0">
                          <a:latin typeface="Franklin Gothic Book" panose="020B0503020102020204" pitchFamily="34" charset="0"/>
                        </a:rPr>
                        <a:t>СЛУЖБА </a:t>
                      </a:r>
                      <a:r>
                        <a:rPr lang="en-US" sz="1500" b="1" dirty="0" smtClean="0">
                          <a:latin typeface="Franklin Gothic Book" panose="020B0503020102020204" pitchFamily="34" charset="0"/>
                        </a:rPr>
                        <a:t>SERVICE DESK</a:t>
                      </a:r>
                      <a:endParaRPr lang="ru-RU" sz="1500" b="1" dirty="0" smtClean="0">
                        <a:latin typeface="Franklin Gothic Book" panose="020B05030201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effectLst/>
                          <a:latin typeface="Franklin Gothic Book" panose="020B0503020102020204" pitchFamily="34" charset="0"/>
                        </a:rPr>
                        <a:t>95 - 235</a:t>
                      </a:r>
                      <a:endParaRPr lang="ru-RU" sz="1500" b="1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Franklin Gothic Book" panose="020B0503020102020204" pitchFamily="34" charset="0"/>
                        </a:rPr>
                        <a:t>Принятие и сопровождение 1 инцидента</a:t>
                      </a:r>
                      <a:endParaRPr lang="ru-RU" sz="15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76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Franklin Gothic Book" panose="020B0503020102020204" pitchFamily="34" charset="0"/>
                        </a:rPr>
                        <a:t>СЕРВИС ПЕЧАТИ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972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Franklin Gothic Book" panose="020B0503020102020204" pitchFamily="34" charset="0"/>
                        </a:rPr>
                        <a:t>Монохромные печатающие устройства</a:t>
                      </a:r>
                      <a:endParaRPr lang="ru-RU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Franklin Gothic Book" panose="020B0503020102020204" pitchFamily="34" charset="0"/>
                        </a:rPr>
                        <a:t>0,70 </a:t>
                      </a:r>
                      <a:r>
                        <a:rPr lang="ru-RU" sz="1500" b="1" dirty="0">
                          <a:effectLst/>
                          <a:latin typeface="Franklin Gothic Book" panose="020B0503020102020204" pitchFamily="34" charset="0"/>
                        </a:rPr>
                        <a:t>– </a:t>
                      </a:r>
                      <a:r>
                        <a:rPr lang="ru-RU" sz="1500" b="1" dirty="0" smtClean="0">
                          <a:effectLst/>
                          <a:latin typeface="Franklin Gothic Book" panose="020B0503020102020204" pitchFamily="34" charset="0"/>
                        </a:rPr>
                        <a:t>1,10</a:t>
                      </a:r>
                      <a:endParaRPr lang="ru-RU" sz="1500" b="1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Franklin Gothic Book" panose="020B0503020102020204" pitchFamily="34" charset="0"/>
                        </a:rPr>
                        <a:t>Стоимость печати 1 </a:t>
                      </a:r>
                      <a:r>
                        <a:rPr lang="ru-RU" sz="1500" dirty="0" smtClean="0">
                          <a:effectLst/>
                          <a:latin typeface="Franklin Gothic Book" panose="020B0503020102020204" pitchFamily="34" charset="0"/>
                        </a:rPr>
                        <a:t>страницы</a:t>
                      </a:r>
                      <a:endParaRPr lang="ru-RU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972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Franklin Gothic Book" panose="020B0503020102020204" pitchFamily="34" charset="0"/>
                        </a:rPr>
                        <a:t>Полноцветные печатающие устройства</a:t>
                      </a:r>
                      <a:endParaRPr lang="ru-RU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Franklin Gothic Book" panose="020B0503020102020204" pitchFamily="34" charset="0"/>
                        </a:rPr>
                        <a:t>4,50 </a:t>
                      </a:r>
                      <a:r>
                        <a:rPr lang="ru-RU" sz="1500" b="1" dirty="0">
                          <a:effectLst/>
                          <a:latin typeface="Franklin Gothic Book" panose="020B0503020102020204" pitchFamily="34" charset="0"/>
                        </a:rPr>
                        <a:t>- </a:t>
                      </a:r>
                      <a:r>
                        <a:rPr lang="ru-RU" sz="1500" b="1" dirty="0" smtClean="0">
                          <a:effectLst/>
                          <a:latin typeface="Franklin Gothic Book" panose="020B0503020102020204" pitchFamily="34" charset="0"/>
                        </a:rPr>
                        <a:t>6,50</a:t>
                      </a:r>
                      <a:endParaRPr lang="ru-RU" sz="1500" b="1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Franklin Gothic Book" panose="020B0503020102020204" pitchFamily="34" charset="0"/>
                        </a:rPr>
                        <a:t>Стоимость печати 1 </a:t>
                      </a:r>
                      <a:r>
                        <a:rPr lang="ru-RU" sz="1500" dirty="0" smtClean="0">
                          <a:effectLst/>
                          <a:latin typeface="Franklin Gothic Book" panose="020B0503020102020204" pitchFamily="34" charset="0"/>
                        </a:rPr>
                        <a:t>страницы</a:t>
                      </a:r>
                      <a:endParaRPr lang="ru-RU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5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Franklin Gothic Book" panose="020B0503020102020204" pitchFamily="34" charset="0"/>
                        </a:rPr>
                        <a:t>СЕРВИС АРМ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effectLst/>
                          <a:latin typeface="Franklin Gothic Book" panose="020B0503020102020204" pitchFamily="34" charset="0"/>
                        </a:rPr>
                        <a:t>750 - 1100</a:t>
                      </a:r>
                      <a:endParaRPr lang="ru-RU" sz="1500" b="1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  <a:latin typeface="Franklin Gothic Book" panose="020B0503020102020204" pitchFamily="34" charset="0"/>
                        </a:rPr>
                        <a:t>Стоимость обслуживания за 1 АРМ</a:t>
                      </a:r>
                      <a:endParaRPr lang="ru-RU" sz="15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76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Franklin Gothic Book" panose="020B0503020102020204" pitchFamily="34" charset="0"/>
                        </a:rPr>
                        <a:t>УСТРОЙСТВА САМООБСЛУЖИВАНИЯ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521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Franklin Gothic Book" panose="020B0503020102020204" pitchFamily="34" charset="0"/>
                        </a:rPr>
                        <a:t>ПТО АТМ</a:t>
                      </a:r>
                      <a:endParaRPr lang="ru-RU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Franklin Gothic Book" panose="020B0503020102020204" pitchFamily="34" charset="0"/>
                        </a:rPr>
                        <a:t>8</a:t>
                      </a:r>
                      <a:r>
                        <a:rPr lang="ru-RU" sz="1500" b="1" dirty="0" smtClean="0">
                          <a:effectLst/>
                          <a:latin typeface="Franklin Gothic Book" panose="020B0503020102020204" pitchFamily="34" charset="0"/>
                        </a:rPr>
                        <a:t>000 </a:t>
                      </a:r>
                      <a:r>
                        <a:rPr lang="ru-RU" sz="1500" b="1" dirty="0">
                          <a:effectLst/>
                          <a:latin typeface="Franklin Gothic Book" panose="020B0503020102020204" pitchFamily="34" charset="0"/>
                        </a:rPr>
                        <a:t>- </a:t>
                      </a:r>
                      <a:r>
                        <a:rPr lang="ru-RU" sz="1500" b="1" dirty="0" smtClean="0">
                          <a:effectLst/>
                          <a:latin typeface="Franklin Gothic Book" panose="020B0503020102020204" pitchFamily="34" charset="0"/>
                        </a:rPr>
                        <a:t>14000</a:t>
                      </a:r>
                      <a:endParaRPr lang="ru-RU" sz="1500" b="1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Franklin Gothic Book" panose="020B0503020102020204" pitchFamily="34" charset="0"/>
                        </a:rPr>
                        <a:t>Стоимость обслуживания 1 единицы УС в квартал</a:t>
                      </a:r>
                      <a:endParaRPr lang="ru-RU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521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Franklin Gothic Book" panose="020B0503020102020204" pitchFamily="34" charset="0"/>
                        </a:rPr>
                        <a:t>ПТО ИПТ</a:t>
                      </a:r>
                      <a:endParaRPr lang="ru-RU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Franklin Gothic Book" panose="020B0503020102020204" pitchFamily="34" charset="0"/>
                        </a:rPr>
                        <a:t>5000 - </a:t>
                      </a:r>
                      <a:r>
                        <a:rPr lang="ru-RU" sz="1500" b="1" dirty="0" smtClean="0">
                          <a:effectLst/>
                          <a:latin typeface="Franklin Gothic Book" panose="020B0503020102020204" pitchFamily="34" charset="0"/>
                        </a:rPr>
                        <a:t>7000</a:t>
                      </a:r>
                      <a:endParaRPr lang="ru-RU" sz="1500" b="1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Franklin Gothic Book" panose="020B0503020102020204" pitchFamily="34" charset="0"/>
                        </a:rPr>
                        <a:t>Стоимость обслуживания 1 единицы УС в квартал</a:t>
                      </a:r>
                      <a:endParaRPr lang="ru-RU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521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Franklin Gothic Book" panose="020B0503020102020204" pitchFamily="34" charset="0"/>
                        </a:rPr>
                        <a:t>FML</a:t>
                      </a:r>
                      <a:endParaRPr lang="ru-RU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Franklin Gothic Book" panose="020B0503020102020204" pitchFamily="34" charset="0"/>
                        </a:rPr>
                        <a:t>3000 </a:t>
                      </a:r>
                      <a:r>
                        <a:rPr lang="ru-RU" sz="1500" b="1" dirty="0">
                          <a:effectLst/>
                          <a:latin typeface="Franklin Gothic Book" panose="020B0503020102020204" pitchFamily="34" charset="0"/>
                        </a:rPr>
                        <a:t>- </a:t>
                      </a:r>
                      <a:r>
                        <a:rPr lang="ru-RU" sz="1500" b="1" dirty="0" smtClean="0">
                          <a:effectLst/>
                          <a:latin typeface="Franklin Gothic Book" panose="020B0503020102020204" pitchFamily="34" charset="0"/>
                        </a:rPr>
                        <a:t>4000</a:t>
                      </a:r>
                      <a:endParaRPr lang="ru-RU" sz="1500" b="1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Franklin Gothic Book" panose="020B0503020102020204" pitchFamily="34" charset="0"/>
                        </a:rPr>
                        <a:t>Стоимость обслуживания 1 единицы УС в квартал</a:t>
                      </a:r>
                      <a:endParaRPr lang="ru-RU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5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effectLst/>
                          <a:latin typeface="Franklin Gothic Book" panose="020B0503020102020204" pitchFamily="34" charset="0"/>
                        </a:rPr>
                        <a:t>ВНЕДРЕНИЕ И ОБСЛУЖИВАНИЕ ЛВС\СКС</a:t>
                      </a:r>
                      <a:endParaRPr lang="ru-RU" sz="1500" b="1" kern="1200" dirty="0" smtClean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635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Franklin Gothic Book" panose="020B0503020102020204" pitchFamily="34" charset="0"/>
                        </a:rPr>
                        <a:t>СКС </a:t>
                      </a:r>
                      <a:r>
                        <a:rPr lang="ru-RU" sz="1500" dirty="0" smtClean="0">
                          <a:effectLst/>
                          <a:latin typeface="Franklin Gothic Book" panose="020B0503020102020204" pitchFamily="34" charset="0"/>
                        </a:rPr>
                        <a:t>(премиум)</a:t>
                      </a:r>
                      <a:endParaRPr lang="ru-RU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Franklin Gothic Book" panose="020B0503020102020204" pitchFamily="34" charset="0"/>
                        </a:rPr>
                        <a:t>5500 - 6500</a:t>
                      </a:r>
                      <a:endParaRPr lang="ru-RU" sz="1500" b="1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Franklin Gothic Book" panose="020B0503020102020204" pitchFamily="34" charset="0"/>
                        </a:rPr>
                        <a:t>Стоимость за 1 порт</a:t>
                      </a:r>
                      <a:endParaRPr lang="ru-RU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635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Franklin Gothic Book" panose="020B0503020102020204" pitchFamily="34" charset="0"/>
                        </a:rPr>
                        <a:t>СКС </a:t>
                      </a:r>
                      <a:r>
                        <a:rPr lang="ru-RU" sz="1500" dirty="0" smtClean="0">
                          <a:effectLst/>
                          <a:latin typeface="Franklin Gothic Book" panose="020B0503020102020204" pitchFamily="34" charset="0"/>
                        </a:rPr>
                        <a:t>(стандарт)</a:t>
                      </a:r>
                      <a:endParaRPr lang="ru-RU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Franklin Gothic Book" panose="020B0503020102020204" pitchFamily="34" charset="0"/>
                        </a:rPr>
                        <a:t>4000 - 5000</a:t>
                      </a:r>
                      <a:endParaRPr lang="ru-RU" sz="1500" b="1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Franklin Gothic Book" panose="020B0503020102020204" pitchFamily="34" charset="0"/>
                        </a:rPr>
                        <a:t>Стоимость </a:t>
                      </a:r>
                      <a:r>
                        <a:rPr lang="ru-RU" sz="1500" dirty="0">
                          <a:effectLst/>
                          <a:latin typeface="Franklin Gothic Book" panose="020B0503020102020204" pitchFamily="34" charset="0"/>
                        </a:rPr>
                        <a:t>за 1 порт</a:t>
                      </a:r>
                      <a:endParaRPr lang="ru-RU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635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Franklin Gothic Book" panose="020B0503020102020204" pitchFamily="34" charset="0"/>
                        </a:rPr>
                        <a:t>СКС (</a:t>
                      </a:r>
                      <a:r>
                        <a:rPr lang="ru-RU" sz="1500" dirty="0" smtClean="0">
                          <a:effectLst/>
                          <a:latin typeface="Franklin Gothic Book" panose="020B0503020102020204" pitchFamily="34" charset="0"/>
                        </a:rPr>
                        <a:t>упрощенная версия)</a:t>
                      </a:r>
                      <a:endParaRPr lang="ru-RU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Franklin Gothic Book" panose="020B0503020102020204" pitchFamily="34" charset="0"/>
                        </a:rPr>
                        <a:t>2500 </a:t>
                      </a:r>
                      <a:r>
                        <a:rPr lang="ru-RU" sz="1500" b="1" dirty="0">
                          <a:effectLst/>
                          <a:latin typeface="Franklin Gothic Book" panose="020B0503020102020204" pitchFamily="34" charset="0"/>
                        </a:rPr>
                        <a:t>–</a:t>
                      </a:r>
                      <a:r>
                        <a:rPr lang="ru-RU" sz="1500" b="1" dirty="0" smtClean="0">
                          <a:effectLst/>
                          <a:latin typeface="Franklin Gothic Book" panose="020B0503020102020204" pitchFamily="34" charset="0"/>
                        </a:rPr>
                        <a:t>3500</a:t>
                      </a:r>
                      <a:endParaRPr lang="ru-RU" sz="1500" b="1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Franklin Gothic Book" panose="020B0503020102020204" pitchFamily="34" charset="0"/>
                        </a:rPr>
                        <a:t>Стоимость </a:t>
                      </a:r>
                      <a:r>
                        <a:rPr lang="ru-RU" sz="1500" dirty="0">
                          <a:effectLst/>
                          <a:latin typeface="Franklin Gothic Book" panose="020B0503020102020204" pitchFamily="34" charset="0"/>
                        </a:rPr>
                        <a:t>за 1 порт</a:t>
                      </a:r>
                      <a:endParaRPr lang="ru-RU" sz="15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9899" y="5976974"/>
            <a:ext cx="10017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Franklin Gothic Book" panose="020B0503020102020204" pitchFamily="34" charset="0"/>
              </a:rPr>
              <a:t>*</a:t>
            </a:r>
            <a:r>
              <a:rPr lang="ru-RU" sz="1400" b="1" dirty="0" smtClean="0">
                <a:latin typeface="Franklin Gothic Book" panose="020B0503020102020204" pitchFamily="34" charset="0"/>
              </a:rPr>
              <a:t> Представленные цены рассчитаны по курсу 50 рублей за доллар</a:t>
            </a:r>
            <a:endParaRPr lang="ru-RU" sz="1400" b="1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57EEF9E8-6D15-4A73-B079-AA68DA11CCEA}" type="slidenum">
              <a:rPr lang="ru-RU" b="1">
                <a:solidFill>
                  <a:schemeClr val="tx1"/>
                </a:solidFill>
                <a:latin typeface="Franklin Gothic Book" panose="020B0503020102020204" pitchFamily="34" charset="0"/>
              </a:rPr>
              <a:pPr/>
              <a:t>13</a:t>
            </a:fld>
            <a:endParaRPr lang="ru-RU" b="1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66844" y="567973"/>
            <a:ext cx="11707360" cy="982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ru-RU" sz="4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Требования</a:t>
            </a:r>
            <a:r>
              <a:rPr lang="en-US" sz="4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к ценовому диапазону:</a:t>
            </a:r>
            <a:endParaRPr lang="ru-RU" sz="40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03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25" descr="l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98" y="5502275"/>
            <a:ext cx="23352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51159" y="64624"/>
            <a:ext cx="9142255" cy="662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accent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Те, кто нам доверяют:</a:t>
            </a:r>
            <a:endParaRPr lang="ru-RU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Изображение 22" descr="bashnef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496" y="5260705"/>
            <a:ext cx="1841858" cy="125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Изображение 4" descr="sberbank201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50" y="1234959"/>
            <a:ext cx="3304206" cy="61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Изображение 27" descr="logo-adida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052" y="4192039"/>
            <a:ext cx="1084273" cy="73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Изображение 9" descr="x5retail.jpe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9" b="21932"/>
          <a:stretch/>
        </p:blipFill>
        <p:spPr bwMode="auto">
          <a:xfrm>
            <a:off x="2536902" y="4124866"/>
            <a:ext cx="2825018" cy="82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Изображение 33" descr="rigla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1" y="5982351"/>
            <a:ext cx="2185675" cy="71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Изображение 32" descr="rencredit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809" y="3053921"/>
            <a:ext cx="2933173" cy="98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Изображение 6" descr="logo_rus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070" y="1156581"/>
            <a:ext cx="2391454" cy="72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Изображение 18" descr="ak-bars.jp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42"/>
          <a:stretch/>
        </p:blipFill>
        <p:spPr bwMode="auto">
          <a:xfrm>
            <a:off x="9750782" y="887617"/>
            <a:ext cx="1948111" cy="115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Изображение 7" descr="logo-rusfinans-bank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804" y="1195215"/>
            <a:ext cx="2209370" cy="73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143" y="5310134"/>
            <a:ext cx="1962907" cy="1152862"/>
          </a:xfrm>
          <a:prstGeom prst="rect">
            <a:avLst/>
          </a:prstGeom>
        </p:spPr>
      </p:pic>
      <p:pic>
        <p:nvPicPr>
          <p:cNvPr id="20" name="Изображение 3" descr="Лукойл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652" y="4199162"/>
            <a:ext cx="2545228" cy="63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Изображение 10" descr="logo-inteza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697" y="2243502"/>
            <a:ext cx="3678681" cy="75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808" y="3274778"/>
            <a:ext cx="1703301" cy="1703301"/>
          </a:xfrm>
          <a:prstGeom prst="rect">
            <a:avLst/>
          </a:prstGeom>
        </p:spPr>
      </p:pic>
      <p:pic>
        <p:nvPicPr>
          <p:cNvPr id="23" name="Изображение 24" descr="ceb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859" y="2343220"/>
            <a:ext cx="4235034" cy="50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37" y="2105409"/>
            <a:ext cx="3390360" cy="85487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897" y="5124026"/>
            <a:ext cx="1870215" cy="144046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8" b="24856"/>
          <a:stretch/>
        </p:blipFill>
        <p:spPr>
          <a:xfrm>
            <a:off x="439121" y="5066047"/>
            <a:ext cx="2357020" cy="7782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9" y="4114507"/>
            <a:ext cx="1916011" cy="7387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89" y="3134597"/>
            <a:ext cx="4031320" cy="8055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30" y="3186355"/>
            <a:ext cx="2472140" cy="53999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476" y="120009"/>
            <a:ext cx="1496574" cy="560325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57EEF9E8-6D15-4A73-B079-AA68DA11CCEA}" type="slidenum">
              <a:rPr lang="ru-RU" b="1">
                <a:solidFill>
                  <a:schemeClr val="tx1"/>
                </a:solidFill>
                <a:latin typeface="Franklin Gothic Book" panose="020B0503020102020204" pitchFamily="34" charset="0"/>
              </a:rPr>
              <a:pPr/>
              <a:t>14</a:t>
            </a:fld>
            <a:endParaRPr lang="ru-RU" b="1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36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http://www.unit-org.ru/wp-content/uploads/2012/01/map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t="5019" r="4488" b="3682"/>
          <a:stretch/>
        </p:blipFill>
        <p:spPr bwMode="auto">
          <a:xfrm>
            <a:off x="236504" y="1657194"/>
            <a:ext cx="4346912" cy="445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15168" y="1465921"/>
            <a:ext cx="675773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Franklin Gothic Book" panose="020B0503020102020204" pitchFamily="34" charset="0"/>
              </a:rPr>
              <a:t>Горячая </a:t>
            </a:r>
            <a:r>
              <a:rPr lang="ru-RU" sz="2000" dirty="0">
                <a:latin typeface="Franklin Gothic Book" panose="020B0503020102020204" pitchFamily="34" charset="0"/>
              </a:rPr>
              <a:t>линия: </a:t>
            </a:r>
            <a:endParaRPr lang="en-US" sz="2000" dirty="0" smtClean="0">
              <a:latin typeface="Franklin Gothic Book" panose="020B0503020102020204" pitchFamily="34" charset="0"/>
            </a:endParaRPr>
          </a:p>
          <a:p>
            <a:r>
              <a:rPr lang="ru-RU" sz="2400" b="1" dirty="0" smtClean="0">
                <a:latin typeface="Franklin Gothic Book" panose="020B0503020102020204" pitchFamily="34" charset="0"/>
              </a:rPr>
              <a:t>8-800-700-12-57 </a:t>
            </a:r>
          </a:p>
          <a:p>
            <a:r>
              <a:rPr lang="en-US" sz="2000" dirty="0" smtClean="0">
                <a:latin typeface="Franklin Gothic Book" panose="020B0503020102020204" pitchFamily="34" charset="0"/>
              </a:rPr>
              <a:t>Email:</a:t>
            </a:r>
          </a:p>
          <a:p>
            <a:r>
              <a:rPr lang="en-US" sz="2400" b="1" dirty="0" smtClean="0">
                <a:latin typeface="Franklin Gothic Book" panose="020B0503020102020204" pitchFamily="34" charset="0"/>
              </a:rPr>
              <a:t>rp@unit-org.ru</a:t>
            </a:r>
            <a:r>
              <a:rPr lang="ru-RU" sz="2000" dirty="0">
                <a:latin typeface="Franklin Gothic Book" panose="020B0503020102020204" pitchFamily="34" charset="0"/>
              </a:rPr>
              <a:t/>
            </a:r>
            <a:br>
              <a:rPr lang="ru-RU" sz="2000" dirty="0">
                <a:latin typeface="Franklin Gothic Book" panose="020B0503020102020204" pitchFamily="34" charset="0"/>
              </a:rPr>
            </a:br>
            <a:r>
              <a:rPr lang="ru-RU" sz="2000" dirty="0">
                <a:latin typeface="Franklin Gothic Book" panose="020B0503020102020204" pitchFamily="34" charset="0"/>
              </a:rPr>
              <a:t>Фронт-офис</a:t>
            </a:r>
            <a:r>
              <a:rPr lang="ru-RU" sz="2000" dirty="0" smtClean="0">
                <a:latin typeface="Franklin Gothic Book" panose="020B0503020102020204" pitchFamily="34" charset="0"/>
              </a:rPr>
              <a:t>: </a:t>
            </a:r>
          </a:p>
          <a:p>
            <a:r>
              <a:rPr lang="ru-RU" sz="2400" b="1" dirty="0" smtClean="0">
                <a:latin typeface="Franklin Gothic Book" panose="020B0503020102020204" pitchFamily="34" charset="0"/>
              </a:rPr>
              <a:t>Москва</a:t>
            </a:r>
            <a:r>
              <a:rPr lang="ru-RU" sz="2400" b="1" dirty="0">
                <a:latin typeface="Franklin Gothic Book" panose="020B0503020102020204" pitchFamily="34" charset="0"/>
              </a:rPr>
              <a:t>, Тургеневская площадь</a:t>
            </a:r>
            <a:r>
              <a:rPr lang="ru-RU" sz="2400" b="1" dirty="0" smtClean="0">
                <a:latin typeface="Franklin Gothic Book" panose="020B0503020102020204" pitchFamily="34" charset="0"/>
              </a:rPr>
              <a:t>, 2</a:t>
            </a:r>
            <a:endParaRPr lang="en-US" sz="2400" b="1" dirty="0" smtClean="0">
              <a:latin typeface="Franklin Gothic Book" panose="020B0503020102020204" pitchFamily="34" charset="0"/>
            </a:endParaRPr>
          </a:p>
          <a:p>
            <a:endParaRPr lang="ru-RU" sz="2000" dirty="0" smtClean="0">
              <a:latin typeface="Franklin Gothic Book" panose="020B0503020102020204" pitchFamily="34" charset="0"/>
            </a:endParaRPr>
          </a:p>
          <a:p>
            <a:pPr lvl="0"/>
            <a:r>
              <a:rPr lang="ru-RU" sz="2000" dirty="0" smtClean="0">
                <a:latin typeface="Franklin Gothic Book" panose="020B0503020102020204" pitchFamily="34" charset="0"/>
              </a:rPr>
              <a:t>Подписывайтесь на нашу группу в </a:t>
            </a:r>
            <a:r>
              <a:rPr lang="en-US" sz="2000" dirty="0" smtClean="0">
                <a:latin typeface="Franklin Gothic Book" panose="020B0503020102020204" pitchFamily="34" charset="0"/>
              </a:rPr>
              <a:t>Facebook: </a:t>
            </a:r>
          </a:p>
          <a:p>
            <a:pPr lvl="0"/>
            <a:r>
              <a:rPr lang="en-US" sz="24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www.facebook.com/unit.org.ru</a:t>
            </a:r>
          </a:p>
          <a:p>
            <a:pPr lvl="0"/>
            <a:endParaRPr lang="en-US" sz="2000" dirty="0" smtClean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lvl="0"/>
            <a:r>
              <a:rPr lang="ru-RU" sz="2000" dirty="0" smtClean="0">
                <a:latin typeface="Franklin Gothic Book" panose="020B0503020102020204" pitchFamily="34" charset="0"/>
              </a:rPr>
              <a:t>Вы не только найдете много полезной и интересной информации, но также сможете задать любые интересующие Вас вопросы и получить ответы от первых лиц компании.</a:t>
            </a:r>
            <a:endParaRPr lang="ru-RU" sz="2000" dirty="0" smtClean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5839" y="359836"/>
            <a:ext cx="9901928" cy="1106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4572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accent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Компания ЮНИТ-Оргтехника всегда открыта к сотрудничеству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!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476" y="120009"/>
            <a:ext cx="1496574" cy="560325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57EEF9E8-6D15-4A73-B079-AA68DA11CCEA}" type="slidenum">
              <a:rPr lang="ru-RU" b="1">
                <a:solidFill>
                  <a:schemeClr val="tx1"/>
                </a:solidFill>
                <a:latin typeface="Franklin Gothic Book" panose="020B0503020102020204" pitchFamily="34" charset="0"/>
              </a:rPr>
              <a:pPr/>
              <a:t>15</a:t>
            </a:fld>
            <a:endParaRPr lang="ru-RU" b="1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7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359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31" y="884868"/>
            <a:ext cx="5611096" cy="4962479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Благодарю</a:t>
            </a:r>
            <a:br>
              <a:rPr lang="ru-RU" sz="6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ru-RU" sz="6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за внимание</a:t>
            </a:r>
            <a:r>
              <a:rPr lang="ru-RU" sz="6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!</a:t>
            </a:r>
            <a:br>
              <a:rPr lang="ru-RU" sz="60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ru-RU" sz="6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/>
            </a:r>
            <a:br>
              <a:rPr lang="ru-RU" sz="60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ru-RU" sz="6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Вопросы?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/>
            </a:r>
            <a:b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</a:br>
            <a:endParaRPr lang="ru-RU" sz="3600" b="1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476" y="120009"/>
            <a:ext cx="1496574" cy="560325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57EEF9E8-6D15-4A73-B079-AA68DA11CCEA}" type="slidenum">
              <a:rPr lang="ru-RU" b="1">
                <a:solidFill>
                  <a:schemeClr val="tx1"/>
                </a:solidFill>
                <a:latin typeface="Franklin Gothic Book" panose="020B0503020102020204" pitchFamily="34" charset="0"/>
              </a:rPr>
              <a:pPr/>
              <a:t>16</a:t>
            </a:fld>
            <a:endParaRPr lang="ru-RU" b="1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24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91266" y="382138"/>
            <a:ext cx="10039210" cy="1325563"/>
          </a:xfrm>
        </p:spPr>
        <p:txBody>
          <a:bodyPr>
            <a:normAutofit/>
          </a:bodyPr>
          <a:lstStyle/>
          <a:p>
            <a:pPr defTabSz="457200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Глобализация и Аутсорсинг - две взаимосвязанные мировые тенденции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476" y="120009"/>
            <a:ext cx="1496574" cy="560325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656216" y="2688105"/>
            <a:ext cx="11535784" cy="1660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Franklin Gothic Book" panose="020B0503020102020204" pitchFamily="34" charset="0"/>
              </a:rPr>
              <a:t>Каковы перспективы глобализации в </a:t>
            </a:r>
            <a:r>
              <a:rPr lang="ru-RU" dirty="0">
                <a:latin typeface="Franklin Gothic Book" panose="020B0503020102020204" pitchFamily="34" charset="0"/>
              </a:rPr>
              <a:t>проекции на </a:t>
            </a:r>
            <a:r>
              <a:rPr lang="ru-RU" dirty="0" smtClean="0">
                <a:latin typeface="Franklin Gothic Book" panose="020B0503020102020204" pitchFamily="34" charset="0"/>
              </a:rPr>
              <a:t>ИТ-аутсорсинг</a:t>
            </a:r>
            <a:r>
              <a:rPr lang="ru-RU" dirty="0">
                <a:latin typeface="Franklin Gothic Book" panose="020B0503020102020204" pitchFamily="34" charset="0"/>
              </a:rPr>
              <a:t>? </a:t>
            </a:r>
            <a:r>
              <a:rPr lang="ru-RU" dirty="0" smtClean="0">
                <a:latin typeface="Franklin Gothic Book" panose="020B0503020102020204" pitchFamily="34" charset="0"/>
              </a:rPr>
              <a:t>Очевидно</a:t>
            </a:r>
            <a:r>
              <a:rPr lang="ru-RU" dirty="0">
                <a:latin typeface="Franklin Gothic Book" panose="020B0503020102020204" pitchFamily="34" charset="0"/>
              </a:rPr>
              <a:t>, что количество игроков </a:t>
            </a:r>
            <a:r>
              <a:rPr lang="ru-RU" dirty="0" smtClean="0">
                <a:latin typeface="Franklin Gothic Book" panose="020B0503020102020204" pitchFamily="34" charset="0"/>
              </a:rPr>
              <a:t>банковского сектора сокращается с каждым днем.</a:t>
            </a:r>
            <a:r>
              <a:rPr lang="ru-RU" dirty="0">
                <a:latin typeface="Franklin Gothic Book" panose="020B0503020102020204" pitchFamily="34" charset="0"/>
              </a:rPr>
              <a:t> </a:t>
            </a:r>
            <a:r>
              <a:rPr lang="ru-RU" dirty="0" smtClean="0">
                <a:latin typeface="Franklin Gothic Book" panose="020B0503020102020204" pitchFamily="34" charset="0"/>
              </a:rPr>
              <a:t>И сильнейшие из оставшихся будут полностью выводить непрофильные функции, фокусируясь на своих ключевых компетенциях.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F9E8-6D15-4A73-B079-AA68DA11CCEA}" type="slidenum">
              <a:rPr lang="ru-RU" b="1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2</a:t>
            </a:fld>
            <a:endParaRPr lang="ru-RU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24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79"/>
            <a:ext cx="12192000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91266" y="382138"/>
            <a:ext cx="10039210" cy="1325563"/>
          </a:xfrm>
        </p:spPr>
        <p:txBody>
          <a:bodyPr>
            <a:normAutofit/>
          </a:bodyPr>
          <a:lstStyle/>
          <a:p>
            <a:pPr defTabSz="457200"/>
            <a:r>
              <a:rPr lang="ru-RU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Глобализация и Аутсорсинг - две взаимосвязанные мировые тенденции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476" y="120009"/>
            <a:ext cx="1496574" cy="560325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91266" y="4695876"/>
            <a:ext cx="11535784" cy="1660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На каждом рынке игроки становятся крупнее, а их специализация – все более и более узкой.</a:t>
            </a:r>
            <a:endParaRPr lang="ru-RU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F9E8-6D15-4A73-B079-AA68DA11CCEA}" type="slidenum">
              <a:rPr lang="ru-RU" b="1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3</a:t>
            </a:fld>
            <a:endParaRPr lang="ru-RU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" y="-6990"/>
            <a:ext cx="12180588" cy="68649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411" y="375884"/>
            <a:ext cx="9821155" cy="10197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Золотой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стандарт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поддержки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ИТ-инфраструктуры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в банковском секторе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411" y="2327636"/>
            <a:ext cx="6893536" cy="306026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Franklin Gothic Book" panose="020B0503020102020204" pitchFamily="34" charset="0"/>
              </a:rPr>
              <a:t>Стандарт ИТ-поддержки </a:t>
            </a:r>
            <a:r>
              <a:rPr lang="ru-RU" sz="2400" b="1" dirty="0">
                <a:latin typeface="Franklin Gothic Book" panose="020B0503020102020204" pitchFamily="34" charset="0"/>
              </a:rPr>
              <a:t>в </a:t>
            </a:r>
            <a:r>
              <a:rPr lang="ru-RU" sz="2400" b="1" dirty="0" smtClean="0">
                <a:latin typeface="Franklin Gothic Book" panose="020B0503020102020204" pitchFamily="34" charset="0"/>
              </a:rPr>
              <a:t>банковском секторе</a:t>
            </a:r>
            <a:r>
              <a:rPr lang="ru-RU" sz="2400" dirty="0" smtClean="0">
                <a:latin typeface="Franklin Gothic Book" panose="020B0503020102020204" pitchFamily="34" charset="0"/>
              </a:rPr>
              <a:t> - это результат опыта и исследований ЮНИТ-Оргтехника, используемый нашими заказчиками для достижения важнейших показателей успешного бизнеса:</a:t>
            </a:r>
          </a:p>
          <a:p>
            <a:pPr marL="0" indent="0" algn="just">
              <a:buNone/>
            </a:pPr>
            <a:endParaRPr lang="ru-RU" sz="2400" dirty="0" smtClean="0">
              <a:latin typeface="Franklin Gothic Book" panose="020B0503020102020204" pitchFamily="34" charset="0"/>
            </a:endParaRPr>
          </a:p>
          <a:p>
            <a:pPr lvl="1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Franklin Gothic Book" panose="020B0503020102020204" pitchFamily="34" charset="0"/>
              </a:rPr>
              <a:t> </a:t>
            </a:r>
            <a:r>
              <a:rPr lang="ru-RU" b="1" dirty="0" smtClean="0">
                <a:latin typeface="Franklin Gothic Book" panose="020B0503020102020204" pitchFamily="34" charset="0"/>
              </a:rPr>
              <a:t>управляемость</a:t>
            </a:r>
            <a:r>
              <a:rPr lang="ru-RU" b="1" dirty="0">
                <a:latin typeface="Franklin Gothic Book" panose="020B0503020102020204" pitchFamily="34" charset="0"/>
              </a:rPr>
              <a:t>;</a:t>
            </a:r>
            <a:r>
              <a:rPr lang="ru-RU" b="1" dirty="0" smtClean="0">
                <a:latin typeface="Franklin Gothic Book" panose="020B0503020102020204" pitchFamily="34" charset="0"/>
              </a:rPr>
              <a:t> </a:t>
            </a:r>
          </a:p>
          <a:p>
            <a:pPr lvl="1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Franklin Gothic Book" panose="020B0503020102020204" pitchFamily="34" charset="0"/>
              </a:rPr>
              <a:t> прозрачность.</a:t>
            </a:r>
          </a:p>
          <a:p>
            <a:pPr marL="457200" lvl="1" indent="0" algn="just">
              <a:buClr>
                <a:schemeClr val="accent1">
                  <a:lumMod val="75000"/>
                </a:schemeClr>
              </a:buClr>
              <a:buNone/>
            </a:pPr>
            <a:r>
              <a:rPr lang="ru-RU" sz="3600" b="1" dirty="0">
                <a:latin typeface="Franklin Gothic Book" panose="020B0503020102020204" pitchFamily="34" charset="0"/>
              </a:rPr>
              <a:t/>
            </a:r>
            <a:br>
              <a:rPr lang="ru-RU" sz="3600" b="1" dirty="0">
                <a:latin typeface="Franklin Gothic Book" panose="020B0503020102020204" pitchFamily="34" charset="0"/>
              </a:rPr>
            </a:br>
            <a:r>
              <a:rPr lang="ru-RU" sz="3600" b="1" dirty="0" smtClean="0">
                <a:latin typeface="Franklin Gothic Book" panose="020B0503020102020204" pitchFamily="34" charset="0"/>
              </a:rPr>
              <a:t>Мы готовы внедрить его у вас!</a:t>
            </a:r>
            <a:endParaRPr lang="en-US" sz="3600" b="1" dirty="0" smtClean="0">
              <a:latin typeface="Franklin Gothic Book" panose="020B0503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476" y="120009"/>
            <a:ext cx="1496574" cy="560325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670806" y="2036283"/>
            <a:ext cx="3932050" cy="3622909"/>
            <a:chOff x="3009267" y="3040942"/>
            <a:chExt cx="1971055" cy="1816089"/>
          </a:xfrm>
        </p:grpSpPr>
        <p:sp>
          <p:nvSpPr>
            <p:cNvPr id="11" name="object 22"/>
            <p:cNvSpPr/>
            <p:nvPr/>
          </p:nvSpPr>
          <p:spPr>
            <a:xfrm>
              <a:off x="3404956" y="3244626"/>
              <a:ext cx="1193165" cy="1374775"/>
            </a:xfrm>
            <a:custGeom>
              <a:avLst/>
              <a:gdLst/>
              <a:ahLst/>
              <a:cxnLst/>
              <a:rect l="l" t="t" r="r" b="b"/>
              <a:pathLst>
                <a:path w="1193164" h="1374775">
                  <a:moveTo>
                    <a:pt x="1193076" y="809116"/>
                  </a:moveTo>
                  <a:lnTo>
                    <a:pt x="1191849" y="849373"/>
                  </a:lnTo>
                  <a:lnTo>
                    <a:pt x="1188165" y="888484"/>
                  </a:lnTo>
                  <a:lnTo>
                    <a:pt x="1182021" y="926452"/>
                  </a:lnTo>
                  <a:lnTo>
                    <a:pt x="1169994" y="975299"/>
                  </a:lnTo>
                  <a:lnTo>
                    <a:pt x="1153575" y="1022118"/>
                  </a:lnTo>
                  <a:lnTo>
                    <a:pt x="1137597" y="1057474"/>
                  </a:lnTo>
                  <a:lnTo>
                    <a:pt x="1119238" y="1091831"/>
                  </a:lnTo>
                  <a:lnTo>
                    <a:pt x="1098958" y="1124336"/>
                  </a:lnTo>
                  <a:lnTo>
                    <a:pt x="1068877" y="1164912"/>
                  </a:lnTo>
                  <a:lnTo>
                    <a:pt x="1035260" y="1202474"/>
                  </a:lnTo>
                  <a:lnTo>
                    <a:pt x="1007162" y="1228977"/>
                  </a:lnTo>
                  <a:lnTo>
                    <a:pt x="977460" y="1253324"/>
                  </a:lnTo>
                  <a:lnTo>
                    <a:pt x="935851" y="1282196"/>
                  </a:lnTo>
                  <a:lnTo>
                    <a:pt x="891756" y="1307161"/>
                  </a:lnTo>
                  <a:lnTo>
                    <a:pt x="856928" y="1323450"/>
                  </a:lnTo>
                  <a:lnTo>
                    <a:pt x="819924" y="1337594"/>
                  </a:lnTo>
                  <a:lnTo>
                    <a:pt x="782660" y="1349327"/>
                  </a:lnTo>
                  <a:lnTo>
                    <a:pt x="745557" y="1358729"/>
                  </a:lnTo>
                  <a:lnTo>
                    <a:pt x="695954" y="1367790"/>
                  </a:lnTo>
                  <a:lnTo>
                    <a:pt x="645718" y="1373073"/>
                  </a:lnTo>
                  <a:lnTo>
                    <a:pt x="607308" y="1374682"/>
                  </a:lnTo>
                  <a:lnTo>
                    <a:pt x="594321" y="1374787"/>
                  </a:lnTo>
                  <a:lnTo>
                    <a:pt x="580718" y="1374672"/>
                  </a:lnTo>
                  <a:lnTo>
                    <a:pt x="540626" y="1372940"/>
                  </a:lnTo>
                  <a:lnTo>
                    <a:pt x="501620" y="1369130"/>
                  </a:lnTo>
                  <a:lnTo>
                    <a:pt x="463707" y="1363239"/>
                  </a:lnTo>
                  <a:lnTo>
                    <a:pt x="414869" y="1352146"/>
                  </a:lnTo>
                  <a:lnTo>
                    <a:pt x="368002" y="1337349"/>
                  </a:lnTo>
                  <a:lnTo>
                    <a:pt x="331937" y="1322959"/>
                  </a:lnTo>
                  <a:lnTo>
                    <a:pt x="296481" y="1306204"/>
                  </a:lnTo>
                  <a:lnTo>
                    <a:pt x="262835" y="1287537"/>
                  </a:lnTo>
                  <a:lnTo>
                    <a:pt x="220734" y="1259654"/>
                  </a:lnTo>
                  <a:lnTo>
                    <a:pt x="181722" y="1228327"/>
                  </a:lnTo>
                  <a:lnTo>
                    <a:pt x="153459" y="1201222"/>
                  </a:lnTo>
                  <a:lnTo>
                    <a:pt x="127260" y="1172278"/>
                  </a:lnTo>
                  <a:lnTo>
                    <a:pt x="103674" y="1142205"/>
                  </a:lnTo>
                  <a:lnTo>
                    <a:pt x="76060" y="1100129"/>
                  </a:lnTo>
                  <a:lnTo>
                    <a:pt x="52535" y="1055510"/>
                  </a:lnTo>
                  <a:lnTo>
                    <a:pt x="37485" y="1019619"/>
                  </a:lnTo>
                  <a:lnTo>
                    <a:pt x="25049" y="983120"/>
                  </a:lnTo>
                  <a:lnTo>
                    <a:pt x="12486" y="934106"/>
                  </a:lnTo>
                  <a:lnTo>
                    <a:pt x="4342" y="884315"/>
                  </a:lnTo>
                  <a:lnTo>
                    <a:pt x="1022" y="846214"/>
                  </a:lnTo>
                  <a:lnTo>
                    <a:pt x="0" y="0"/>
                  </a:lnTo>
                  <a:lnTo>
                    <a:pt x="386587" y="0"/>
                  </a:lnTo>
                  <a:lnTo>
                    <a:pt x="386587" y="800315"/>
                  </a:lnTo>
                  <a:lnTo>
                    <a:pt x="386865" y="815571"/>
                  </a:lnTo>
                  <a:lnTo>
                    <a:pt x="391026" y="858408"/>
                  </a:lnTo>
                  <a:lnTo>
                    <a:pt x="400178" y="896858"/>
                  </a:lnTo>
                  <a:lnTo>
                    <a:pt x="420144" y="941311"/>
                  </a:lnTo>
                  <a:lnTo>
                    <a:pt x="452831" y="980237"/>
                  </a:lnTo>
                  <a:lnTo>
                    <a:pt x="484041" y="1003136"/>
                  </a:lnTo>
                  <a:lnTo>
                    <a:pt x="530351" y="1022351"/>
                  </a:lnTo>
                  <a:lnTo>
                    <a:pt x="569186" y="1028989"/>
                  </a:lnTo>
                  <a:lnTo>
                    <a:pt x="583001" y="1029830"/>
                  </a:lnTo>
                  <a:lnTo>
                    <a:pt x="599190" y="1029557"/>
                  </a:lnTo>
                  <a:lnTo>
                    <a:pt x="643335" y="1024941"/>
                  </a:lnTo>
                  <a:lnTo>
                    <a:pt x="681352" y="1014640"/>
                  </a:lnTo>
                  <a:lnTo>
                    <a:pt x="723621" y="992080"/>
                  </a:lnTo>
                  <a:lnTo>
                    <a:pt x="757673" y="959410"/>
                  </a:lnTo>
                  <a:lnTo>
                    <a:pt x="783127" y="918375"/>
                  </a:lnTo>
                  <a:lnTo>
                    <a:pt x="799254" y="870206"/>
                  </a:lnTo>
                  <a:lnTo>
                    <a:pt x="805264" y="829390"/>
                  </a:lnTo>
                  <a:lnTo>
                    <a:pt x="806386" y="0"/>
                  </a:lnTo>
                  <a:lnTo>
                    <a:pt x="1193076" y="0"/>
                  </a:lnTo>
                  <a:lnTo>
                    <a:pt x="1193076" y="809116"/>
                  </a:lnTo>
                  <a:close/>
                </a:path>
              </a:pathLst>
            </a:custGeom>
            <a:ln w="762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2" name="object 36"/>
            <p:cNvSpPr/>
            <p:nvPr/>
          </p:nvSpPr>
          <p:spPr>
            <a:xfrm>
              <a:off x="3413993" y="3443102"/>
              <a:ext cx="1193800" cy="1193800"/>
            </a:xfrm>
            <a:custGeom>
              <a:avLst/>
              <a:gdLst/>
              <a:ahLst/>
              <a:cxnLst/>
              <a:rect l="l" t="t" r="r" b="b"/>
              <a:pathLst>
                <a:path w="1193800" h="1193800">
                  <a:moveTo>
                    <a:pt x="1193800" y="596900"/>
                  </a:moveTo>
                  <a:lnTo>
                    <a:pt x="1191821" y="645854"/>
                  </a:lnTo>
                  <a:lnTo>
                    <a:pt x="1185987" y="693719"/>
                  </a:lnTo>
                  <a:lnTo>
                    <a:pt x="1176452" y="740340"/>
                  </a:lnTo>
                  <a:lnTo>
                    <a:pt x="1163369" y="785564"/>
                  </a:lnTo>
                  <a:lnTo>
                    <a:pt x="1146891" y="829238"/>
                  </a:lnTo>
                  <a:lnTo>
                    <a:pt x="1127174" y="871207"/>
                  </a:lnTo>
                  <a:lnTo>
                    <a:pt x="1104369" y="911319"/>
                  </a:lnTo>
                  <a:lnTo>
                    <a:pt x="1078631" y="949419"/>
                  </a:lnTo>
                  <a:lnTo>
                    <a:pt x="1050113" y="985354"/>
                  </a:lnTo>
                  <a:lnTo>
                    <a:pt x="1018970" y="1018970"/>
                  </a:lnTo>
                  <a:lnTo>
                    <a:pt x="985354" y="1050113"/>
                  </a:lnTo>
                  <a:lnTo>
                    <a:pt x="949419" y="1078631"/>
                  </a:lnTo>
                  <a:lnTo>
                    <a:pt x="911319" y="1104369"/>
                  </a:lnTo>
                  <a:lnTo>
                    <a:pt x="871207" y="1127174"/>
                  </a:lnTo>
                  <a:lnTo>
                    <a:pt x="829238" y="1146891"/>
                  </a:lnTo>
                  <a:lnTo>
                    <a:pt x="785564" y="1163369"/>
                  </a:lnTo>
                  <a:lnTo>
                    <a:pt x="740340" y="1176452"/>
                  </a:lnTo>
                  <a:lnTo>
                    <a:pt x="693719" y="1185987"/>
                  </a:lnTo>
                  <a:lnTo>
                    <a:pt x="645854" y="1191821"/>
                  </a:lnTo>
                  <a:lnTo>
                    <a:pt x="596900" y="1193800"/>
                  </a:lnTo>
                  <a:lnTo>
                    <a:pt x="547945" y="1191821"/>
                  </a:lnTo>
                  <a:lnTo>
                    <a:pt x="500080" y="1185987"/>
                  </a:lnTo>
                  <a:lnTo>
                    <a:pt x="453459" y="1176452"/>
                  </a:lnTo>
                  <a:lnTo>
                    <a:pt x="408235" y="1163369"/>
                  </a:lnTo>
                  <a:lnTo>
                    <a:pt x="364561" y="1146891"/>
                  </a:lnTo>
                  <a:lnTo>
                    <a:pt x="322592" y="1127174"/>
                  </a:lnTo>
                  <a:lnTo>
                    <a:pt x="282480" y="1104369"/>
                  </a:lnTo>
                  <a:lnTo>
                    <a:pt x="244380" y="1078631"/>
                  </a:lnTo>
                  <a:lnTo>
                    <a:pt x="208445" y="1050113"/>
                  </a:lnTo>
                  <a:lnTo>
                    <a:pt x="174829" y="1018970"/>
                  </a:lnTo>
                  <a:lnTo>
                    <a:pt x="143686" y="985354"/>
                  </a:lnTo>
                  <a:lnTo>
                    <a:pt x="115168" y="949419"/>
                  </a:lnTo>
                  <a:lnTo>
                    <a:pt x="89430" y="911319"/>
                  </a:lnTo>
                  <a:lnTo>
                    <a:pt x="66625" y="871207"/>
                  </a:lnTo>
                  <a:lnTo>
                    <a:pt x="46908" y="829238"/>
                  </a:lnTo>
                  <a:lnTo>
                    <a:pt x="30430" y="785564"/>
                  </a:lnTo>
                  <a:lnTo>
                    <a:pt x="17347" y="740340"/>
                  </a:lnTo>
                  <a:lnTo>
                    <a:pt x="7812" y="693719"/>
                  </a:lnTo>
                  <a:lnTo>
                    <a:pt x="1978" y="645854"/>
                  </a:lnTo>
                  <a:lnTo>
                    <a:pt x="0" y="596900"/>
                  </a:lnTo>
                  <a:lnTo>
                    <a:pt x="1978" y="547945"/>
                  </a:lnTo>
                  <a:lnTo>
                    <a:pt x="7812" y="500080"/>
                  </a:lnTo>
                  <a:lnTo>
                    <a:pt x="17347" y="453459"/>
                  </a:lnTo>
                  <a:lnTo>
                    <a:pt x="30430" y="408235"/>
                  </a:lnTo>
                  <a:lnTo>
                    <a:pt x="46908" y="364561"/>
                  </a:lnTo>
                  <a:lnTo>
                    <a:pt x="66625" y="322592"/>
                  </a:lnTo>
                  <a:lnTo>
                    <a:pt x="89430" y="282480"/>
                  </a:lnTo>
                  <a:lnTo>
                    <a:pt x="115168" y="244380"/>
                  </a:lnTo>
                  <a:lnTo>
                    <a:pt x="143686" y="208445"/>
                  </a:lnTo>
                  <a:lnTo>
                    <a:pt x="174829" y="174829"/>
                  </a:lnTo>
                  <a:lnTo>
                    <a:pt x="208445" y="143686"/>
                  </a:lnTo>
                  <a:lnTo>
                    <a:pt x="244380" y="115168"/>
                  </a:lnTo>
                  <a:lnTo>
                    <a:pt x="282480" y="89430"/>
                  </a:lnTo>
                  <a:lnTo>
                    <a:pt x="322592" y="66625"/>
                  </a:lnTo>
                  <a:lnTo>
                    <a:pt x="364561" y="46908"/>
                  </a:lnTo>
                  <a:lnTo>
                    <a:pt x="408235" y="30430"/>
                  </a:lnTo>
                  <a:lnTo>
                    <a:pt x="453459" y="17347"/>
                  </a:lnTo>
                  <a:lnTo>
                    <a:pt x="500080" y="7812"/>
                  </a:lnTo>
                  <a:lnTo>
                    <a:pt x="547945" y="1978"/>
                  </a:lnTo>
                  <a:lnTo>
                    <a:pt x="596900" y="0"/>
                  </a:lnTo>
                  <a:lnTo>
                    <a:pt x="645854" y="1978"/>
                  </a:lnTo>
                  <a:lnTo>
                    <a:pt x="693719" y="7812"/>
                  </a:lnTo>
                  <a:lnTo>
                    <a:pt x="740340" y="17347"/>
                  </a:lnTo>
                  <a:lnTo>
                    <a:pt x="785564" y="30430"/>
                  </a:lnTo>
                  <a:lnTo>
                    <a:pt x="829238" y="46908"/>
                  </a:lnTo>
                  <a:lnTo>
                    <a:pt x="871207" y="66625"/>
                  </a:lnTo>
                  <a:lnTo>
                    <a:pt x="911319" y="89430"/>
                  </a:lnTo>
                  <a:lnTo>
                    <a:pt x="949419" y="115168"/>
                  </a:lnTo>
                  <a:lnTo>
                    <a:pt x="985354" y="143686"/>
                  </a:lnTo>
                  <a:lnTo>
                    <a:pt x="1018970" y="174829"/>
                  </a:lnTo>
                  <a:lnTo>
                    <a:pt x="1050113" y="208445"/>
                  </a:lnTo>
                  <a:lnTo>
                    <a:pt x="1078631" y="244380"/>
                  </a:lnTo>
                  <a:lnTo>
                    <a:pt x="1104369" y="282480"/>
                  </a:lnTo>
                  <a:lnTo>
                    <a:pt x="1127174" y="322592"/>
                  </a:lnTo>
                  <a:lnTo>
                    <a:pt x="1146891" y="364561"/>
                  </a:lnTo>
                  <a:lnTo>
                    <a:pt x="1163369" y="408235"/>
                  </a:lnTo>
                  <a:lnTo>
                    <a:pt x="1176452" y="453459"/>
                  </a:lnTo>
                  <a:lnTo>
                    <a:pt x="1185987" y="500080"/>
                  </a:lnTo>
                  <a:lnTo>
                    <a:pt x="1191821" y="547945"/>
                  </a:lnTo>
                  <a:lnTo>
                    <a:pt x="1193800" y="596900"/>
                  </a:lnTo>
                  <a:close/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3" name="object 37"/>
            <p:cNvSpPr/>
            <p:nvPr/>
          </p:nvSpPr>
          <p:spPr>
            <a:xfrm>
              <a:off x="3782293" y="3836802"/>
              <a:ext cx="436245" cy="436245"/>
            </a:xfrm>
            <a:custGeom>
              <a:avLst/>
              <a:gdLst/>
              <a:ahLst/>
              <a:cxnLst/>
              <a:rect l="l" t="t" r="r" b="b"/>
              <a:pathLst>
                <a:path w="436245" h="436245">
                  <a:moveTo>
                    <a:pt x="436029" y="218008"/>
                  </a:moveTo>
                  <a:lnTo>
                    <a:pt x="429693" y="270400"/>
                  </a:lnTo>
                  <a:lnTo>
                    <a:pt x="411696" y="318200"/>
                  </a:lnTo>
                  <a:lnTo>
                    <a:pt x="383551" y="359893"/>
                  </a:lnTo>
                  <a:lnTo>
                    <a:pt x="346773" y="393963"/>
                  </a:lnTo>
                  <a:lnTo>
                    <a:pt x="302876" y="418895"/>
                  </a:lnTo>
                  <a:lnTo>
                    <a:pt x="253375" y="433175"/>
                  </a:lnTo>
                  <a:lnTo>
                    <a:pt x="218008" y="436029"/>
                  </a:lnTo>
                  <a:lnTo>
                    <a:pt x="200129" y="435306"/>
                  </a:lnTo>
                  <a:lnTo>
                    <a:pt x="149103" y="424914"/>
                  </a:lnTo>
                  <a:lnTo>
                    <a:pt x="103173" y="403364"/>
                  </a:lnTo>
                  <a:lnTo>
                    <a:pt x="63855" y="372171"/>
                  </a:lnTo>
                  <a:lnTo>
                    <a:pt x="32664" y="332851"/>
                  </a:lnTo>
                  <a:lnTo>
                    <a:pt x="11114" y="286919"/>
                  </a:lnTo>
                  <a:lnTo>
                    <a:pt x="722" y="235889"/>
                  </a:lnTo>
                  <a:lnTo>
                    <a:pt x="0" y="218008"/>
                  </a:lnTo>
                  <a:lnTo>
                    <a:pt x="722" y="200129"/>
                  </a:lnTo>
                  <a:lnTo>
                    <a:pt x="11114" y="149103"/>
                  </a:lnTo>
                  <a:lnTo>
                    <a:pt x="32664" y="103173"/>
                  </a:lnTo>
                  <a:lnTo>
                    <a:pt x="63855" y="63855"/>
                  </a:lnTo>
                  <a:lnTo>
                    <a:pt x="103173" y="32664"/>
                  </a:lnTo>
                  <a:lnTo>
                    <a:pt x="149103" y="11114"/>
                  </a:lnTo>
                  <a:lnTo>
                    <a:pt x="200129" y="722"/>
                  </a:lnTo>
                  <a:lnTo>
                    <a:pt x="218008" y="0"/>
                  </a:lnTo>
                  <a:lnTo>
                    <a:pt x="235890" y="722"/>
                  </a:lnTo>
                  <a:lnTo>
                    <a:pt x="286924" y="11114"/>
                  </a:lnTo>
                  <a:lnTo>
                    <a:pt x="332857" y="32664"/>
                  </a:lnTo>
                  <a:lnTo>
                    <a:pt x="372176" y="63855"/>
                  </a:lnTo>
                  <a:lnTo>
                    <a:pt x="403367" y="103173"/>
                  </a:lnTo>
                  <a:lnTo>
                    <a:pt x="424915" y="149103"/>
                  </a:lnTo>
                  <a:lnTo>
                    <a:pt x="435306" y="200129"/>
                  </a:lnTo>
                  <a:lnTo>
                    <a:pt x="436029" y="218008"/>
                  </a:lnTo>
                  <a:close/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4" name="object 38"/>
            <p:cNvSpPr/>
            <p:nvPr/>
          </p:nvSpPr>
          <p:spPr>
            <a:xfrm>
              <a:off x="3998193" y="3400773"/>
              <a:ext cx="0" cy="292100"/>
            </a:xfrm>
            <a:custGeom>
              <a:avLst/>
              <a:gdLst/>
              <a:ahLst/>
              <a:cxnLst/>
              <a:rect l="l" t="t" r="r" b="b"/>
              <a:pathLst>
                <a:path h="292100">
                  <a:moveTo>
                    <a:pt x="0" y="0"/>
                  </a:moveTo>
                  <a:lnTo>
                    <a:pt x="0" y="292100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5" name="object 39"/>
            <p:cNvSpPr/>
            <p:nvPr/>
          </p:nvSpPr>
          <p:spPr>
            <a:xfrm>
              <a:off x="3799222" y="3040942"/>
              <a:ext cx="0" cy="292100"/>
            </a:xfrm>
            <a:custGeom>
              <a:avLst/>
              <a:gdLst/>
              <a:ahLst/>
              <a:cxnLst/>
              <a:rect l="l" t="t" r="r" b="b"/>
              <a:pathLst>
                <a:path h="292100">
                  <a:moveTo>
                    <a:pt x="0" y="0"/>
                  </a:moveTo>
                  <a:lnTo>
                    <a:pt x="0" y="292100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6" name="object 40"/>
            <p:cNvSpPr/>
            <p:nvPr/>
          </p:nvSpPr>
          <p:spPr>
            <a:xfrm>
              <a:off x="3392822" y="3040942"/>
              <a:ext cx="0" cy="292100"/>
            </a:xfrm>
            <a:custGeom>
              <a:avLst/>
              <a:gdLst/>
              <a:ahLst/>
              <a:cxnLst/>
              <a:rect l="l" t="t" r="r" b="b"/>
              <a:pathLst>
                <a:path h="292100">
                  <a:moveTo>
                    <a:pt x="0" y="0"/>
                  </a:moveTo>
                  <a:lnTo>
                    <a:pt x="0" y="292100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7" name="object 41"/>
            <p:cNvSpPr/>
            <p:nvPr/>
          </p:nvSpPr>
          <p:spPr>
            <a:xfrm>
              <a:off x="4201393" y="3040942"/>
              <a:ext cx="0" cy="292100"/>
            </a:xfrm>
            <a:custGeom>
              <a:avLst/>
              <a:gdLst/>
              <a:ahLst/>
              <a:cxnLst/>
              <a:rect l="l" t="t" r="r" b="b"/>
              <a:pathLst>
                <a:path h="292100">
                  <a:moveTo>
                    <a:pt x="0" y="0"/>
                  </a:moveTo>
                  <a:lnTo>
                    <a:pt x="0" y="292100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8" name="object 42"/>
            <p:cNvSpPr/>
            <p:nvPr/>
          </p:nvSpPr>
          <p:spPr>
            <a:xfrm>
              <a:off x="4590851" y="3040942"/>
              <a:ext cx="0" cy="292100"/>
            </a:xfrm>
            <a:custGeom>
              <a:avLst/>
              <a:gdLst/>
              <a:ahLst/>
              <a:cxnLst/>
              <a:rect l="l" t="t" r="r" b="b"/>
              <a:pathLst>
                <a:path h="292100">
                  <a:moveTo>
                    <a:pt x="0" y="0"/>
                  </a:moveTo>
                  <a:lnTo>
                    <a:pt x="0" y="292100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9" name="object 43"/>
            <p:cNvSpPr/>
            <p:nvPr/>
          </p:nvSpPr>
          <p:spPr>
            <a:xfrm>
              <a:off x="3998193" y="3896073"/>
              <a:ext cx="0" cy="292100"/>
            </a:xfrm>
            <a:custGeom>
              <a:avLst/>
              <a:gdLst/>
              <a:ahLst/>
              <a:cxnLst/>
              <a:rect l="l" t="t" r="r" b="b"/>
              <a:pathLst>
                <a:path h="292100">
                  <a:moveTo>
                    <a:pt x="0" y="0"/>
                  </a:moveTo>
                  <a:lnTo>
                    <a:pt x="0" y="292100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0" name="object 44"/>
            <p:cNvSpPr/>
            <p:nvPr/>
          </p:nvSpPr>
          <p:spPr>
            <a:xfrm>
              <a:off x="3852143" y="4042123"/>
              <a:ext cx="292100" cy="0"/>
            </a:xfrm>
            <a:custGeom>
              <a:avLst/>
              <a:gdLst/>
              <a:ahLst/>
              <a:cxnLst/>
              <a:rect l="l" t="t" r="r" b="b"/>
              <a:pathLst>
                <a:path w="292100">
                  <a:moveTo>
                    <a:pt x="29210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1" name="object 45"/>
            <p:cNvSpPr/>
            <p:nvPr/>
          </p:nvSpPr>
          <p:spPr>
            <a:xfrm>
              <a:off x="3339927" y="3136205"/>
              <a:ext cx="514350" cy="0"/>
            </a:xfrm>
            <a:custGeom>
              <a:avLst/>
              <a:gdLst/>
              <a:ahLst/>
              <a:cxnLst/>
              <a:rect l="l" t="t" r="r" b="b"/>
              <a:pathLst>
                <a:path w="514350">
                  <a:moveTo>
                    <a:pt x="51435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2" name="object 46"/>
            <p:cNvSpPr/>
            <p:nvPr/>
          </p:nvSpPr>
          <p:spPr>
            <a:xfrm>
              <a:off x="4152727" y="3136205"/>
              <a:ext cx="514350" cy="0"/>
            </a:xfrm>
            <a:custGeom>
              <a:avLst/>
              <a:gdLst/>
              <a:ahLst/>
              <a:cxnLst/>
              <a:rect l="l" t="t" r="r" b="b"/>
              <a:pathLst>
                <a:path w="514350">
                  <a:moveTo>
                    <a:pt x="51435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3" name="object 47"/>
            <p:cNvSpPr/>
            <p:nvPr/>
          </p:nvSpPr>
          <p:spPr>
            <a:xfrm>
              <a:off x="4389772" y="4042123"/>
              <a:ext cx="292100" cy="0"/>
            </a:xfrm>
            <a:custGeom>
              <a:avLst/>
              <a:gdLst/>
              <a:ahLst/>
              <a:cxnLst/>
              <a:rect l="l" t="t" r="r" b="b"/>
              <a:pathLst>
                <a:path w="292100">
                  <a:moveTo>
                    <a:pt x="29210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4" name="object 48"/>
            <p:cNvSpPr/>
            <p:nvPr/>
          </p:nvSpPr>
          <p:spPr>
            <a:xfrm>
              <a:off x="3263701" y="4042123"/>
              <a:ext cx="292100" cy="0"/>
            </a:xfrm>
            <a:custGeom>
              <a:avLst/>
              <a:gdLst/>
              <a:ahLst/>
              <a:cxnLst/>
              <a:rect l="l" t="t" r="r" b="b"/>
              <a:pathLst>
                <a:path w="292100">
                  <a:moveTo>
                    <a:pt x="29210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5" name="object 49"/>
            <p:cNvSpPr/>
            <p:nvPr/>
          </p:nvSpPr>
          <p:spPr>
            <a:xfrm>
              <a:off x="3637766" y="4042110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5831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6" name="object 50"/>
            <p:cNvSpPr/>
            <p:nvPr/>
          </p:nvSpPr>
          <p:spPr>
            <a:xfrm>
              <a:off x="4298166" y="4042110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5831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7" name="object 51"/>
            <p:cNvSpPr/>
            <p:nvPr/>
          </p:nvSpPr>
          <p:spPr>
            <a:xfrm>
              <a:off x="3998193" y="3752142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0"/>
                  </a:moveTo>
                  <a:lnTo>
                    <a:pt x="0" y="55029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8" name="object 52"/>
            <p:cNvSpPr/>
            <p:nvPr/>
          </p:nvSpPr>
          <p:spPr>
            <a:xfrm>
              <a:off x="3998193" y="4361731"/>
              <a:ext cx="0" cy="292100"/>
            </a:xfrm>
            <a:custGeom>
              <a:avLst/>
              <a:gdLst/>
              <a:ahLst/>
              <a:cxnLst/>
              <a:rect l="l" t="t" r="r" b="b"/>
              <a:pathLst>
                <a:path h="292100">
                  <a:moveTo>
                    <a:pt x="0" y="0"/>
                  </a:moveTo>
                  <a:lnTo>
                    <a:pt x="0" y="292100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9" name="object 53"/>
            <p:cNvSpPr/>
            <p:nvPr/>
          </p:nvSpPr>
          <p:spPr>
            <a:xfrm>
              <a:off x="3998193" y="4721039"/>
              <a:ext cx="0" cy="123825"/>
            </a:xfrm>
            <a:custGeom>
              <a:avLst/>
              <a:gdLst/>
              <a:ahLst/>
              <a:cxnLst/>
              <a:rect l="l" t="t" r="r" b="b"/>
              <a:pathLst>
                <a:path h="123825">
                  <a:moveTo>
                    <a:pt x="0" y="0"/>
                  </a:moveTo>
                  <a:lnTo>
                    <a:pt x="0" y="123812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0" name="object 54"/>
            <p:cNvSpPr/>
            <p:nvPr/>
          </p:nvSpPr>
          <p:spPr>
            <a:xfrm>
              <a:off x="3374938" y="3116585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0" y="0"/>
                  </a:moveTo>
                  <a:lnTo>
                    <a:pt x="43611" y="43611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1" name="object 55"/>
            <p:cNvSpPr/>
            <p:nvPr/>
          </p:nvSpPr>
          <p:spPr>
            <a:xfrm>
              <a:off x="3780123" y="3114997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0" y="0"/>
                  </a:moveTo>
                  <a:lnTo>
                    <a:pt x="40449" y="40449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2" name="object 56"/>
            <p:cNvSpPr/>
            <p:nvPr/>
          </p:nvSpPr>
          <p:spPr>
            <a:xfrm>
              <a:off x="4182145" y="3118953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5">
                  <a:moveTo>
                    <a:pt x="0" y="0"/>
                  </a:moveTo>
                  <a:lnTo>
                    <a:pt x="32118" y="32105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3" name="object 57"/>
            <p:cNvSpPr/>
            <p:nvPr/>
          </p:nvSpPr>
          <p:spPr>
            <a:xfrm>
              <a:off x="4573847" y="3119747"/>
              <a:ext cx="45085" cy="45085"/>
            </a:xfrm>
            <a:custGeom>
              <a:avLst/>
              <a:gdLst/>
              <a:ahLst/>
              <a:cxnLst/>
              <a:rect l="l" t="t" r="r" b="b"/>
              <a:pathLst>
                <a:path w="45085" h="45085">
                  <a:moveTo>
                    <a:pt x="0" y="0"/>
                  </a:moveTo>
                  <a:lnTo>
                    <a:pt x="44805" y="44805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4" name="object 58"/>
            <p:cNvSpPr/>
            <p:nvPr/>
          </p:nvSpPr>
          <p:spPr>
            <a:xfrm>
              <a:off x="4612022" y="3248360"/>
              <a:ext cx="368300" cy="0"/>
            </a:xfrm>
            <a:custGeom>
              <a:avLst/>
              <a:gdLst/>
              <a:ahLst/>
              <a:cxnLst/>
              <a:rect l="l" t="t" r="r" b="b"/>
              <a:pathLst>
                <a:path w="368300">
                  <a:moveTo>
                    <a:pt x="0" y="0"/>
                  </a:moveTo>
                  <a:lnTo>
                    <a:pt x="368300" y="0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5" name="object 59"/>
            <p:cNvSpPr/>
            <p:nvPr/>
          </p:nvSpPr>
          <p:spPr>
            <a:xfrm>
              <a:off x="3999284" y="4619414"/>
              <a:ext cx="951865" cy="0"/>
            </a:xfrm>
            <a:custGeom>
              <a:avLst/>
              <a:gdLst/>
              <a:ahLst/>
              <a:cxnLst/>
              <a:rect l="l" t="t" r="r" b="b"/>
              <a:pathLst>
                <a:path w="951864">
                  <a:moveTo>
                    <a:pt x="0" y="0"/>
                  </a:moveTo>
                  <a:lnTo>
                    <a:pt x="951407" y="0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6" name="object 60"/>
            <p:cNvSpPr/>
            <p:nvPr/>
          </p:nvSpPr>
          <p:spPr>
            <a:xfrm>
              <a:off x="4899893" y="3210260"/>
              <a:ext cx="0" cy="1456690"/>
            </a:xfrm>
            <a:custGeom>
              <a:avLst/>
              <a:gdLst/>
              <a:ahLst/>
              <a:cxnLst/>
              <a:rect l="l" t="t" r="r" b="b"/>
              <a:pathLst>
                <a:path h="1456689">
                  <a:moveTo>
                    <a:pt x="0" y="145627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7" name="object 61"/>
            <p:cNvSpPr/>
            <p:nvPr/>
          </p:nvSpPr>
          <p:spPr>
            <a:xfrm>
              <a:off x="4861793" y="3214502"/>
              <a:ext cx="66040" cy="66040"/>
            </a:xfrm>
            <a:custGeom>
              <a:avLst/>
              <a:gdLst/>
              <a:ahLst/>
              <a:cxnLst/>
              <a:rect l="l" t="t" r="r" b="b"/>
              <a:pathLst>
                <a:path w="66039" h="66039">
                  <a:moveTo>
                    <a:pt x="0" y="0"/>
                  </a:moveTo>
                  <a:lnTo>
                    <a:pt x="65608" y="65620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8" name="object 62"/>
            <p:cNvSpPr/>
            <p:nvPr/>
          </p:nvSpPr>
          <p:spPr>
            <a:xfrm>
              <a:off x="4878722" y="459456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0" y="0"/>
                  </a:moveTo>
                  <a:lnTo>
                    <a:pt x="48679" y="48691"/>
                  </a:lnTo>
                </a:path>
              </a:pathLst>
            </a:custGeom>
            <a:ln w="12699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9" name="object 63"/>
            <p:cNvSpPr/>
            <p:nvPr/>
          </p:nvSpPr>
          <p:spPr>
            <a:xfrm>
              <a:off x="3401293" y="4095031"/>
              <a:ext cx="0" cy="762000"/>
            </a:xfrm>
            <a:custGeom>
              <a:avLst/>
              <a:gdLst/>
              <a:ahLst/>
              <a:cxnLst/>
              <a:rect l="l" t="t" r="r" b="b"/>
              <a:pathLst>
                <a:path h="762000">
                  <a:moveTo>
                    <a:pt x="0" y="0"/>
                  </a:moveTo>
                  <a:lnTo>
                    <a:pt x="0" y="762000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0" name="object 64"/>
            <p:cNvSpPr/>
            <p:nvPr/>
          </p:nvSpPr>
          <p:spPr>
            <a:xfrm>
              <a:off x="4588743" y="4095031"/>
              <a:ext cx="0" cy="762000"/>
            </a:xfrm>
            <a:custGeom>
              <a:avLst/>
              <a:gdLst/>
              <a:ahLst/>
              <a:cxnLst/>
              <a:rect l="l" t="t" r="r" b="b"/>
              <a:pathLst>
                <a:path h="762000">
                  <a:moveTo>
                    <a:pt x="0" y="0"/>
                  </a:moveTo>
                  <a:lnTo>
                    <a:pt x="0" y="762000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1" name="object 65"/>
            <p:cNvSpPr/>
            <p:nvPr/>
          </p:nvSpPr>
          <p:spPr>
            <a:xfrm>
              <a:off x="3337793" y="4806231"/>
              <a:ext cx="1314450" cy="0"/>
            </a:xfrm>
            <a:custGeom>
              <a:avLst/>
              <a:gdLst/>
              <a:ahLst/>
              <a:cxnLst/>
              <a:rect l="l" t="t" r="r" b="b"/>
              <a:pathLst>
                <a:path w="1314450">
                  <a:moveTo>
                    <a:pt x="0" y="0"/>
                  </a:moveTo>
                  <a:lnTo>
                    <a:pt x="1314450" y="0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2" name="object 66"/>
            <p:cNvSpPr/>
            <p:nvPr/>
          </p:nvSpPr>
          <p:spPr>
            <a:xfrm>
              <a:off x="4552764" y="4768131"/>
              <a:ext cx="67945" cy="67945"/>
            </a:xfrm>
            <a:custGeom>
              <a:avLst/>
              <a:gdLst/>
              <a:ahLst/>
              <a:cxnLst/>
              <a:rect l="l" t="t" r="r" b="b"/>
              <a:pathLst>
                <a:path w="67945" h="67945">
                  <a:moveTo>
                    <a:pt x="0" y="0"/>
                  </a:moveTo>
                  <a:lnTo>
                    <a:pt x="67729" y="67729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3" name="object 67"/>
            <p:cNvSpPr/>
            <p:nvPr/>
          </p:nvSpPr>
          <p:spPr>
            <a:xfrm>
              <a:off x="3972793" y="4780831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0"/>
                  </a:moveTo>
                  <a:lnTo>
                    <a:pt x="55029" y="55029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4" name="object 68"/>
            <p:cNvSpPr/>
            <p:nvPr/>
          </p:nvSpPr>
          <p:spPr>
            <a:xfrm>
              <a:off x="3009267" y="3576637"/>
              <a:ext cx="1334135" cy="688340"/>
            </a:xfrm>
            <a:custGeom>
              <a:avLst/>
              <a:gdLst/>
              <a:ahLst/>
              <a:cxnLst/>
              <a:rect l="l" t="t" r="r" b="b"/>
              <a:pathLst>
                <a:path w="1334135" h="688339">
                  <a:moveTo>
                    <a:pt x="0" y="0"/>
                  </a:moveTo>
                  <a:lnTo>
                    <a:pt x="242239" y="0"/>
                  </a:lnTo>
                  <a:lnTo>
                    <a:pt x="1333944" y="687717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5" name="object 69"/>
            <p:cNvSpPr/>
            <p:nvPr/>
          </p:nvSpPr>
          <p:spPr>
            <a:xfrm>
              <a:off x="4337894" y="3250984"/>
              <a:ext cx="260350" cy="51435"/>
            </a:xfrm>
            <a:custGeom>
              <a:avLst/>
              <a:gdLst/>
              <a:ahLst/>
              <a:cxnLst/>
              <a:rect l="l" t="t" r="r" b="b"/>
              <a:pathLst>
                <a:path w="260350" h="51435">
                  <a:moveTo>
                    <a:pt x="0" y="0"/>
                  </a:moveTo>
                  <a:lnTo>
                    <a:pt x="260136" y="51430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6" name="object 70"/>
            <p:cNvSpPr/>
            <p:nvPr/>
          </p:nvSpPr>
          <p:spPr>
            <a:xfrm>
              <a:off x="4211332" y="3295812"/>
              <a:ext cx="386715" cy="76835"/>
            </a:xfrm>
            <a:custGeom>
              <a:avLst/>
              <a:gdLst/>
              <a:ahLst/>
              <a:cxnLst/>
              <a:rect l="l" t="t" r="r" b="b"/>
              <a:pathLst>
                <a:path w="386714" h="76835">
                  <a:moveTo>
                    <a:pt x="0" y="0"/>
                  </a:moveTo>
                  <a:lnTo>
                    <a:pt x="386694" y="76452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7" name="object 71"/>
            <p:cNvSpPr/>
            <p:nvPr/>
          </p:nvSpPr>
          <p:spPr>
            <a:xfrm>
              <a:off x="3631292" y="3250984"/>
              <a:ext cx="160655" cy="31750"/>
            </a:xfrm>
            <a:custGeom>
              <a:avLst/>
              <a:gdLst/>
              <a:ahLst/>
              <a:cxnLst/>
              <a:rect l="l" t="t" r="r" b="b"/>
              <a:pathLst>
                <a:path w="160654" h="31750">
                  <a:moveTo>
                    <a:pt x="0" y="0"/>
                  </a:moveTo>
                  <a:lnTo>
                    <a:pt x="160254" y="31683"/>
                  </a:lnTo>
                </a:path>
              </a:pathLst>
            </a:custGeom>
            <a:ln w="12699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8" name="object 72"/>
            <p:cNvSpPr/>
            <p:nvPr/>
          </p:nvSpPr>
          <p:spPr>
            <a:xfrm>
              <a:off x="4211332" y="3365662"/>
              <a:ext cx="386715" cy="76835"/>
            </a:xfrm>
            <a:custGeom>
              <a:avLst/>
              <a:gdLst/>
              <a:ahLst/>
              <a:cxnLst/>
              <a:rect l="l" t="t" r="r" b="b"/>
              <a:pathLst>
                <a:path w="386714" h="76835">
                  <a:moveTo>
                    <a:pt x="0" y="0"/>
                  </a:moveTo>
                  <a:lnTo>
                    <a:pt x="386689" y="76451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9" name="object 73"/>
            <p:cNvSpPr/>
            <p:nvPr/>
          </p:nvSpPr>
          <p:spPr>
            <a:xfrm>
              <a:off x="3404946" y="3276084"/>
              <a:ext cx="386715" cy="76835"/>
            </a:xfrm>
            <a:custGeom>
              <a:avLst/>
              <a:gdLst/>
              <a:ahLst/>
              <a:cxnLst/>
              <a:rect l="l" t="t" r="r" b="b"/>
              <a:pathLst>
                <a:path w="386714" h="76835">
                  <a:moveTo>
                    <a:pt x="0" y="0"/>
                  </a:moveTo>
                  <a:lnTo>
                    <a:pt x="386599" y="76433"/>
                  </a:lnTo>
                </a:path>
              </a:pathLst>
            </a:custGeom>
            <a:ln w="12699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50" name="object 74"/>
            <p:cNvSpPr/>
            <p:nvPr/>
          </p:nvSpPr>
          <p:spPr>
            <a:xfrm>
              <a:off x="4211332" y="3435512"/>
              <a:ext cx="386715" cy="76835"/>
            </a:xfrm>
            <a:custGeom>
              <a:avLst/>
              <a:gdLst/>
              <a:ahLst/>
              <a:cxnLst/>
              <a:rect l="l" t="t" r="r" b="b"/>
              <a:pathLst>
                <a:path w="386714" h="76835">
                  <a:moveTo>
                    <a:pt x="0" y="0"/>
                  </a:moveTo>
                  <a:lnTo>
                    <a:pt x="386685" y="76450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51" name="object 75"/>
            <p:cNvSpPr/>
            <p:nvPr/>
          </p:nvSpPr>
          <p:spPr>
            <a:xfrm>
              <a:off x="3404949" y="3345934"/>
              <a:ext cx="386715" cy="76835"/>
            </a:xfrm>
            <a:custGeom>
              <a:avLst/>
              <a:gdLst/>
              <a:ahLst/>
              <a:cxnLst/>
              <a:rect l="l" t="t" r="r" b="b"/>
              <a:pathLst>
                <a:path w="386714" h="76835">
                  <a:moveTo>
                    <a:pt x="0" y="0"/>
                  </a:moveTo>
                  <a:lnTo>
                    <a:pt x="386597" y="76432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52" name="object 76"/>
            <p:cNvSpPr/>
            <p:nvPr/>
          </p:nvSpPr>
          <p:spPr>
            <a:xfrm>
              <a:off x="4211332" y="3505362"/>
              <a:ext cx="386715" cy="76835"/>
            </a:xfrm>
            <a:custGeom>
              <a:avLst/>
              <a:gdLst/>
              <a:ahLst/>
              <a:cxnLst/>
              <a:rect l="l" t="t" r="r" b="b"/>
              <a:pathLst>
                <a:path w="386714" h="76835">
                  <a:moveTo>
                    <a:pt x="0" y="0"/>
                  </a:moveTo>
                  <a:lnTo>
                    <a:pt x="386680" y="76449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53" name="object 77"/>
            <p:cNvSpPr/>
            <p:nvPr/>
          </p:nvSpPr>
          <p:spPr>
            <a:xfrm>
              <a:off x="3404951" y="3415784"/>
              <a:ext cx="386715" cy="76835"/>
            </a:xfrm>
            <a:custGeom>
              <a:avLst/>
              <a:gdLst/>
              <a:ahLst/>
              <a:cxnLst/>
              <a:rect l="l" t="t" r="r" b="b"/>
              <a:pathLst>
                <a:path w="386714" h="76835">
                  <a:moveTo>
                    <a:pt x="0" y="0"/>
                  </a:moveTo>
                  <a:lnTo>
                    <a:pt x="386595" y="76432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54" name="object 78"/>
            <p:cNvSpPr/>
            <p:nvPr/>
          </p:nvSpPr>
          <p:spPr>
            <a:xfrm>
              <a:off x="4211332" y="3575212"/>
              <a:ext cx="386715" cy="76835"/>
            </a:xfrm>
            <a:custGeom>
              <a:avLst/>
              <a:gdLst/>
              <a:ahLst/>
              <a:cxnLst/>
              <a:rect l="l" t="t" r="r" b="b"/>
              <a:pathLst>
                <a:path w="386714" h="76835">
                  <a:moveTo>
                    <a:pt x="0" y="0"/>
                  </a:moveTo>
                  <a:lnTo>
                    <a:pt x="386675" y="76448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55" name="object 79"/>
            <p:cNvSpPr/>
            <p:nvPr/>
          </p:nvSpPr>
          <p:spPr>
            <a:xfrm>
              <a:off x="3404953" y="3485635"/>
              <a:ext cx="386715" cy="76835"/>
            </a:xfrm>
            <a:custGeom>
              <a:avLst/>
              <a:gdLst/>
              <a:ahLst/>
              <a:cxnLst/>
              <a:rect l="l" t="t" r="r" b="b"/>
              <a:pathLst>
                <a:path w="386714" h="76835">
                  <a:moveTo>
                    <a:pt x="0" y="0"/>
                  </a:moveTo>
                  <a:lnTo>
                    <a:pt x="386593" y="76432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56" name="object 80"/>
            <p:cNvSpPr/>
            <p:nvPr/>
          </p:nvSpPr>
          <p:spPr>
            <a:xfrm>
              <a:off x="4211332" y="3645062"/>
              <a:ext cx="386715" cy="76835"/>
            </a:xfrm>
            <a:custGeom>
              <a:avLst/>
              <a:gdLst/>
              <a:ahLst/>
              <a:cxnLst/>
              <a:rect l="l" t="t" r="r" b="b"/>
              <a:pathLst>
                <a:path w="386714" h="76835">
                  <a:moveTo>
                    <a:pt x="0" y="0"/>
                  </a:moveTo>
                  <a:lnTo>
                    <a:pt x="386671" y="76447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57" name="object 81"/>
            <p:cNvSpPr/>
            <p:nvPr/>
          </p:nvSpPr>
          <p:spPr>
            <a:xfrm>
              <a:off x="3404955" y="3555485"/>
              <a:ext cx="386715" cy="76835"/>
            </a:xfrm>
            <a:custGeom>
              <a:avLst/>
              <a:gdLst/>
              <a:ahLst/>
              <a:cxnLst/>
              <a:rect l="l" t="t" r="r" b="b"/>
              <a:pathLst>
                <a:path w="386714" h="76835">
                  <a:moveTo>
                    <a:pt x="0" y="0"/>
                  </a:moveTo>
                  <a:lnTo>
                    <a:pt x="386591" y="76431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58" name="object 82"/>
            <p:cNvSpPr/>
            <p:nvPr/>
          </p:nvSpPr>
          <p:spPr>
            <a:xfrm>
              <a:off x="4211332" y="3714912"/>
              <a:ext cx="386715" cy="76835"/>
            </a:xfrm>
            <a:custGeom>
              <a:avLst/>
              <a:gdLst/>
              <a:ahLst/>
              <a:cxnLst/>
              <a:rect l="l" t="t" r="r" b="b"/>
              <a:pathLst>
                <a:path w="386714" h="76835">
                  <a:moveTo>
                    <a:pt x="0" y="0"/>
                  </a:moveTo>
                  <a:lnTo>
                    <a:pt x="386666" y="76446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59" name="object 83"/>
            <p:cNvSpPr/>
            <p:nvPr/>
          </p:nvSpPr>
          <p:spPr>
            <a:xfrm>
              <a:off x="3404957" y="3625336"/>
              <a:ext cx="386715" cy="76835"/>
            </a:xfrm>
            <a:custGeom>
              <a:avLst/>
              <a:gdLst/>
              <a:ahLst/>
              <a:cxnLst/>
              <a:rect l="l" t="t" r="r" b="b"/>
              <a:pathLst>
                <a:path w="386714" h="76835">
                  <a:moveTo>
                    <a:pt x="0" y="0"/>
                  </a:moveTo>
                  <a:lnTo>
                    <a:pt x="386589" y="76431"/>
                  </a:lnTo>
                </a:path>
              </a:pathLst>
            </a:custGeom>
            <a:ln w="12699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0" name="object 84"/>
            <p:cNvSpPr/>
            <p:nvPr/>
          </p:nvSpPr>
          <p:spPr>
            <a:xfrm>
              <a:off x="4211332" y="3784762"/>
              <a:ext cx="386715" cy="76835"/>
            </a:xfrm>
            <a:custGeom>
              <a:avLst/>
              <a:gdLst/>
              <a:ahLst/>
              <a:cxnLst/>
              <a:rect l="l" t="t" r="r" b="b"/>
              <a:pathLst>
                <a:path w="386714" h="76835">
                  <a:moveTo>
                    <a:pt x="0" y="0"/>
                  </a:moveTo>
                  <a:lnTo>
                    <a:pt x="386662" y="76445"/>
                  </a:lnTo>
                </a:path>
              </a:pathLst>
            </a:custGeom>
            <a:ln w="12699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1" name="object 85"/>
            <p:cNvSpPr/>
            <p:nvPr/>
          </p:nvSpPr>
          <p:spPr>
            <a:xfrm>
              <a:off x="3404959" y="3695186"/>
              <a:ext cx="386715" cy="76835"/>
            </a:xfrm>
            <a:custGeom>
              <a:avLst/>
              <a:gdLst/>
              <a:ahLst/>
              <a:cxnLst/>
              <a:rect l="l" t="t" r="r" b="b"/>
              <a:pathLst>
                <a:path w="386714" h="76835">
                  <a:moveTo>
                    <a:pt x="0" y="0"/>
                  </a:moveTo>
                  <a:lnTo>
                    <a:pt x="386587" y="76430"/>
                  </a:lnTo>
                </a:path>
              </a:pathLst>
            </a:custGeom>
            <a:ln w="12699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2" name="object 86"/>
            <p:cNvSpPr/>
            <p:nvPr/>
          </p:nvSpPr>
          <p:spPr>
            <a:xfrm>
              <a:off x="4211332" y="3854612"/>
              <a:ext cx="386715" cy="76835"/>
            </a:xfrm>
            <a:custGeom>
              <a:avLst/>
              <a:gdLst/>
              <a:ahLst/>
              <a:cxnLst/>
              <a:rect l="l" t="t" r="r" b="b"/>
              <a:pathLst>
                <a:path w="386714" h="76835">
                  <a:moveTo>
                    <a:pt x="0" y="0"/>
                  </a:moveTo>
                  <a:lnTo>
                    <a:pt x="386657" y="76444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3" name="object 87"/>
            <p:cNvSpPr/>
            <p:nvPr/>
          </p:nvSpPr>
          <p:spPr>
            <a:xfrm>
              <a:off x="3404961" y="3765037"/>
              <a:ext cx="386715" cy="76835"/>
            </a:xfrm>
            <a:custGeom>
              <a:avLst/>
              <a:gdLst/>
              <a:ahLst/>
              <a:cxnLst/>
              <a:rect l="l" t="t" r="r" b="b"/>
              <a:pathLst>
                <a:path w="386714" h="76835">
                  <a:moveTo>
                    <a:pt x="0" y="0"/>
                  </a:moveTo>
                  <a:lnTo>
                    <a:pt x="386584" y="76430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4" name="object 88"/>
            <p:cNvSpPr/>
            <p:nvPr/>
          </p:nvSpPr>
          <p:spPr>
            <a:xfrm>
              <a:off x="4211332" y="3924462"/>
              <a:ext cx="386715" cy="76835"/>
            </a:xfrm>
            <a:custGeom>
              <a:avLst/>
              <a:gdLst/>
              <a:ahLst/>
              <a:cxnLst/>
              <a:rect l="l" t="t" r="r" b="b"/>
              <a:pathLst>
                <a:path w="386714" h="76835">
                  <a:moveTo>
                    <a:pt x="0" y="0"/>
                  </a:moveTo>
                  <a:lnTo>
                    <a:pt x="386653" y="76443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5" name="object 89"/>
            <p:cNvSpPr/>
            <p:nvPr/>
          </p:nvSpPr>
          <p:spPr>
            <a:xfrm>
              <a:off x="3404964" y="3834887"/>
              <a:ext cx="386715" cy="76835"/>
            </a:xfrm>
            <a:custGeom>
              <a:avLst/>
              <a:gdLst/>
              <a:ahLst/>
              <a:cxnLst/>
              <a:rect l="l" t="t" r="r" b="b"/>
              <a:pathLst>
                <a:path w="386714" h="76835">
                  <a:moveTo>
                    <a:pt x="0" y="0"/>
                  </a:moveTo>
                  <a:lnTo>
                    <a:pt x="386582" y="76430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6" name="object 90"/>
            <p:cNvSpPr/>
            <p:nvPr/>
          </p:nvSpPr>
          <p:spPr>
            <a:xfrm>
              <a:off x="4211332" y="3994312"/>
              <a:ext cx="386715" cy="76835"/>
            </a:xfrm>
            <a:custGeom>
              <a:avLst/>
              <a:gdLst/>
              <a:ahLst/>
              <a:cxnLst/>
              <a:rect l="l" t="t" r="r" b="b"/>
              <a:pathLst>
                <a:path w="386714" h="76835">
                  <a:moveTo>
                    <a:pt x="0" y="0"/>
                  </a:moveTo>
                  <a:lnTo>
                    <a:pt x="386585" y="76430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7" name="object 91"/>
            <p:cNvSpPr/>
            <p:nvPr/>
          </p:nvSpPr>
          <p:spPr>
            <a:xfrm>
              <a:off x="3404966" y="3904738"/>
              <a:ext cx="386715" cy="76835"/>
            </a:xfrm>
            <a:custGeom>
              <a:avLst/>
              <a:gdLst/>
              <a:ahLst/>
              <a:cxnLst/>
              <a:rect l="l" t="t" r="r" b="b"/>
              <a:pathLst>
                <a:path w="386714" h="76835">
                  <a:moveTo>
                    <a:pt x="0" y="0"/>
                  </a:moveTo>
                  <a:lnTo>
                    <a:pt x="386580" y="76429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8" name="object 92"/>
            <p:cNvSpPr/>
            <p:nvPr/>
          </p:nvSpPr>
          <p:spPr>
            <a:xfrm>
              <a:off x="4211085" y="4064113"/>
              <a:ext cx="382270" cy="75565"/>
            </a:xfrm>
            <a:custGeom>
              <a:avLst/>
              <a:gdLst/>
              <a:ahLst/>
              <a:cxnLst/>
              <a:rect l="l" t="t" r="r" b="b"/>
              <a:pathLst>
                <a:path w="382270" h="75564">
                  <a:moveTo>
                    <a:pt x="0" y="0"/>
                  </a:moveTo>
                  <a:lnTo>
                    <a:pt x="381999" y="75523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9" name="object 93"/>
            <p:cNvSpPr/>
            <p:nvPr/>
          </p:nvSpPr>
          <p:spPr>
            <a:xfrm>
              <a:off x="3404968" y="3974588"/>
              <a:ext cx="386715" cy="76835"/>
            </a:xfrm>
            <a:custGeom>
              <a:avLst/>
              <a:gdLst/>
              <a:ahLst/>
              <a:cxnLst/>
              <a:rect l="l" t="t" r="r" b="b"/>
              <a:pathLst>
                <a:path w="386714" h="76835">
                  <a:moveTo>
                    <a:pt x="0" y="0"/>
                  </a:moveTo>
                  <a:lnTo>
                    <a:pt x="386578" y="76429"/>
                  </a:lnTo>
                </a:path>
              </a:pathLst>
            </a:custGeom>
            <a:ln w="12699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0" name="object 94"/>
            <p:cNvSpPr/>
            <p:nvPr/>
          </p:nvSpPr>
          <p:spPr>
            <a:xfrm>
              <a:off x="4201506" y="4132069"/>
              <a:ext cx="379095" cy="74930"/>
            </a:xfrm>
            <a:custGeom>
              <a:avLst/>
              <a:gdLst/>
              <a:ahLst/>
              <a:cxnLst/>
              <a:rect l="l" t="t" r="r" b="b"/>
              <a:pathLst>
                <a:path w="379095" h="74929">
                  <a:moveTo>
                    <a:pt x="0" y="0"/>
                  </a:moveTo>
                  <a:lnTo>
                    <a:pt x="378768" y="74885"/>
                  </a:lnTo>
                </a:path>
              </a:pathLst>
            </a:custGeom>
            <a:ln w="12699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1" name="object 95"/>
            <p:cNvSpPr/>
            <p:nvPr/>
          </p:nvSpPr>
          <p:spPr>
            <a:xfrm>
              <a:off x="3404970" y="4044438"/>
              <a:ext cx="393700" cy="78105"/>
            </a:xfrm>
            <a:custGeom>
              <a:avLst/>
              <a:gdLst/>
              <a:ahLst/>
              <a:cxnLst/>
              <a:rect l="l" t="t" r="r" b="b"/>
              <a:pathLst>
                <a:path w="393700" h="78104">
                  <a:moveTo>
                    <a:pt x="0" y="0"/>
                  </a:moveTo>
                  <a:lnTo>
                    <a:pt x="393414" y="77780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2" name="object 96"/>
            <p:cNvSpPr/>
            <p:nvPr/>
          </p:nvSpPr>
          <p:spPr>
            <a:xfrm>
              <a:off x="4172922" y="4196267"/>
              <a:ext cx="386080" cy="76835"/>
            </a:xfrm>
            <a:custGeom>
              <a:avLst/>
              <a:gdLst/>
              <a:ahLst/>
              <a:cxnLst/>
              <a:rect l="l" t="t" r="r" b="b"/>
              <a:pathLst>
                <a:path w="386079" h="76835">
                  <a:moveTo>
                    <a:pt x="0" y="0"/>
                  </a:moveTo>
                  <a:lnTo>
                    <a:pt x="385795" y="76274"/>
                  </a:lnTo>
                </a:path>
              </a:pathLst>
            </a:custGeom>
            <a:ln w="12699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3" name="object 97"/>
            <p:cNvSpPr/>
            <p:nvPr/>
          </p:nvSpPr>
          <p:spPr>
            <a:xfrm>
              <a:off x="3407183" y="4114726"/>
              <a:ext cx="421640" cy="83820"/>
            </a:xfrm>
            <a:custGeom>
              <a:avLst/>
              <a:gdLst/>
              <a:ahLst/>
              <a:cxnLst/>
              <a:rect l="l" t="t" r="r" b="b"/>
              <a:pathLst>
                <a:path w="421639" h="83820">
                  <a:moveTo>
                    <a:pt x="0" y="0"/>
                  </a:moveTo>
                  <a:lnTo>
                    <a:pt x="421646" y="83362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4" name="object 98"/>
            <p:cNvSpPr/>
            <p:nvPr/>
          </p:nvSpPr>
          <p:spPr>
            <a:xfrm>
              <a:off x="4248220" y="4281004"/>
              <a:ext cx="280035" cy="55880"/>
            </a:xfrm>
            <a:custGeom>
              <a:avLst/>
              <a:gdLst/>
              <a:ahLst/>
              <a:cxnLst/>
              <a:rect l="l" t="t" r="r" b="b"/>
              <a:pathLst>
                <a:path w="280035" h="55879">
                  <a:moveTo>
                    <a:pt x="0" y="0"/>
                  </a:moveTo>
                  <a:lnTo>
                    <a:pt x="279755" y="55309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5" name="object 99"/>
            <p:cNvSpPr/>
            <p:nvPr/>
          </p:nvSpPr>
          <p:spPr>
            <a:xfrm>
              <a:off x="4111707" y="4254015"/>
              <a:ext cx="136525" cy="27305"/>
            </a:xfrm>
            <a:custGeom>
              <a:avLst/>
              <a:gdLst/>
              <a:ahLst/>
              <a:cxnLst/>
              <a:rect l="l" t="t" r="r" b="b"/>
              <a:pathLst>
                <a:path w="136525" h="27304">
                  <a:moveTo>
                    <a:pt x="136512" y="26989"/>
                  </a:moveTo>
                  <a:lnTo>
                    <a:pt x="136513" y="26989"/>
                  </a:lnTo>
                </a:path>
                <a:path w="136525" h="27304">
                  <a:moveTo>
                    <a:pt x="0" y="0"/>
                  </a:moveTo>
                  <a:lnTo>
                    <a:pt x="136512" y="26989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6" name="object 100"/>
            <p:cNvSpPr/>
            <p:nvPr/>
          </p:nvSpPr>
          <p:spPr>
            <a:xfrm>
              <a:off x="3417549" y="4186625"/>
              <a:ext cx="1070610" cy="212090"/>
            </a:xfrm>
            <a:custGeom>
              <a:avLst/>
              <a:gdLst/>
              <a:ahLst/>
              <a:cxnLst/>
              <a:rect l="l" t="t" r="r" b="b"/>
              <a:pathLst>
                <a:path w="1070610" h="212089">
                  <a:moveTo>
                    <a:pt x="0" y="0"/>
                  </a:moveTo>
                  <a:lnTo>
                    <a:pt x="1070143" y="211574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7" name="object 101"/>
            <p:cNvSpPr/>
            <p:nvPr/>
          </p:nvSpPr>
          <p:spPr>
            <a:xfrm>
              <a:off x="3438447" y="4260607"/>
              <a:ext cx="997585" cy="197485"/>
            </a:xfrm>
            <a:custGeom>
              <a:avLst/>
              <a:gdLst/>
              <a:ahLst/>
              <a:cxnLst/>
              <a:rect l="l" t="t" r="r" b="b"/>
              <a:pathLst>
                <a:path w="997585" h="197485">
                  <a:moveTo>
                    <a:pt x="0" y="0"/>
                  </a:moveTo>
                  <a:lnTo>
                    <a:pt x="997426" y="197197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8" name="object 102"/>
            <p:cNvSpPr/>
            <p:nvPr/>
          </p:nvSpPr>
          <p:spPr>
            <a:xfrm>
              <a:off x="3473168" y="4337322"/>
              <a:ext cx="895985" cy="177165"/>
            </a:xfrm>
            <a:custGeom>
              <a:avLst/>
              <a:gdLst/>
              <a:ahLst/>
              <a:cxnLst/>
              <a:rect l="l" t="t" r="r" b="b"/>
              <a:pathLst>
                <a:path w="895985" h="177164">
                  <a:moveTo>
                    <a:pt x="0" y="0"/>
                  </a:moveTo>
                  <a:lnTo>
                    <a:pt x="895811" y="177107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2" name="object 103"/>
            <p:cNvSpPr/>
            <p:nvPr/>
          </p:nvSpPr>
          <p:spPr>
            <a:xfrm>
              <a:off x="3527418" y="4417897"/>
              <a:ext cx="752475" cy="149225"/>
            </a:xfrm>
            <a:custGeom>
              <a:avLst/>
              <a:gdLst/>
              <a:ahLst/>
              <a:cxnLst/>
              <a:rect l="l" t="t" r="r" b="b"/>
              <a:pathLst>
                <a:path w="752475" h="149225">
                  <a:moveTo>
                    <a:pt x="0" y="0"/>
                  </a:moveTo>
                  <a:lnTo>
                    <a:pt x="751973" y="148670"/>
                  </a:lnTo>
                </a:path>
              </a:pathLst>
            </a:custGeom>
            <a:ln w="12700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3" name="object 104"/>
            <p:cNvSpPr/>
            <p:nvPr/>
          </p:nvSpPr>
          <p:spPr>
            <a:xfrm>
              <a:off x="3619365" y="4505926"/>
              <a:ext cx="529590" cy="104775"/>
            </a:xfrm>
            <a:custGeom>
              <a:avLst/>
              <a:gdLst/>
              <a:ahLst/>
              <a:cxnLst/>
              <a:rect l="l" t="t" r="r" b="b"/>
              <a:pathLst>
                <a:path w="529589" h="104775">
                  <a:moveTo>
                    <a:pt x="0" y="0"/>
                  </a:moveTo>
                  <a:lnTo>
                    <a:pt x="529130" y="104612"/>
                  </a:lnTo>
                </a:path>
              </a:pathLst>
            </a:custGeom>
            <a:ln w="12699">
              <a:solidFill>
                <a:srgbClr val="6FBADE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57EEF9E8-6D15-4A73-B079-AA68DA11CCEA}" type="slidenum">
              <a:rPr lang="ru-RU" b="1">
                <a:solidFill>
                  <a:schemeClr val="tx1"/>
                </a:solidFill>
                <a:latin typeface="Franklin Gothic Book" panose="020B0503020102020204" pitchFamily="34" charset="0"/>
              </a:rPr>
              <a:pPr/>
              <a:t>4</a:t>
            </a:fld>
            <a:endParaRPr lang="ru-RU" b="1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53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476" y="120009"/>
            <a:ext cx="1496574" cy="560325"/>
          </a:xfrm>
          <a:prstGeom prst="rect">
            <a:avLst/>
          </a:prstGeom>
        </p:spPr>
      </p:pic>
      <p:sp>
        <p:nvSpPr>
          <p:cNvPr id="129" name="Номер слайда 128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57EEF9E8-6D15-4A73-B079-AA68DA11CCEA}" type="slidenum">
              <a:rPr lang="ru-RU" b="1">
                <a:solidFill>
                  <a:schemeClr val="tx1"/>
                </a:solidFill>
                <a:latin typeface="Franklin Gothic Book" panose="020B0503020102020204" pitchFamily="34" charset="0"/>
              </a:rPr>
              <a:pPr/>
              <a:t>5</a:t>
            </a:fld>
            <a:endParaRPr lang="ru-RU" b="1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152790" y="2988861"/>
            <a:ext cx="10039210" cy="1325563"/>
          </a:xfrm>
        </p:spPr>
        <p:txBody>
          <a:bodyPr>
            <a:normAutofit/>
          </a:bodyPr>
          <a:lstStyle/>
          <a:p>
            <a:pPr defTabSz="457200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Как родился стандарт поддержки? 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234"/>
            <a:ext cx="12192001" cy="68467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315" y="400171"/>
            <a:ext cx="94247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Анализ эффективности работы ИТ-инфраструктуры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315" y="2594636"/>
            <a:ext cx="11247073" cy="184741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>
                <a:latin typeface="Franklin Gothic Book" panose="020B0503020102020204" pitchFamily="34" charset="0"/>
              </a:rPr>
              <a:t>Провести анализ текущего состояния </a:t>
            </a:r>
            <a:r>
              <a:rPr lang="en-US" dirty="0" smtClean="0">
                <a:latin typeface="Franklin Gothic Book" panose="020B0503020102020204" pitchFamily="34" charset="0"/>
              </a:rPr>
              <a:t>IT</a:t>
            </a:r>
            <a:r>
              <a:rPr lang="ru-RU" dirty="0" smtClean="0">
                <a:latin typeface="Franklin Gothic Book" panose="020B0503020102020204" pitchFamily="34" charset="0"/>
              </a:rPr>
              <a:t>-инфраструктуры </a:t>
            </a:r>
            <a:r>
              <a:rPr lang="ru-RU" dirty="0">
                <a:latin typeface="Franklin Gothic Book" panose="020B0503020102020204" pitchFamily="34" charset="0"/>
              </a:rPr>
              <a:t>в компании банковского сектора </a:t>
            </a:r>
            <a:r>
              <a:rPr lang="ru-RU" dirty="0" smtClean="0">
                <a:latin typeface="Franklin Gothic Book" panose="020B0503020102020204" pitchFamily="34" charset="0"/>
              </a:rPr>
              <a:t>возможно с помощью простых и понятных </a:t>
            </a:r>
            <a:r>
              <a:rPr lang="ru-RU" b="1" dirty="0" smtClean="0">
                <a:latin typeface="Franklin Gothic Book" panose="020B0503020102020204" pitchFamily="34" charset="0"/>
              </a:rPr>
              <a:t>критериев оценки</a:t>
            </a:r>
            <a:r>
              <a:rPr lang="ru-RU" dirty="0" smtClean="0">
                <a:latin typeface="Franklin Gothic Book" panose="020B0503020102020204" pitchFamily="34" charset="0"/>
              </a:rPr>
              <a:t>. 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>
                <a:latin typeface="Franklin Gothic Book" panose="020B0503020102020204" pitchFamily="34" charset="0"/>
              </a:rPr>
              <a:t>Степень точности и подробности ответов </a:t>
            </a:r>
            <a:r>
              <a:rPr lang="en-US" dirty="0" smtClean="0">
                <a:latin typeface="Franklin Gothic Book" panose="020B0503020102020204" pitchFamily="34" charset="0"/>
              </a:rPr>
              <a:t>CIO</a:t>
            </a:r>
            <a:r>
              <a:rPr lang="ru-RU" dirty="0" smtClean="0">
                <a:latin typeface="Franklin Gothic Book" panose="020B0503020102020204" pitchFamily="34" charset="0"/>
              </a:rPr>
              <a:t>/</a:t>
            </a:r>
            <a:r>
              <a:rPr lang="en-US" dirty="0" smtClean="0">
                <a:latin typeface="Franklin Gothic Book" panose="020B0503020102020204" pitchFamily="34" charset="0"/>
              </a:rPr>
              <a:t>IT</a:t>
            </a:r>
            <a:r>
              <a:rPr lang="ru-RU" dirty="0">
                <a:latin typeface="Franklin Gothic Book" panose="020B0503020102020204" pitchFamily="34" charset="0"/>
              </a:rPr>
              <a:t>-</a:t>
            </a:r>
            <a:r>
              <a:rPr lang="ru-RU" dirty="0" smtClean="0">
                <a:latin typeface="Franklin Gothic Book" panose="020B0503020102020204" pitchFamily="34" charset="0"/>
              </a:rPr>
              <a:t>Директора по, аутсорсера или другого ответственного лица скажут многое о слабых местах и «провалах» в бизнес-процессах.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476" y="120009"/>
            <a:ext cx="1496574" cy="560325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57EEF9E8-6D15-4A73-B079-AA68DA11CCEA}" type="slidenum">
              <a:rPr lang="ru-RU" b="1">
                <a:solidFill>
                  <a:schemeClr val="tx1"/>
                </a:solidFill>
                <a:latin typeface="Franklin Gothic Book" panose="020B0503020102020204" pitchFamily="34" charset="0"/>
              </a:rPr>
              <a:pPr/>
              <a:t>6</a:t>
            </a:fld>
            <a:endParaRPr lang="ru-RU" b="1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19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721" y="1868254"/>
            <a:ext cx="9066591" cy="4335526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Franklin Gothic Book" panose="020B0503020102020204" pitchFamily="34" charset="0"/>
              </a:rPr>
              <a:t>Бюджет </a:t>
            </a:r>
            <a:r>
              <a:rPr lang="ru-RU" sz="1400" b="1" dirty="0">
                <a:latin typeface="Franklin Gothic Book" panose="020B0503020102020204" pitchFamily="34" charset="0"/>
              </a:rPr>
              <a:t>на ИТ-инфраструктуру </a:t>
            </a:r>
            <a:r>
              <a:rPr lang="ru-RU" sz="1400" b="1" dirty="0" smtClean="0">
                <a:latin typeface="Franklin Gothic Book" panose="020B0503020102020204" pitchFamily="34" charset="0"/>
              </a:rPr>
              <a:t>с </a:t>
            </a:r>
            <a:r>
              <a:rPr lang="ru-RU" sz="1400" b="1" dirty="0">
                <a:latin typeface="Franklin Gothic Book" panose="020B0503020102020204" pitchFamily="34" charset="0"/>
              </a:rPr>
              <a:t>разбивкой </a:t>
            </a:r>
            <a:r>
              <a:rPr lang="ru-RU" sz="1400" b="1" dirty="0" smtClean="0">
                <a:latin typeface="Franklin Gothic Book" panose="020B0503020102020204" pitchFamily="34" charset="0"/>
              </a:rPr>
              <a:t>на год</a:t>
            </a:r>
            <a:r>
              <a:rPr lang="ru-RU" sz="1400" b="1" dirty="0">
                <a:latin typeface="Franklin Gothic Book" panose="020B0503020102020204" pitchFamily="34" charset="0"/>
              </a:rPr>
              <a:t>/</a:t>
            </a:r>
            <a:r>
              <a:rPr lang="ru-RU" sz="1400" b="1" dirty="0" smtClean="0">
                <a:latin typeface="Franklin Gothic Book" panose="020B0503020102020204" pitchFamily="34" charset="0"/>
              </a:rPr>
              <a:t> месяц</a:t>
            </a:r>
            <a:endParaRPr lang="ru-RU" sz="1400" b="1" dirty="0">
              <a:latin typeface="Franklin Gothic Book" panose="020B0503020102020204" pitchFamily="34" charset="0"/>
            </a:endParaRPr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b="1" dirty="0">
                <a:latin typeface="Franklin Gothic Book" panose="020B0503020102020204" pitchFamily="34" charset="0"/>
              </a:rPr>
              <a:t>Стоимость сервиса ИТ-инфраструктуры в разрезе на </a:t>
            </a:r>
            <a:r>
              <a:rPr lang="ru-RU" sz="1400" b="1" dirty="0" smtClean="0">
                <a:latin typeface="Franklin Gothic Book" panose="020B0503020102020204" pitchFamily="34" charset="0"/>
              </a:rPr>
              <a:t>единицу АРМ/  </a:t>
            </a:r>
            <a:r>
              <a:rPr lang="ru-RU" sz="1400" b="1" dirty="0">
                <a:latin typeface="Franklin Gothic Book" panose="020B0503020102020204" pitchFamily="34" charset="0"/>
              </a:rPr>
              <a:t>напечатанную </a:t>
            </a:r>
            <a:r>
              <a:rPr lang="ru-RU" sz="1400" b="1" dirty="0" smtClean="0">
                <a:latin typeface="Franklin Gothic Book" panose="020B0503020102020204" pitchFamily="34" charset="0"/>
              </a:rPr>
              <a:t>страницу/ 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ru-RU" sz="1400" b="1" dirty="0" smtClean="0">
                <a:latin typeface="Franklin Gothic Book" panose="020B0503020102020204" pitchFamily="34" charset="0"/>
              </a:rPr>
              <a:t>сервер/ </a:t>
            </a:r>
            <a:r>
              <a:rPr lang="ru-RU" sz="1400" b="1" dirty="0">
                <a:latin typeface="Franklin Gothic Book" panose="020B0503020102020204" pitchFamily="34" charset="0"/>
              </a:rPr>
              <a:t>порт </a:t>
            </a:r>
            <a:r>
              <a:rPr lang="ru-RU" sz="1400" b="1" dirty="0" smtClean="0">
                <a:latin typeface="Franklin Gothic Book" panose="020B0503020102020204" pitchFamily="34" charset="0"/>
              </a:rPr>
              <a:t>СКС/ банкомат и </a:t>
            </a:r>
            <a:r>
              <a:rPr lang="ru-RU" sz="1400" b="1" dirty="0">
                <a:latin typeface="Franklin Gothic Book" panose="020B0503020102020204" pitchFamily="34" charset="0"/>
              </a:rPr>
              <a:t>т.д.</a:t>
            </a:r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b="1" dirty="0">
                <a:latin typeface="Franklin Gothic Book" panose="020B0503020102020204" pitchFamily="34" charset="0"/>
              </a:rPr>
              <a:t>Сроки и стоимость развертывания ИТ-инфраструктуры одного </a:t>
            </a:r>
            <a:r>
              <a:rPr lang="ru-RU" sz="1400" b="1" dirty="0" smtClean="0">
                <a:latin typeface="Franklin Gothic Book" panose="020B0503020102020204" pitchFamily="34" charset="0"/>
              </a:rPr>
              <a:t>офиса/ отделения</a:t>
            </a:r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Franklin Gothic Book" panose="020B0503020102020204" pitchFamily="34" charset="0"/>
              </a:rPr>
              <a:t>Наличие единых, строго определенных процедур и стандартов по всей сервисной сети</a:t>
            </a:r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Franklin Gothic Book" panose="020B0503020102020204" pitchFamily="34" charset="0"/>
              </a:rPr>
              <a:t>Каким образом производится учет и контроль заявок. Ведется ли статистика по заявкам</a:t>
            </a:r>
            <a:endParaRPr lang="ru-RU" sz="1400" b="1" dirty="0">
              <a:latin typeface="Franklin Gothic Book" panose="020B0503020102020204" pitchFamily="34" charset="0"/>
            </a:endParaRPr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b="1" dirty="0">
                <a:latin typeface="Franklin Gothic Book" panose="020B0503020102020204" pitchFamily="34" charset="0"/>
              </a:rPr>
              <a:t>Насколько формализовано взаимодействие с </a:t>
            </a:r>
            <a:r>
              <a:rPr lang="ru-RU" sz="1400" b="1" dirty="0" smtClean="0">
                <a:latin typeface="Franklin Gothic Book" panose="020B0503020102020204" pitchFamily="34" charset="0"/>
              </a:rPr>
              <a:t>внутренним/ внешним подразделением</a:t>
            </a:r>
            <a:r>
              <a:rPr lang="ru-RU" sz="1400" b="1" dirty="0">
                <a:latin typeface="Franklin Gothic Book" panose="020B0503020102020204" pitchFamily="34" charset="0"/>
              </a:rPr>
              <a:t>, </a:t>
            </a:r>
            <a:r>
              <a:rPr lang="ru-RU" sz="1400" b="1" dirty="0" smtClean="0">
                <a:latin typeface="Franklin Gothic Book" panose="020B0503020102020204" pitchFamily="34" charset="0"/>
              </a:rPr>
              <a:t>осуществляющим ИТ-поддержку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b="1" dirty="0">
                <a:latin typeface="Franklin Gothic Book" panose="020B0503020102020204" pitchFamily="34" charset="0"/>
              </a:rPr>
              <a:t>Регламентные сроки выполнения </a:t>
            </a:r>
            <a:r>
              <a:rPr lang="ru-RU" sz="1400" b="1" dirty="0" smtClean="0">
                <a:latin typeface="Franklin Gothic Book" panose="020B0503020102020204" pitchFamily="34" charset="0"/>
              </a:rPr>
              <a:t>запросов</a:t>
            </a:r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Franklin Gothic Book" panose="020B0503020102020204" pitchFamily="34" charset="0"/>
              </a:rPr>
              <a:t>Показатели </a:t>
            </a:r>
            <a:r>
              <a:rPr lang="en-US" sz="1400" b="1" dirty="0">
                <a:latin typeface="Franklin Gothic Book" panose="020B0503020102020204" pitchFamily="34" charset="0"/>
              </a:rPr>
              <a:t>KPI</a:t>
            </a:r>
            <a:r>
              <a:rPr lang="ru-RU" sz="1400" b="1" dirty="0">
                <a:latin typeface="Franklin Gothic Book" panose="020B0503020102020204" pitchFamily="34" charset="0"/>
              </a:rPr>
              <a:t> по каждому </a:t>
            </a:r>
            <a:r>
              <a:rPr lang="ru-RU" sz="1400" b="1" dirty="0" smtClean="0">
                <a:latin typeface="Franklin Gothic Book" panose="020B0503020102020204" pitchFamily="34" charset="0"/>
              </a:rPr>
              <a:t>сервису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Franklin Gothic Book" panose="020B0503020102020204" pitchFamily="34" charset="0"/>
              </a:rPr>
              <a:t>Степень </a:t>
            </a:r>
            <a:r>
              <a:rPr lang="ru-RU" sz="1400" b="1" dirty="0">
                <a:latin typeface="Franklin Gothic Book" panose="020B0503020102020204" pitchFamily="34" charset="0"/>
              </a:rPr>
              <a:t>удовлетворенности </a:t>
            </a:r>
            <a:r>
              <a:rPr lang="ru-RU" sz="1400" b="1" dirty="0" smtClean="0">
                <a:latin typeface="Franklin Gothic Book" panose="020B0503020102020204" pitchFamily="34" charset="0"/>
              </a:rPr>
              <a:t>пользователей сервисом </a:t>
            </a:r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Franklin Gothic Book" panose="020B0503020102020204" pitchFamily="34" charset="0"/>
              </a:rPr>
              <a:t>Длительность </a:t>
            </a:r>
            <a:r>
              <a:rPr lang="ru-RU" sz="1400" b="1" dirty="0">
                <a:latin typeface="Franklin Gothic Book" panose="020B0503020102020204" pitchFamily="34" charset="0"/>
              </a:rPr>
              <a:t>простоя оборудования в месяц</a:t>
            </a:r>
            <a:r>
              <a:rPr lang="ru-RU" sz="1400" b="1" dirty="0" smtClean="0">
                <a:latin typeface="Franklin Gothic Book" panose="020B0503020102020204" pitchFamily="34" charset="0"/>
              </a:rPr>
              <a:t>/ год</a:t>
            </a:r>
            <a:r>
              <a:rPr lang="ru-RU" sz="1400" b="1" dirty="0">
                <a:latin typeface="Franklin Gothic Book" panose="020B0503020102020204" pitchFamily="34" charset="0"/>
              </a:rPr>
              <a:t>, </a:t>
            </a:r>
            <a:r>
              <a:rPr lang="ru-RU" sz="1400" b="1" dirty="0" smtClean="0">
                <a:latin typeface="Franklin Gothic Book" panose="020B0503020102020204" pitchFamily="34" charset="0"/>
              </a:rPr>
              <a:t>его доступность для конечного пользователя</a:t>
            </a:r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Franklin Gothic Book" panose="020B0503020102020204" pitchFamily="34" charset="0"/>
              </a:rPr>
              <a:t>Количество</a:t>
            </a:r>
            <a:r>
              <a:rPr lang="ru-RU" sz="1400" b="1" dirty="0">
                <a:latin typeface="Franklin Gothic Book" panose="020B0503020102020204" pitchFamily="34" charset="0"/>
              </a:rPr>
              <a:t>, виды, местонахождение и техническое состояние оборудования в эксплуатации и на </a:t>
            </a:r>
            <a:r>
              <a:rPr lang="ru-RU" sz="1400" b="1" dirty="0" smtClean="0">
                <a:latin typeface="Franklin Gothic Book" panose="020B0503020102020204" pitchFamily="34" charset="0"/>
              </a:rPr>
              <a:t>складе</a:t>
            </a:r>
            <a:endParaRPr lang="ru-RU" sz="1400" b="1" dirty="0">
              <a:latin typeface="Franklin Gothic Book" panose="020B0503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476" y="120009"/>
            <a:ext cx="1496574" cy="560325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0570" y="120009"/>
            <a:ext cx="9467335" cy="11262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Критерии оценки эффективности работы ИТ-инфраструктуры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57EEF9E8-6D15-4A73-B079-AA68DA11CCEA}" type="slidenum">
              <a:rPr lang="ru-RU" b="1">
                <a:solidFill>
                  <a:schemeClr val="tx1"/>
                </a:solidFill>
                <a:latin typeface="Franklin Gothic Book" panose="020B0503020102020204" pitchFamily="34" charset="0"/>
              </a:rPr>
              <a:pPr/>
              <a:t>7</a:t>
            </a:fld>
            <a:endParaRPr lang="ru-RU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904" y="1346352"/>
            <a:ext cx="826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ВАЖНО</a:t>
            </a:r>
            <a:r>
              <a:rPr lang="en-US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!</a:t>
            </a:r>
            <a:r>
              <a:rPr lang="ru-RU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 Единое понимание на всех уровнях управления</a:t>
            </a:r>
            <a:endParaRPr lang="ru-RU" b="1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43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526"/>
            <a:ext cx="12192000" cy="69945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379" y="400171"/>
            <a:ext cx="950440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О чем Вам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скажет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анализ эффективности по критериям оценки?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933" y="3350891"/>
            <a:ext cx="11389117" cy="1881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Franklin Gothic Book" panose="020B0503020102020204" pitchFamily="34" charset="0"/>
              </a:rPr>
              <a:t>Беспомощность ответственного лица и невозможность ответить на вопросы о показателях эффективности говорит о том, что текущая схемы работы не эффективна и отсутствует </a:t>
            </a:r>
            <a:r>
              <a:rPr lang="ru-RU" sz="3600" b="1" dirty="0" smtClean="0">
                <a:latin typeface="Franklin Gothic Book" panose="020B0503020102020204" pitchFamily="34" charset="0"/>
              </a:rPr>
              <a:t>управление</a:t>
            </a:r>
            <a:r>
              <a:rPr lang="ru-RU" dirty="0" smtClean="0">
                <a:latin typeface="Franklin Gothic Book" panose="020B0503020102020204" pitchFamily="34" charset="0"/>
              </a:rPr>
              <a:t> бизнес-процессами.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476" y="120009"/>
            <a:ext cx="1496574" cy="560325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57EEF9E8-6D15-4A73-B079-AA68DA11CCEA}" type="slidenum">
              <a:rPr lang="ru-RU" b="1">
                <a:solidFill>
                  <a:schemeClr val="tx1"/>
                </a:solidFill>
                <a:latin typeface="Franklin Gothic Book" panose="020B0503020102020204" pitchFamily="34" charset="0"/>
              </a:rPr>
              <a:pPr/>
              <a:t>8</a:t>
            </a:fld>
            <a:endParaRPr lang="ru-RU" b="1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88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259" y="12000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3 группы требований, которые необходимо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предъявить к сервис-провайдеру: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2537" y="2015248"/>
            <a:ext cx="5567422" cy="37373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>
                <a:latin typeface="Franklin Gothic Book" panose="020B0503020102020204" pitchFamily="34" charset="0"/>
              </a:rPr>
              <a:t>Т</a:t>
            </a:r>
            <a:r>
              <a:rPr lang="ru-RU" sz="2400" b="1" dirty="0" smtClean="0">
                <a:latin typeface="Franklin Gothic Book" panose="020B0503020102020204" pitchFamily="34" charset="0"/>
              </a:rPr>
              <a:t>ребования</a:t>
            </a:r>
            <a:r>
              <a:rPr lang="ru-RU" sz="2400" dirty="0" smtClean="0">
                <a:latin typeface="Franklin Gothic Book" panose="020B0503020102020204" pitchFamily="34" charset="0"/>
              </a:rPr>
              <a:t> - это своеобразный «фильтр», который позволяет отсеять несостоятельных </a:t>
            </a:r>
            <a:r>
              <a:rPr lang="ru-RU" sz="2400" dirty="0">
                <a:latin typeface="Franklin Gothic Book" panose="020B0503020102020204" pitchFamily="34" charset="0"/>
              </a:rPr>
              <a:t>в той или иной степени </a:t>
            </a:r>
            <a:r>
              <a:rPr lang="ru-RU" sz="2400" dirty="0" smtClean="0">
                <a:latin typeface="Franklin Gothic Book" panose="020B0503020102020204" pitchFamily="34" charset="0"/>
              </a:rPr>
              <a:t>поставщиков еще на </a:t>
            </a:r>
            <a:r>
              <a:rPr lang="ru-RU" sz="2400" dirty="0">
                <a:latin typeface="Franklin Gothic Book" panose="020B0503020102020204" pitchFamily="34" charset="0"/>
              </a:rPr>
              <a:t>этапе </a:t>
            </a:r>
            <a:r>
              <a:rPr lang="ru-RU" sz="2400" dirty="0" smtClean="0">
                <a:latin typeface="Franklin Gothic Book" panose="020B0503020102020204" pitchFamily="34" charset="0"/>
              </a:rPr>
              <a:t>подготовки конкурса.</a:t>
            </a:r>
          </a:p>
          <a:p>
            <a:pPr marL="0" indent="0">
              <a:buNone/>
            </a:pPr>
            <a:r>
              <a:rPr lang="ru-RU" sz="2400" dirty="0">
                <a:latin typeface="Franklin Gothic Book" panose="020B0503020102020204" pitchFamily="34" charset="0"/>
              </a:rPr>
              <a:t>Это обеспечит заказчику отсутствие </a:t>
            </a:r>
            <a:r>
              <a:rPr lang="ru-RU" sz="2400" dirty="0" smtClean="0">
                <a:latin typeface="Franklin Gothic Book" panose="020B0503020102020204" pitchFamily="34" charset="0"/>
              </a:rPr>
              <a:t>рисков, </a:t>
            </a:r>
            <a:r>
              <a:rPr lang="ru-RU" sz="2400" dirty="0">
                <a:latin typeface="Franklin Gothic Book" panose="020B0503020102020204" pitchFamily="34" charset="0"/>
              </a:rPr>
              <a:t>связанных </a:t>
            </a:r>
            <a:r>
              <a:rPr lang="ru-RU" sz="2400" dirty="0" smtClean="0">
                <a:latin typeface="Franklin Gothic Book" panose="020B0503020102020204" pitchFamily="34" charset="0"/>
              </a:rPr>
              <a:t>с:</a:t>
            </a:r>
            <a:endParaRPr lang="ru-RU" sz="2400" dirty="0">
              <a:latin typeface="Franklin Gothic Book" panose="020B0503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Franklin Gothic Book" panose="020B0503020102020204" pitchFamily="34" charset="0"/>
              </a:rPr>
              <a:t>будущим ухудшением качества сервиса;</a:t>
            </a:r>
            <a:endParaRPr lang="ru-RU" sz="2400" dirty="0">
              <a:latin typeface="Franklin Gothic Book" panose="020B0503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Franklin Gothic Book" panose="020B0503020102020204" pitchFamily="34" charset="0"/>
              </a:rPr>
              <a:t>внезапным прекращением </a:t>
            </a:r>
            <a:r>
              <a:rPr lang="ru-RU" sz="2400" dirty="0">
                <a:latin typeface="Franklin Gothic Book" panose="020B0503020102020204" pitchFamily="34" charset="0"/>
              </a:rPr>
              <a:t>оказания </a:t>
            </a:r>
            <a:r>
              <a:rPr lang="ru-RU" sz="2400" dirty="0" smtClean="0">
                <a:latin typeface="Franklin Gothic Book" panose="020B0503020102020204" pitchFamily="34" charset="0"/>
              </a:rPr>
              <a:t>услуг.</a:t>
            </a:r>
            <a:endParaRPr lang="ru-RU" sz="2400" dirty="0">
              <a:latin typeface="Franklin Gothic Book" panose="020B0503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476" y="120009"/>
            <a:ext cx="1496574" cy="560325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45162014"/>
              </p:ext>
            </p:extLst>
          </p:nvPr>
        </p:nvGraphicFramePr>
        <p:xfrm>
          <a:off x="-775587" y="1478549"/>
          <a:ext cx="7431030" cy="5137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57EEF9E8-6D15-4A73-B079-AA68DA11CCEA}" type="slidenum">
              <a:rPr lang="ru-RU" b="1">
                <a:solidFill>
                  <a:schemeClr val="tx1"/>
                </a:solidFill>
                <a:latin typeface="Franklin Gothic Book" panose="020B0503020102020204" pitchFamily="34" charset="0"/>
              </a:rPr>
              <a:pPr/>
              <a:t>9</a:t>
            </a:fld>
            <a:endParaRPr lang="ru-RU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24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5468</TotalTime>
  <Words>731</Words>
  <Application>Microsoft Office PowerPoint</Application>
  <PresentationFormat>Широкоэкранный</PresentationFormat>
  <Paragraphs>150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Franklin Gothic Book</vt:lpstr>
      <vt:lpstr>Times New Roman</vt:lpstr>
      <vt:lpstr>Wingdings</vt:lpstr>
      <vt:lpstr>Тема Office</vt:lpstr>
      <vt:lpstr>Стандарт поддержки ИТ-инфраструктуры в банковском секторе</vt:lpstr>
      <vt:lpstr>Глобализация и Аутсорсинг - две взаимосвязанные мировые тенденции</vt:lpstr>
      <vt:lpstr>Глобализация и Аутсорсинг - две взаимосвязанные мировые тенденции</vt:lpstr>
      <vt:lpstr>Золотой стандарт поддержки ИТ-инфраструктуры в банковском секторе</vt:lpstr>
      <vt:lpstr>Как родился стандарт поддержки? </vt:lpstr>
      <vt:lpstr>Анализ эффективности работы ИТ-инфраструктуры</vt:lpstr>
      <vt:lpstr>Критерии оценки эффективности работы ИТ-инфраструктуры</vt:lpstr>
      <vt:lpstr>О чем Вам скажет анализ эффективности по критериям оценки?</vt:lpstr>
      <vt:lpstr>3 группы требований, которые необходимо предъявить к сервис-провайдеру:</vt:lpstr>
      <vt:lpstr>Презентация PowerPoint</vt:lpstr>
      <vt:lpstr>Финансовая состоятельность</vt:lpstr>
      <vt:lpstr>Прозрачность системы управления</vt:lpstr>
      <vt:lpstr>Презентация PowerPoint</vt:lpstr>
      <vt:lpstr>Презентация PowerPoint</vt:lpstr>
      <vt:lpstr>Презентация PowerPoint</vt:lpstr>
      <vt:lpstr>Благодарю за внимание!  Вопросы?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Стандарт поддержки ИТ-инфраструктуры в банковском секторе</dc:title>
  <dc:creator>admin</dc:creator>
  <cp:lastModifiedBy>Denis Salnikov</cp:lastModifiedBy>
  <cp:revision>188</cp:revision>
  <dcterms:created xsi:type="dcterms:W3CDTF">2015-08-03T06:27:19Z</dcterms:created>
  <dcterms:modified xsi:type="dcterms:W3CDTF">2015-09-03T07:50:59Z</dcterms:modified>
</cp:coreProperties>
</file>