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7" r:id="rId3"/>
    <p:sldId id="262" r:id="rId4"/>
    <p:sldId id="258" r:id="rId5"/>
    <p:sldId id="263" r:id="rId6"/>
    <p:sldId id="265" r:id="rId7"/>
    <p:sldId id="266" r:id="rId8"/>
    <p:sldId id="264" r:id="rId9"/>
    <p:sldId id="259" r:id="rId10"/>
    <p:sldId id="260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176" autoAdjust="0"/>
  </p:normalViewPr>
  <p:slideViewPr>
    <p:cSldViewPr>
      <p:cViewPr varScale="1">
        <p:scale>
          <a:sx n="76" d="100"/>
          <a:sy n="76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023407941666825E-2"/>
          <c:y val="7.0707406800996353E-2"/>
          <c:w val="0.92177631092215762"/>
          <c:h val="0.71615685494192494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ФинРез!$C$3</c:f>
              <c:strCache>
                <c:ptCount val="1"/>
                <c:pt idx="0">
                  <c:v>Финансовый результат банков, млрд. руб. (левая шкала)</c:v>
                </c:pt>
              </c:strCache>
            </c:strRef>
          </c:tx>
          <c:spPr>
            <a:solidFill>
              <a:srgbClr val="E4E9EF">
                <a:lumMod val="90000"/>
              </a:srgbClr>
            </a:solidFill>
          </c:spPr>
          <c:invertIfNegative val="0"/>
          <c:dLbls>
            <c:dLbl>
              <c:idx val="3"/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639834881320948E-3"/>
                  <c:y val="2.830416340137577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ФинРез!$A$4:$A$17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ФинРез!$C$4:$C$17</c:f>
              <c:numCache>
                <c:formatCode>General</c:formatCode>
                <c:ptCount val="12"/>
                <c:pt idx="0">
                  <c:v>262.09739999999999</c:v>
                </c:pt>
                <c:pt idx="1">
                  <c:v>371.54759999999999</c:v>
                </c:pt>
                <c:pt idx="2">
                  <c:v>507.97469999999998</c:v>
                </c:pt>
                <c:pt idx="3">
                  <c:v>409.1857</c:v>
                </c:pt>
                <c:pt idx="4">
                  <c:v>205.1097</c:v>
                </c:pt>
                <c:pt idx="5">
                  <c:v>573.37969999999996</c:v>
                </c:pt>
                <c:pt idx="6">
                  <c:v>848.21680000000003</c:v>
                </c:pt>
                <c:pt idx="7">
                  <c:v>1011.8887</c:v>
                </c:pt>
                <c:pt idx="8">
                  <c:v>993.58450000000005</c:v>
                </c:pt>
                <c:pt idx="9">
                  <c:v>589.1413</c:v>
                </c:pt>
                <c:pt idx="10">
                  <c:v>191.96539999999999</c:v>
                </c:pt>
                <c:pt idx="11">
                  <c:v>929.66235600000005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7532288"/>
        <c:axId val="107533824"/>
      </c:barChart>
      <c:catAx>
        <c:axId val="107532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7533824"/>
        <c:crosses val="autoZero"/>
        <c:auto val="1"/>
        <c:lblAlgn val="ctr"/>
        <c:lblOffset val="100"/>
        <c:noMultiLvlLbl val="0"/>
      </c:catAx>
      <c:valAx>
        <c:axId val="107533824"/>
        <c:scaling>
          <c:orientation val="minMax"/>
          <c:max val="1100"/>
          <c:min val="0"/>
        </c:scaling>
        <c:delete val="0"/>
        <c:axPos val="l"/>
        <c:majorGridlines>
          <c:spPr>
            <a:ln w="0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075322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729610037135451E-2"/>
          <c:y val="0.80361110074510833"/>
          <c:w val="0.92722027802080298"/>
          <c:h val="0.1442118350073074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1800" dirty="0"/>
              <a:t>Сальдо</a:t>
            </a:r>
            <a:r>
              <a:rPr lang="ru-RU" sz="1800" baseline="0" dirty="0"/>
              <a:t> процентных и непроцентных доходов и расходов кредитных организаций, млрд. руб.</a:t>
            </a:r>
            <a:endParaRPr lang="ru-RU" sz="1800" dirty="0"/>
          </a:p>
        </c:rich>
      </c:tx>
      <c:layout/>
      <c:overlay val="0"/>
      <c:spPr>
        <a:solidFill>
          <a:srgbClr val="758085">
            <a:lumMod val="20000"/>
            <a:lumOff val="80000"/>
          </a:srgbClr>
        </a:solidFill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Доходы_Расходы_САЛЬДО!$C$26</c:f>
              <c:strCache>
                <c:ptCount val="1"/>
                <c:pt idx="0">
                  <c:v>(за 2014)</c:v>
                </c:pt>
              </c:strCache>
            </c:strRef>
          </c:tx>
          <c:spPr>
            <a:solidFill>
              <a:srgbClr val="FFCC00">
                <a:alpha val="65000"/>
              </a:srgb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Доходы_Расходы_САЛЬДО!$B$27:$B$34</c:f>
              <c:strCache>
                <c:ptCount val="8"/>
                <c:pt idx="0">
                  <c:v>Резервы на возможные потери: 
восстановление - отчисления</c:v>
                </c:pt>
                <c:pt idx="1">
                  <c:v>По операциям с производными 
финансовыми инструментами:
доходы - расходы</c:v>
                </c:pt>
                <c:pt idx="2">
                  <c:v>По операциям с иностранной валютой 
и драг. металлами:
доходы - расходы</c:v>
                </c:pt>
                <c:pt idx="3">
                  <c:v>По операциям с ценными бумагами:
доходы - расходы</c:v>
                </c:pt>
                <c:pt idx="4">
                  <c:v>Комиссионные:
доходы и премии - расходы и затраты</c:v>
                </c:pt>
                <c:pt idx="5">
                  <c:v>По операциям с физическими лицами:
доходы по предоставленным средствам - 
расходы по привлеченным средствам физ лиц</c:v>
                </c:pt>
                <c:pt idx="6">
                  <c:v>По операциям с юридическими лицами 
(кроме операций с ценными бумагами):
доходы по предоставленным средствам - 
расходы по привлеченным средствам юр. лиц</c:v>
                </c:pt>
                <c:pt idx="7">
                  <c:v>Сальдо доходов и расходов - всего</c:v>
                </c:pt>
              </c:strCache>
            </c:strRef>
          </c:cat>
          <c:val>
            <c:numRef>
              <c:f>Доходы_Расходы_САЛЬДО!$C$27:$C$34</c:f>
              <c:numCache>
                <c:formatCode>#,##0.0</c:formatCode>
                <c:ptCount val="8"/>
                <c:pt idx="0">
                  <c:v>-1505.3999999999996</c:v>
                </c:pt>
                <c:pt idx="1">
                  <c:v>139.59999999999991</c:v>
                </c:pt>
                <c:pt idx="2">
                  <c:v>421</c:v>
                </c:pt>
                <c:pt idx="3">
                  <c:v>227.5</c:v>
                </c:pt>
                <c:pt idx="4">
                  <c:v>725.2</c:v>
                </c:pt>
                <c:pt idx="5">
                  <c:v>970.5</c:v>
                </c:pt>
                <c:pt idx="6">
                  <c:v>1240.4999999999998</c:v>
                </c:pt>
                <c:pt idx="7">
                  <c:v>590.70000000001164</c:v>
                </c:pt>
              </c:numCache>
            </c:numRef>
          </c:val>
        </c:ser>
        <c:ser>
          <c:idx val="1"/>
          <c:order val="1"/>
          <c:tx>
            <c:strRef>
              <c:f>Доходы_Расходы_САЛЬДО!$D$26</c:f>
              <c:strCache>
                <c:ptCount val="1"/>
                <c:pt idx="0">
                  <c:v>(за 2015)</c:v>
                </c:pt>
              </c:strCache>
            </c:strRef>
          </c:tx>
          <c:spPr>
            <a:solidFill>
              <a:srgbClr val="99CC00">
                <a:alpha val="65000"/>
              </a:srgb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Доходы_Расходы_САЛЬДО!$B$27:$B$34</c:f>
              <c:strCache>
                <c:ptCount val="8"/>
                <c:pt idx="0">
                  <c:v>Резервы на возможные потери: 
восстановление - отчисления</c:v>
                </c:pt>
                <c:pt idx="1">
                  <c:v>По операциям с производными 
финансовыми инструментами:
доходы - расходы</c:v>
                </c:pt>
                <c:pt idx="2">
                  <c:v>По операциям с иностранной валютой 
и драг. металлами:
доходы - расходы</c:v>
                </c:pt>
                <c:pt idx="3">
                  <c:v>По операциям с ценными бумагами:
доходы - расходы</c:v>
                </c:pt>
                <c:pt idx="4">
                  <c:v>Комиссионные:
доходы и премии - расходы и затраты</c:v>
                </c:pt>
                <c:pt idx="5">
                  <c:v>По операциям с физическими лицами:
доходы по предоставленным средствам - 
расходы по привлеченным средствам физ лиц</c:v>
                </c:pt>
                <c:pt idx="6">
                  <c:v>По операциям с юридическими лицами 
(кроме операций с ценными бумагами):
доходы по предоставленным средствам - 
расходы по привлеченным средствам юр. лиц</c:v>
                </c:pt>
                <c:pt idx="7">
                  <c:v>Сальдо доходов и расходов - всего</c:v>
                </c:pt>
              </c:strCache>
            </c:strRef>
          </c:cat>
          <c:val>
            <c:numRef>
              <c:f>Доходы_Расходы_САЛЬДО!$D$27:$D$34</c:f>
              <c:numCache>
                <c:formatCode>#,##0.0</c:formatCode>
                <c:ptCount val="8"/>
                <c:pt idx="0">
                  <c:v>-1716.6000000000004</c:v>
                </c:pt>
                <c:pt idx="1">
                  <c:v>-28.100000000000136</c:v>
                </c:pt>
                <c:pt idx="2">
                  <c:v>450.39999999999418</c:v>
                </c:pt>
                <c:pt idx="3">
                  <c:v>640.09999999999991</c:v>
                </c:pt>
                <c:pt idx="4">
                  <c:v>772.40000000000009</c:v>
                </c:pt>
                <c:pt idx="5">
                  <c:v>340.39999999999986</c:v>
                </c:pt>
                <c:pt idx="6">
                  <c:v>1281</c:v>
                </c:pt>
                <c:pt idx="7">
                  <c:v>192.60000000000582</c:v>
                </c:pt>
              </c:numCache>
            </c:numRef>
          </c:val>
        </c:ser>
        <c:ser>
          <c:idx val="2"/>
          <c:order val="2"/>
          <c:tx>
            <c:strRef>
              <c:f>Доходы_Расходы_САЛЬДО!$F$26</c:f>
              <c:strCache>
                <c:ptCount val="1"/>
                <c:pt idx="0">
                  <c:v>(за 2016)</c:v>
                </c:pt>
              </c:strCache>
            </c:strRef>
          </c:tx>
          <c:spPr>
            <a:solidFill>
              <a:srgbClr val="893BC3">
                <a:alpha val="65000"/>
              </a:srgbClr>
            </a:solidFill>
            <a:ln w="31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Доходы_Расходы_САЛЬДО!$B$27:$B$34</c:f>
              <c:strCache>
                <c:ptCount val="8"/>
                <c:pt idx="0">
                  <c:v>Резервы на возможные потери: 
восстановление - отчисления</c:v>
                </c:pt>
                <c:pt idx="1">
                  <c:v>По операциям с производными 
финансовыми инструментами:
доходы - расходы</c:v>
                </c:pt>
                <c:pt idx="2">
                  <c:v>По операциям с иностранной валютой 
и драг. металлами:
доходы - расходы</c:v>
                </c:pt>
                <c:pt idx="3">
                  <c:v>По операциям с ценными бумагами:
доходы - расходы</c:v>
                </c:pt>
                <c:pt idx="4">
                  <c:v>Комиссионные:
доходы и премии - расходы и затраты</c:v>
                </c:pt>
                <c:pt idx="5">
                  <c:v>По операциям с физическими лицами:
доходы по предоставленным средствам - 
расходы по привлеченным средствам физ лиц</c:v>
                </c:pt>
                <c:pt idx="6">
                  <c:v>По операциям с юридическими лицами 
(кроме операций с ценными бумагами):
доходы по предоставленным средствам - 
расходы по привлеченным средствам юр. лиц</c:v>
                </c:pt>
                <c:pt idx="7">
                  <c:v>Сальдо доходов и расходов - всего</c:v>
                </c:pt>
              </c:strCache>
            </c:strRef>
          </c:cat>
          <c:val>
            <c:numRef>
              <c:f>Доходы_Расходы_САЛЬДО!$F$27:$F$34</c:f>
              <c:numCache>
                <c:formatCode>#,##0.0</c:formatCode>
                <c:ptCount val="8"/>
                <c:pt idx="0">
                  <c:v>-664.5</c:v>
                </c:pt>
                <c:pt idx="1">
                  <c:v>-90.099999999999909</c:v>
                </c:pt>
                <c:pt idx="2">
                  <c:v>24.899999999994179</c:v>
                </c:pt>
                <c:pt idx="3">
                  <c:v>996.09999999999991</c:v>
                </c:pt>
                <c:pt idx="4">
                  <c:v>852.7</c:v>
                </c:pt>
                <c:pt idx="5">
                  <c:v>123.20000000000005</c:v>
                </c:pt>
                <c:pt idx="6">
                  <c:v>1500.5</c:v>
                </c:pt>
                <c:pt idx="7">
                  <c:v>929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axId val="120477568"/>
        <c:axId val="120479104"/>
      </c:barChart>
      <c:catAx>
        <c:axId val="120477568"/>
        <c:scaling>
          <c:orientation val="minMax"/>
        </c:scaling>
        <c:delete val="0"/>
        <c:axPos val="l"/>
        <c:majorTickMark val="out"/>
        <c:minorTickMark val="none"/>
        <c:tickLblPos val="low"/>
        <c:txPr>
          <a:bodyPr/>
          <a:lstStyle/>
          <a:p>
            <a:pPr>
              <a:defRPr sz="1000" b="1"/>
            </a:pPr>
            <a:endParaRPr lang="ru-RU"/>
          </a:p>
        </c:txPr>
        <c:crossAx val="120479104"/>
        <c:crosses val="autoZero"/>
        <c:auto val="1"/>
        <c:lblAlgn val="ctr"/>
        <c:lblOffset val="100"/>
        <c:noMultiLvlLbl val="0"/>
      </c:catAx>
      <c:valAx>
        <c:axId val="120479104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20477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51536523847147"/>
          <c:y val="0.29939104452246462"/>
          <c:w val="0.16408925519824041"/>
          <c:h val="0.32994127783420035"/>
        </c:manualLayout>
      </c:layout>
      <c:overlay val="1"/>
      <c:spPr>
        <a:solidFill>
          <a:sysClr val="window" lastClr="FFFFFF"/>
        </a:solidFill>
        <a:ln w="3175">
          <a:solidFill>
            <a:sysClr val="window" lastClr="FFFFFF">
              <a:lumMod val="75000"/>
            </a:sysClr>
          </a:solidFill>
          <a:prstDash val="sysDash"/>
        </a:ln>
        <a:effectLst/>
      </c:spPr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FF0000"/>
                </a:solidFill>
              </a:rPr>
              <a:t>СОВОКУПНАЯ</a:t>
            </a:r>
            <a:r>
              <a:rPr lang="ru-RU" sz="1800" baseline="0" dirty="0" smtClean="0">
                <a:solidFill>
                  <a:srgbClr val="FF0000"/>
                </a:solidFill>
              </a:rPr>
              <a:t> ПРИБЫЛЬ – 930 МЛРД РУБ.</a:t>
            </a:r>
            <a:endParaRPr lang="ru-RU" sz="1800" dirty="0">
              <a:solidFill>
                <a:srgbClr val="FF0000"/>
              </a:solidFill>
            </a:endParaRPr>
          </a:p>
        </c:rich>
      </c:tx>
      <c:layout/>
      <c:overlay val="0"/>
      <c:spPr>
        <a:solidFill>
          <a:srgbClr val="E68422">
            <a:lumMod val="20000"/>
            <a:lumOff val="80000"/>
          </a:srgbClr>
        </a:solidFill>
      </c:spPr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63891F">
                  <a:lumMod val="60000"/>
                  <a:lumOff val="40000"/>
                </a:srgb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1"/>
            <c:bubble3D val="0"/>
            <c:spPr>
              <a:solidFill>
                <a:srgbClr val="9966FF">
                  <a:alpha val="55000"/>
                </a:srgb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2"/>
            <c:bubble3D val="0"/>
            <c:spPr>
              <a:solidFill>
                <a:srgbClr val="9BEB2D">
                  <a:alpha val="54902"/>
                </a:srgb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3"/>
            <c:bubble3D val="0"/>
            <c:spPr>
              <a:solidFill>
                <a:srgbClr val="00CCFF">
                  <a:alpha val="45000"/>
                </a:srgbClr>
              </a:solidFill>
              <a:ln w="3175">
                <a:solidFill>
                  <a:schemeClr val="bg1">
                    <a:lumMod val="50000"/>
                  </a:schemeClr>
                </a:solidFill>
              </a:ln>
            </c:spPr>
          </c:dPt>
          <c:dPt>
            <c:idx val="4"/>
            <c:bubble3D val="0"/>
            <c:spPr>
              <a:solidFill>
                <a:srgbClr val="FFFF00"/>
              </a:solidFill>
              <a:ln w="3175">
                <a:solidFill>
                  <a:schemeClr val="bg1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280327962100715E-2"/>
                  <c:y val="-7.8528193454491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700267342743149E-2"/>
                  <c:y val="-1.61219539500690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457026076074858E-2"/>
                  <c:y val="9.488375564428854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197725284339477E-2"/>
                  <c:y val="0.141513196267133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'Разраб (2)'!$D$7:$D$11</c:f>
              <c:strCache>
                <c:ptCount val="5"/>
                <c:pt idx="0">
                  <c:v>СБЕРБАНК РОССИИ</c:v>
                </c:pt>
                <c:pt idx="1">
                  <c:v>ГАЗПРОМБАНК</c:v>
                </c:pt>
                <c:pt idx="2">
                  <c:v>ВТБ</c:v>
                </c:pt>
                <c:pt idx="3">
                  <c:v>ВТБ-24</c:v>
                </c:pt>
                <c:pt idx="4">
                  <c:v>441 прибыльная кредитная организация</c:v>
                </c:pt>
              </c:strCache>
            </c:strRef>
          </c:cat>
          <c:val>
            <c:numRef>
              <c:f>'Разраб (2)'!$E$7:$E$11</c:f>
              <c:numCache>
                <c:formatCode>#,##0.00_ ;[Red]\-#,##0.00\ </c:formatCode>
                <c:ptCount val="5"/>
                <c:pt idx="0">
                  <c:v>516.98778800000002</c:v>
                </c:pt>
                <c:pt idx="1">
                  <c:v>109.68509</c:v>
                </c:pt>
                <c:pt idx="2">
                  <c:v>70.006585000000001</c:v>
                </c:pt>
                <c:pt idx="3">
                  <c:v>43.126123</c:v>
                </c:pt>
                <c:pt idx="4">
                  <c:v>189.85677000000001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31674686497521"/>
          <c:y val="0.19663859381970203"/>
          <c:w val="0.28757327209098865"/>
          <c:h val="0.7318718690364901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743572429678724E-2"/>
          <c:y val="1.0494520786093907E-2"/>
          <c:w val="0.91906614635400752"/>
          <c:h val="0.8347453864847300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Убыт_КО!$C$2</c:f>
              <c:strCache>
                <c:ptCount val="1"/>
                <c:pt idx="0">
                  <c:v>Число убыточных КО</c:v>
                </c:pt>
              </c:strCache>
            </c:strRef>
          </c:tx>
          <c:spPr>
            <a:gradFill>
              <a:gsLst>
                <a:gs pos="0">
                  <a:srgbClr val="FF0000">
                    <a:alpha val="90000"/>
                    <a:lumMod val="85000"/>
                    <a:lumOff val="15000"/>
                  </a:srgbClr>
                </a:gs>
                <a:gs pos="90000">
                  <a:srgbClr val="FF0000">
                    <a:lumMod val="25000"/>
                    <a:lumOff val="75000"/>
                    <a:alpha val="90000"/>
                  </a:srgbClr>
                </a:gs>
              </a:gsLst>
              <a:lin ang="5400000" scaled="1"/>
            </a:gradFill>
            <a:ln w="3175">
              <a:gradFill>
                <a:gsLst>
                  <a:gs pos="0">
                    <a:srgbClr val="FF0000"/>
                  </a:gs>
                  <a:gs pos="100000">
                    <a:srgbClr val="FF0000">
                      <a:alpha val="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0"/>
              <c:layout>
                <c:manualLayout>
                  <c:x val="2.1850853301629523E-2"/>
                  <c:y val="-1.34785573343546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50853301629548E-2"/>
                  <c:y val="-1.46630640458187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50853301629523E-2"/>
                  <c:y val="-1.2590136154907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0096213808316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75537393594776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6004757776853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68249542005550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8305546444035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014858737410796E-16"/>
                  <c:y val="-3.80776856677650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4.93304171349750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"/>
                  <c:y val="-6.47249222905491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0"/>
                  <c:y val="-6.36255235026535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Убыт_КО!$A$3:$A$14</c:f>
              <c:numCache>
                <c:formatCode>m/d/yyyy</c:formatCode>
                <c:ptCount val="12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  <c:pt idx="8">
                  <c:v>41640</c:v>
                </c:pt>
                <c:pt idx="9">
                  <c:v>42005</c:v>
                </c:pt>
                <c:pt idx="10">
                  <c:v>42370</c:v>
                </c:pt>
                <c:pt idx="11">
                  <c:v>42736</c:v>
                </c:pt>
              </c:numCache>
            </c:numRef>
          </c:cat>
          <c:val>
            <c:numRef>
              <c:f>Убыт_КО!$C$3:$C$14</c:f>
              <c:numCache>
                <c:formatCode>#,##0</c:formatCode>
                <c:ptCount val="12"/>
                <c:pt idx="0">
                  <c:v>14</c:v>
                </c:pt>
                <c:pt idx="1">
                  <c:v>18</c:v>
                </c:pt>
                <c:pt idx="2">
                  <c:v>11</c:v>
                </c:pt>
                <c:pt idx="3">
                  <c:v>56</c:v>
                </c:pt>
                <c:pt idx="4">
                  <c:v>120</c:v>
                </c:pt>
                <c:pt idx="5">
                  <c:v>81</c:v>
                </c:pt>
                <c:pt idx="6">
                  <c:v>50</c:v>
                </c:pt>
                <c:pt idx="7">
                  <c:v>55</c:v>
                </c:pt>
                <c:pt idx="8">
                  <c:v>88</c:v>
                </c:pt>
                <c:pt idx="9">
                  <c:v>126</c:v>
                </c:pt>
                <c:pt idx="10">
                  <c:v>180</c:v>
                </c:pt>
                <c:pt idx="11" formatCode="General">
                  <c:v>178</c:v>
                </c:pt>
              </c:numCache>
            </c:numRef>
          </c:val>
        </c:ser>
        <c:ser>
          <c:idx val="0"/>
          <c:order val="1"/>
          <c:tx>
            <c:strRef>
              <c:f>Убыт_КО!$B$2</c:f>
              <c:strCache>
                <c:ptCount val="1"/>
                <c:pt idx="0">
                  <c:v>Число действующих КО</c:v>
                </c:pt>
              </c:strCache>
            </c:strRef>
          </c:tx>
          <c:spPr>
            <a:gradFill>
              <a:gsLst>
                <a:gs pos="0">
                  <a:schemeClr val="tx2">
                    <a:lumMod val="90000"/>
                    <a:lumOff val="10000"/>
                    <a:alpha val="95000"/>
                  </a:schemeClr>
                </a:gs>
                <a:gs pos="100000">
                  <a:schemeClr val="tx2">
                    <a:lumMod val="25000"/>
                    <a:lumOff val="75000"/>
                    <a:alpha val="90000"/>
                  </a:schemeClr>
                </a:gs>
              </a:gsLst>
              <a:lin ang="5400000" scaled="1"/>
            </a:gradFill>
            <a:ln w="3175">
              <a:gradFill>
                <a:gsLst>
                  <a:gs pos="0">
                    <a:srgbClr val="005A9E">
                      <a:alpha val="80000"/>
                    </a:srgbClr>
                  </a:gs>
                  <a:gs pos="100000">
                    <a:srgbClr val="005A9E">
                      <a:alpha val="50000"/>
                    </a:srgb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1400"/>
                      <a:t>6</a:t>
                    </a:r>
                    <a:r>
                      <a:rPr lang="ru-RU" sz="1400"/>
                      <a:t>36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Убыт_КО!$A$3:$A$14</c:f>
              <c:numCache>
                <c:formatCode>m/d/yyyy</c:formatCode>
                <c:ptCount val="12"/>
                <c:pt idx="0">
                  <c:v>38718</c:v>
                </c:pt>
                <c:pt idx="1">
                  <c:v>39083</c:v>
                </c:pt>
                <c:pt idx="2">
                  <c:v>39448</c:v>
                </c:pt>
                <c:pt idx="3">
                  <c:v>39814</c:v>
                </c:pt>
                <c:pt idx="4">
                  <c:v>40179</c:v>
                </c:pt>
                <c:pt idx="5">
                  <c:v>40544</c:v>
                </c:pt>
                <c:pt idx="6">
                  <c:v>40909</c:v>
                </c:pt>
                <c:pt idx="7">
                  <c:v>41275</c:v>
                </c:pt>
                <c:pt idx="8">
                  <c:v>41640</c:v>
                </c:pt>
                <c:pt idx="9">
                  <c:v>42005</c:v>
                </c:pt>
                <c:pt idx="10">
                  <c:v>42370</c:v>
                </c:pt>
                <c:pt idx="11">
                  <c:v>42736</c:v>
                </c:pt>
              </c:numCache>
            </c:numRef>
          </c:cat>
          <c:val>
            <c:numRef>
              <c:f>Убыт_КО!$B$3:$B$14</c:f>
              <c:numCache>
                <c:formatCode>#,##0</c:formatCode>
                <c:ptCount val="12"/>
                <c:pt idx="0">
                  <c:v>1253</c:v>
                </c:pt>
                <c:pt idx="1">
                  <c:v>1188</c:v>
                </c:pt>
                <c:pt idx="2">
                  <c:v>1134</c:v>
                </c:pt>
                <c:pt idx="3">
                  <c:v>1106</c:v>
                </c:pt>
                <c:pt idx="4">
                  <c:v>1058</c:v>
                </c:pt>
                <c:pt idx="5">
                  <c:v>1012</c:v>
                </c:pt>
                <c:pt idx="6">
                  <c:v>978</c:v>
                </c:pt>
                <c:pt idx="7">
                  <c:v>956</c:v>
                </c:pt>
                <c:pt idx="8">
                  <c:v>923</c:v>
                </c:pt>
                <c:pt idx="9">
                  <c:v>834</c:v>
                </c:pt>
                <c:pt idx="10">
                  <c:v>733</c:v>
                </c:pt>
                <c:pt idx="11">
                  <c:v>623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20595584"/>
        <c:axId val="120597120"/>
      </c:barChart>
      <c:lineChart>
        <c:grouping val="standard"/>
        <c:varyColors val="0"/>
        <c:ser>
          <c:idx val="2"/>
          <c:order val="2"/>
          <c:tx>
            <c:strRef>
              <c:f>Убыт_КО!$D$2</c:f>
              <c:strCache>
                <c:ptCount val="1"/>
                <c:pt idx="0">
                  <c:v>Доля убыточных КО (правая шкала)</c:v>
                </c:pt>
              </c:strCache>
            </c:strRef>
          </c:tx>
          <c:spPr>
            <a:ln w="34925">
              <a:gradFill>
                <a:gsLst>
                  <a:gs pos="0">
                    <a:srgbClr val="FF0000">
                      <a:lumMod val="80000"/>
                    </a:srgbClr>
                  </a:gs>
                  <a:gs pos="70000">
                    <a:srgbClr val="FF0000">
                      <a:lumMod val="90000"/>
                      <a:lumOff val="10000"/>
                    </a:srgbClr>
                  </a:gs>
                  <a:gs pos="100000">
                    <a:srgbClr val="FF0000">
                      <a:lumMod val="45000"/>
                      <a:lumOff val="55000"/>
                    </a:srgbClr>
                  </a:gs>
                </a:gsLst>
                <a:lin ang="5400000" scaled="0"/>
              </a:gra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0.12069460357702966"/>
                  <c:y val="-3.257081016531701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24,6</a:t>
                    </a:r>
                    <a:r>
                      <a:rPr lang="en-US" sz="1600" dirty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1937749100806833"/>
                  <c:y val="0"/>
                </c:manualLayout>
              </c:layout>
              <c:tx>
                <c:rich>
                  <a:bodyPr/>
                  <a:lstStyle/>
                  <a:p>
                    <a:pPr algn="ctr" rtl="0">
                      <a:defRPr sz="1600">
                        <a:solidFill>
                          <a:srgbClr val="FF0000"/>
                        </a:solidFill>
                      </a:defRPr>
                    </a:pPr>
                    <a:r>
                      <a:rPr lang="en-US" sz="1600" dirty="0" smtClean="0">
                        <a:solidFill>
                          <a:srgbClr val="FF0000"/>
                        </a:solidFill>
                      </a:rPr>
                      <a:t>28,5%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Убыт_КО!$D$3:$D$14</c:f>
              <c:numCache>
                <c:formatCode>0.00%</c:formatCode>
                <c:ptCount val="12"/>
                <c:pt idx="0">
                  <c:v>1.11731843575419E-2</c:v>
                </c:pt>
                <c:pt idx="1">
                  <c:v>1.5151515151515152E-2</c:v>
                </c:pt>
                <c:pt idx="2">
                  <c:v>9.700176366843033E-3</c:v>
                </c:pt>
                <c:pt idx="3">
                  <c:v>5.0632911392405063E-2</c:v>
                </c:pt>
                <c:pt idx="4">
                  <c:v>0.11342155009451796</c:v>
                </c:pt>
                <c:pt idx="5">
                  <c:v>8.0039525691699601E-2</c:v>
                </c:pt>
                <c:pt idx="6">
                  <c:v>5.112474437627812E-2</c:v>
                </c:pt>
                <c:pt idx="7">
                  <c:v>5.7531380753138073E-2</c:v>
                </c:pt>
                <c:pt idx="8">
                  <c:v>9.5341278439869989E-2</c:v>
                </c:pt>
                <c:pt idx="9">
                  <c:v>0.15107913669064749</c:v>
                </c:pt>
                <c:pt idx="10">
                  <c:v>0.24556616643929058</c:v>
                </c:pt>
                <c:pt idx="11">
                  <c:v>0.2857142857142857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625024"/>
        <c:axId val="120623488"/>
      </c:lineChart>
      <c:dateAx>
        <c:axId val="120595584"/>
        <c:scaling>
          <c:orientation val="minMax"/>
        </c:scaling>
        <c:delete val="0"/>
        <c:axPos val="b"/>
        <c:numFmt formatCode="m/d/yyyy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0597120"/>
        <c:crosses val="autoZero"/>
        <c:auto val="1"/>
        <c:lblOffset val="100"/>
        <c:baseTimeUnit val="years"/>
      </c:dateAx>
      <c:valAx>
        <c:axId val="120597120"/>
        <c:scaling>
          <c:orientation val="minMax"/>
          <c:max val="1300"/>
          <c:min val="0"/>
        </c:scaling>
        <c:delete val="0"/>
        <c:axPos val="l"/>
        <c:majorGridlines>
          <c:spPr>
            <a:ln w="3175">
              <a:solidFill>
                <a:schemeClr val="bg1">
                  <a:lumMod val="7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crossAx val="120595584"/>
        <c:crosses val="autoZero"/>
        <c:crossBetween val="between"/>
        <c:majorUnit val="200"/>
        <c:minorUnit val="50"/>
      </c:valAx>
      <c:valAx>
        <c:axId val="120623488"/>
        <c:scaling>
          <c:orientation val="minMax"/>
          <c:max val="0.28900000000000003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crossAx val="120625024"/>
        <c:crosses val="max"/>
        <c:crossBetween val="between"/>
        <c:majorUnit val="4.4500000000000012E-2"/>
      </c:valAx>
      <c:catAx>
        <c:axId val="120625024"/>
        <c:scaling>
          <c:orientation val="minMax"/>
        </c:scaling>
        <c:delete val="1"/>
        <c:axPos val="b"/>
        <c:majorTickMark val="out"/>
        <c:minorTickMark val="none"/>
        <c:tickLblPos val="nextTo"/>
        <c:crossAx val="120623488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25224555263925341"/>
          <c:y val="1.354773754276448E-3"/>
          <c:w val="0.49101292893943815"/>
          <c:h val="8.6564221415623296E-2"/>
        </c:manualLayout>
      </c:layout>
      <c:overlay val="1"/>
      <c:spPr>
        <a:gradFill flip="none" rotWithShape="1">
          <a:gsLst>
            <a:gs pos="100000">
              <a:sysClr val="window" lastClr="FFFFFF">
                <a:alpha val="90000"/>
              </a:sysClr>
            </a:gs>
            <a:gs pos="60000">
              <a:sysClr val="window" lastClr="FFFFFF"/>
            </a:gs>
          </a:gsLst>
          <a:path path="rect">
            <a:fillToRect l="50000" t="50000" r="50000" b="50000"/>
          </a:path>
          <a:tileRect/>
        </a:gradFill>
        <a:effectLst/>
      </c:spPr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'Концентр_активов (3)'!$C$29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rgbClr val="9999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'Концентр_активов (3)'!$A$30:$B$49</c:f>
              <c:multiLvlStrCache>
                <c:ptCount val="15"/>
                <c:lvl>
                  <c:pt idx="0">
                    <c:v>С 201</c:v>
                  </c:pt>
                  <c:pt idx="1">
                    <c:v>С 51 по 200</c:v>
                  </c:pt>
                  <c:pt idx="2">
                    <c:v>С 21 по 50</c:v>
                  </c:pt>
                  <c:pt idx="3">
                    <c:v>С 6 по 20</c:v>
                  </c:pt>
                  <c:pt idx="4">
                    <c:v>Первые 5</c:v>
                  </c:pt>
                  <c:pt idx="5">
                    <c:v>С 201</c:v>
                  </c:pt>
                  <c:pt idx="6">
                    <c:v>С 51 по 200</c:v>
                  </c:pt>
                  <c:pt idx="7">
                    <c:v>С 21 по 50</c:v>
                  </c:pt>
                  <c:pt idx="8">
                    <c:v>С 6 по 20</c:v>
                  </c:pt>
                  <c:pt idx="9">
                    <c:v>Первые 5</c:v>
                  </c:pt>
                  <c:pt idx="10">
                    <c:v>С 201</c:v>
                  </c:pt>
                  <c:pt idx="11">
                    <c:v>С 51 по 200</c:v>
                  </c:pt>
                  <c:pt idx="12">
                    <c:v>С 21 по 50</c:v>
                  </c:pt>
                  <c:pt idx="13">
                    <c:v>С 6 по 20</c:v>
                  </c:pt>
                  <c:pt idx="14">
                    <c:v>Первые 5</c:v>
                  </c:pt>
                </c:lvl>
                <c:lvl>
                  <c:pt idx="0">
                    <c:v>01.01.2002</c:v>
                  </c:pt>
                  <c:pt idx="5">
                    <c:v>01.01.2009</c:v>
                  </c:pt>
                  <c:pt idx="10">
                    <c:v>01.01.2017</c:v>
                  </c:pt>
                </c:lvl>
              </c:multiLvlStrCache>
            </c:multiLvlStrRef>
          </c:cat>
          <c:val>
            <c:numRef>
              <c:f>'Концентр_активов (3)'!$C$30:$C$49</c:f>
              <c:numCache>
                <c:formatCode>0.0%</c:formatCode>
                <c:ptCount val="15"/>
                <c:pt idx="0">
                  <c:v>0.111</c:v>
                </c:pt>
                <c:pt idx="1">
                  <c:v>0.14400000000000002</c:v>
                </c:pt>
                <c:pt idx="2">
                  <c:v>0.11800000000000001</c:v>
                </c:pt>
                <c:pt idx="3">
                  <c:v>0.19899999999999998</c:v>
                </c:pt>
                <c:pt idx="4">
                  <c:v>0.42799999999999999</c:v>
                </c:pt>
                <c:pt idx="5">
                  <c:v>6.0999999999999999E-2</c:v>
                </c:pt>
                <c:pt idx="6">
                  <c:v>0.13300000000000001</c:v>
                </c:pt>
                <c:pt idx="7">
                  <c:v>0.13300000000000001</c:v>
                </c:pt>
                <c:pt idx="8">
                  <c:v>0.21100000000000002</c:v>
                </c:pt>
                <c:pt idx="9">
                  <c:v>0.46200000000000002</c:v>
                </c:pt>
                <c:pt idx="10">
                  <c:v>1.9E-2</c:v>
                </c:pt>
                <c:pt idx="11">
                  <c:v>9.4E-2</c:v>
                </c:pt>
                <c:pt idx="12">
                  <c:v>0.106</c:v>
                </c:pt>
                <c:pt idx="13">
                  <c:v>0.22800000000000001</c:v>
                </c:pt>
                <c:pt idx="14">
                  <c:v>0.55299999999999994</c:v>
                </c:pt>
              </c:numCache>
            </c:numRef>
          </c:val>
        </c:ser>
        <c:ser>
          <c:idx val="1"/>
          <c:order val="1"/>
          <c:tx>
            <c:strRef>
              <c:f>'Концентр_активов (3)'!$D$29</c:f>
              <c:strCache>
                <c:ptCount val="1"/>
                <c:pt idx="0">
                  <c:v>Капитал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'Концентр_активов (3)'!$A$30:$B$49</c:f>
              <c:multiLvlStrCache>
                <c:ptCount val="15"/>
                <c:lvl>
                  <c:pt idx="0">
                    <c:v>С 201</c:v>
                  </c:pt>
                  <c:pt idx="1">
                    <c:v>С 51 по 200</c:v>
                  </c:pt>
                  <c:pt idx="2">
                    <c:v>С 21 по 50</c:v>
                  </c:pt>
                  <c:pt idx="3">
                    <c:v>С 6 по 20</c:v>
                  </c:pt>
                  <c:pt idx="4">
                    <c:v>Первые 5</c:v>
                  </c:pt>
                  <c:pt idx="5">
                    <c:v>С 201</c:v>
                  </c:pt>
                  <c:pt idx="6">
                    <c:v>С 51 по 200</c:v>
                  </c:pt>
                  <c:pt idx="7">
                    <c:v>С 21 по 50</c:v>
                  </c:pt>
                  <c:pt idx="8">
                    <c:v>С 6 по 20</c:v>
                  </c:pt>
                  <c:pt idx="9">
                    <c:v>Первые 5</c:v>
                  </c:pt>
                  <c:pt idx="10">
                    <c:v>С 201</c:v>
                  </c:pt>
                  <c:pt idx="11">
                    <c:v>С 51 по 200</c:v>
                  </c:pt>
                  <c:pt idx="12">
                    <c:v>С 21 по 50</c:v>
                  </c:pt>
                  <c:pt idx="13">
                    <c:v>С 6 по 20</c:v>
                  </c:pt>
                  <c:pt idx="14">
                    <c:v>Первые 5</c:v>
                  </c:pt>
                </c:lvl>
                <c:lvl>
                  <c:pt idx="0">
                    <c:v>01.01.2002</c:v>
                  </c:pt>
                  <c:pt idx="5">
                    <c:v>01.01.2009</c:v>
                  </c:pt>
                  <c:pt idx="10">
                    <c:v>01.01.2017</c:v>
                  </c:pt>
                </c:lvl>
              </c:multiLvlStrCache>
            </c:multiLvlStrRef>
          </c:cat>
          <c:val>
            <c:numRef>
              <c:f>'Концентр_активов (3)'!$D$30:$D$49</c:f>
              <c:numCache>
                <c:formatCode>0.0%</c:formatCode>
                <c:ptCount val="15"/>
                <c:pt idx="0">
                  <c:v>0.2073378575723735</c:v>
                </c:pt>
                <c:pt idx="1">
                  <c:v>0.13255734043467057</c:v>
                </c:pt>
                <c:pt idx="2">
                  <c:v>0.1438089511210377</c:v>
                </c:pt>
                <c:pt idx="3">
                  <c:v>9.1344386221115029E-2</c:v>
                </c:pt>
                <c:pt idx="4">
                  <c:v>0.42495146465080319</c:v>
                </c:pt>
                <c:pt idx="5">
                  <c:v>9.1313866966003909E-2</c:v>
                </c:pt>
                <c:pt idx="6">
                  <c:v>0.14350161607478812</c:v>
                </c:pt>
                <c:pt idx="7">
                  <c:v>0.10054089569219903</c:v>
                </c:pt>
                <c:pt idx="8">
                  <c:v>0.17123701748005687</c:v>
                </c:pt>
                <c:pt idx="9">
                  <c:v>0.49340634139455264</c:v>
                </c:pt>
                <c:pt idx="10">
                  <c:v>3.8518514187347197E-2</c:v>
                </c:pt>
                <c:pt idx="11">
                  <c:v>0.11217116529189874</c:v>
                </c:pt>
                <c:pt idx="12">
                  <c:v>9.1646502357185855E-2</c:v>
                </c:pt>
                <c:pt idx="13">
                  <c:v>0.18340388270018645</c:v>
                </c:pt>
                <c:pt idx="14">
                  <c:v>0.57426004374266471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121547392"/>
        <c:axId val="121553280"/>
      </c:barChart>
      <c:catAx>
        <c:axId val="12154739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1553280"/>
        <c:crosses val="autoZero"/>
        <c:auto val="1"/>
        <c:lblAlgn val="ctr"/>
        <c:lblOffset val="100"/>
        <c:noMultiLvlLbl val="0"/>
      </c:catAx>
      <c:valAx>
        <c:axId val="121553280"/>
        <c:scaling>
          <c:orientation val="minMax"/>
          <c:max val="0.60000000000000009"/>
        </c:scaling>
        <c:delete val="0"/>
        <c:axPos val="b"/>
        <c:numFmt formatCode="0%" sourceLinked="0"/>
        <c:majorTickMark val="out"/>
        <c:minorTickMark val="none"/>
        <c:tickLblPos val="nextTo"/>
        <c:crossAx val="1215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75804286679144"/>
          <c:y val="0.43624841836462824"/>
          <c:w val="0.16153494702051133"/>
          <c:h val="0.43581522528443323"/>
        </c:manualLayout>
      </c:layout>
      <c:overlay val="1"/>
      <c:spPr>
        <a:solidFill>
          <a:sysClr val="window" lastClr="FFFFFF"/>
        </a:solidFill>
        <a:effectLst>
          <a:glow rad="139700">
            <a:sysClr val="window" lastClr="FFFFFF">
              <a:alpha val="40000"/>
            </a:sysClr>
          </a:glow>
          <a:softEdge rad="12700"/>
        </a:effectLst>
      </c:spPr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ln w="38100"/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tx>
            <c:strRef>
              <c:f>'Концентр_активов (4)'!$B$54</c:f>
              <c:strCache>
                <c:ptCount val="1"/>
                <c:pt idx="0">
                  <c:v>Первые 5</c:v>
                </c:pt>
              </c:strCache>
            </c:strRef>
          </c:tx>
          <c:spPr>
            <a:solidFill>
              <a:srgbClr val="FF0000">
                <a:alpha val="6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'Концентр_активов (4)'!$C$53:$E$53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2016</c:v>
                </c:pt>
              </c:numCache>
            </c:numRef>
          </c:xVal>
          <c:yVal>
            <c:numRef>
              <c:f>'Концентр_активов (4)'!$C$54:$E$54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6</c:v>
                </c:pt>
              </c:numCache>
            </c:numRef>
          </c:yVal>
          <c:bubbleSize>
            <c:numRef>
              <c:f>'Концентр_активов (4)'!$C$55:$E$55</c:f>
              <c:numCache>
                <c:formatCode>0.0%</c:formatCode>
                <c:ptCount val="3"/>
                <c:pt idx="0">
                  <c:v>0.42799999999999999</c:v>
                </c:pt>
                <c:pt idx="1">
                  <c:v>0.46200000000000002</c:v>
                </c:pt>
                <c:pt idx="2">
                  <c:v>0.55299999999999994</c:v>
                </c:pt>
              </c:numCache>
            </c:numRef>
          </c:bubbleSize>
          <c:bubble3D val="1"/>
        </c:ser>
        <c:ser>
          <c:idx val="1"/>
          <c:order val="1"/>
          <c:tx>
            <c:strRef>
              <c:f>'Концентр_активов (4)'!$B$56</c:f>
              <c:strCache>
                <c:ptCount val="1"/>
                <c:pt idx="0">
                  <c:v>С 6 по 20</c:v>
                </c:pt>
              </c:strCache>
            </c:strRef>
          </c:tx>
          <c:spPr>
            <a:solidFill>
              <a:srgbClr val="FFC000">
                <a:alpha val="75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'Концентр_активов (4)'!$C$53:$E$53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2016</c:v>
                </c:pt>
              </c:numCache>
            </c:numRef>
          </c:xVal>
          <c:yVal>
            <c:numRef>
              <c:f>'Концентр_активов (4)'!$C$56:$E$56</c:f>
              <c:numCache>
                <c:formatCode>General</c:formatCode>
                <c:ptCount val="3"/>
                <c:pt idx="0">
                  <c:v>4</c:v>
                </c:pt>
                <c:pt idx="1">
                  <c:v>4</c:v>
                </c:pt>
                <c:pt idx="2">
                  <c:v>4</c:v>
                </c:pt>
              </c:numCache>
            </c:numRef>
          </c:yVal>
          <c:bubbleSize>
            <c:numRef>
              <c:f>'Концентр_активов (4)'!$C$57:$E$57</c:f>
              <c:numCache>
                <c:formatCode>0.0%</c:formatCode>
                <c:ptCount val="3"/>
                <c:pt idx="0">
                  <c:v>0.19899999999999998</c:v>
                </c:pt>
                <c:pt idx="1">
                  <c:v>0.21100000000000002</c:v>
                </c:pt>
                <c:pt idx="2">
                  <c:v>0.22800000000000001</c:v>
                </c:pt>
              </c:numCache>
            </c:numRef>
          </c:bubbleSize>
          <c:bubble3D val="1"/>
        </c:ser>
        <c:ser>
          <c:idx val="2"/>
          <c:order val="2"/>
          <c:tx>
            <c:strRef>
              <c:f>'Концентр_активов (4)'!$B$58</c:f>
              <c:strCache>
                <c:ptCount val="1"/>
                <c:pt idx="0">
                  <c:v>С 21 по 50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'Концентр_активов (4)'!$C$53:$E$53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2016</c:v>
                </c:pt>
              </c:numCache>
            </c:numRef>
          </c:xVal>
          <c:yVal>
            <c:numRef>
              <c:f>'Концентр_активов (4)'!$C$58:$E$58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yVal>
          <c:bubbleSize>
            <c:numRef>
              <c:f>'Концентр_активов (4)'!$C$59:$E$59</c:f>
              <c:numCache>
                <c:formatCode>0.0%</c:formatCode>
                <c:ptCount val="3"/>
                <c:pt idx="0">
                  <c:v>0.11800000000000001</c:v>
                </c:pt>
                <c:pt idx="1">
                  <c:v>0.13300000000000001</c:v>
                </c:pt>
                <c:pt idx="2">
                  <c:v>0.106</c:v>
                </c:pt>
              </c:numCache>
            </c:numRef>
          </c:bubbleSize>
          <c:bubble3D val="1"/>
        </c:ser>
        <c:ser>
          <c:idx val="3"/>
          <c:order val="3"/>
          <c:tx>
            <c:strRef>
              <c:f>'Концентр_активов (4)'!$B$60</c:f>
              <c:strCache>
                <c:ptCount val="1"/>
                <c:pt idx="0">
                  <c:v>С 51 по 200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'Концентр_активов (4)'!$C$53:$E$53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2016</c:v>
                </c:pt>
              </c:numCache>
            </c:numRef>
          </c:xVal>
          <c:yVal>
            <c:numRef>
              <c:f>'Концентр_активов (4)'!$C$60:$E$60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bubbleSize>
            <c:numRef>
              <c:f>'Концентр_активов (4)'!$C$61:$E$61</c:f>
              <c:numCache>
                <c:formatCode>0.0%</c:formatCode>
                <c:ptCount val="3"/>
                <c:pt idx="0">
                  <c:v>0.14400000000000002</c:v>
                </c:pt>
                <c:pt idx="1">
                  <c:v>0.13300000000000001</c:v>
                </c:pt>
                <c:pt idx="2">
                  <c:v>9.4E-2</c:v>
                </c:pt>
              </c:numCache>
            </c:numRef>
          </c:bubbleSize>
          <c:bubble3D val="1"/>
        </c:ser>
        <c:ser>
          <c:idx val="4"/>
          <c:order val="4"/>
          <c:tx>
            <c:strRef>
              <c:f>'Концентр_активов (4)'!$B$62</c:f>
              <c:strCache>
                <c:ptCount val="1"/>
                <c:pt idx="0">
                  <c:v>С 201</c:v>
                </c:pt>
              </c:strCache>
            </c:strRef>
          </c:tx>
          <c:spPr>
            <a:solidFill>
              <a:srgbClr val="7030A0">
                <a:alpha val="70000"/>
              </a:srgbClr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'Концентр_активов (4)'!$C$53:$E$53</c:f>
              <c:numCache>
                <c:formatCode>General</c:formatCode>
                <c:ptCount val="3"/>
                <c:pt idx="0">
                  <c:v>2001</c:v>
                </c:pt>
                <c:pt idx="1">
                  <c:v>2008</c:v>
                </c:pt>
                <c:pt idx="2">
                  <c:v>2016</c:v>
                </c:pt>
              </c:numCache>
            </c:numRef>
          </c:xVal>
          <c:yVal>
            <c:numRef>
              <c:f>'Концентр_активов (4)'!$C$62:$E$62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bubbleSize>
            <c:numRef>
              <c:f>'Концентр_активов (4)'!$C$63:$E$63</c:f>
              <c:numCache>
                <c:formatCode>0.0%</c:formatCode>
                <c:ptCount val="3"/>
                <c:pt idx="0">
                  <c:v>0.111</c:v>
                </c:pt>
                <c:pt idx="1">
                  <c:v>6.0999999999999999E-2</c:v>
                </c:pt>
                <c:pt idx="2">
                  <c:v>1.9E-2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sizeRepresents val="w"/>
        <c:axId val="121915264"/>
        <c:axId val="121916800"/>
      </c:bubbleChart>
      <c:valAx>
        <c:axId val="121915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1916800"/>
        <c:crosses val="autoZero"/>
        <c:crossBetween val="midCat"/>
      </c:valAx>
      <c:valAx>
        <c:axId val="121916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191526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3221760474385142"/>
          <c:y val="0.10296057378809215"/>
          <c:w val="0.15852313599688928"/>
          <c:h val="0.80192234410033503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0.34988</cdr:x>
      <cdr:y>0.55222</cdr:y>
    </cdr:from>
    <cdr:to>
      <cdr:x>0.43658</cdr:x>
      <cdr:y>0.71338</cdr:y>
    </cdr:to>
    <cdr:sp macro="" textlink="">
      <cdr:nvSpPr>
        <cdr:cNvPr id="2" name="Кольцо 1"/>
        <cdr:cNvSpPr/>
      </cdr:nvSpPr>
      <cdr:spPr>
        <a:xfrm xmlns:a="http://schemas.openxmlformats.org/drawingml/2006/main">
          <a:off x="2152651" y="2219325"/>
          <a:ext cx="533400" cy="647700"/>
        </a:xfrm>
        <a:prstGeom xmlns:a="http://schemas.openxmlformats.org/drawingml/2006/main" prst="donut">
          <a:avLst>
            <a:gd name="adj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0.80504</cdr:x>
      <cdr:y>0.5617</cdr:y>
    </cdr:from>
    <cdr:to>
      <cdr:x>0.90257</cdr:x>
      <cdr:y>0.71575</cdr:y>
    </cdr:to>
    <cdr:sp macro="" textlink="">
      <cdr:nvSpPr>
        <cdr:cNvPr id="3" name="Кольцо 2"/>
        <cdr:cNvSpPr/>
      </cdr:nvSpPr>
      <cdr:spPr>
        <a:xfrm xmlns:a="http://schemas.openxmlformats.org/drawingml/2006/main">
          <a:off x="4953000" y="2257427"/>
          <a:ext cx="600075" cy="619123"/>
        </a:xfrm>
        <a:prstGeom xmlns:a="http://schemas.openxmlformats.org/drawingml/2006/main" prst="donut">
          <a:avLst>
            <a:gd name="adj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0.86749</cdr:x>
      <cdr:y>0</cdr:y>
    </cdr:from>
    <cdr:to>
      <cdr:x>1</cdr:x>
      <cdr:y>0.12038</cdr:y>
    </cdr:to>
    <cdr:sp macro="" textlink="">
      <cdr:nvSpPr>
        <cdr:cNvPr id="2" name="Кольцо 1"/>
        <cdr:cNvSpPr/>
      </cdr:nvSpPr>
      <cdr:spPr>
        <a:xfrm xmlns:a="http://schemas.openxmlformats.org/drawingml/2006/main">
          <a:off x="7139136" y="0"/>
          <a:ext cx="1090464" cy="576064"/>
        </a:xfrm>
        <a:prstGeom xmlns:a="http://schemas.openxmlformats.org/drawingml/2006/main" prst="donut">
          <a:avLst>
            <a:gd name="adj" fmla="val 0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0.06905</cdr:x>
      <cdr:y>0.88216</cdr:y>
    </cdr:from>
    <cdr:to>
      <cdr:x>0.2024</cdr:x>
      <cdr:y>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568254" y="4285349"/>
          <a:ext cx="1097417" cy="57239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3175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lIns="36000" tIns="36000" rIns="36000" bIns="36000" numCol="1" spc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01.01.2002</a:t>
          </a:r>
          <a:endParaRPr lang="ru-RU" sz="1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0.32661</cdr:x>
      <cdr:y>0.88216</cdr:y>
    </cdr:from>
    <cdr:to>
      <cdr:x>0.45996</cdr:x>
      <cdr:y>1</cdr:y>
    </cdr:to>
    <cdr:sp macro="" textlink="">
      <cdr:nvSpPr>
        <cdr:cNvPr id="9" name="Стрелка вправо 8"/>
        <cdr:cNvSpPr/>
      </cdr:nvSpPr>
      <cdr:spPr>
        <a:xfrm xmlns:a="http://schemas.openxmlformats.org/drawingml/2006/main">
          <a:off x="2687870" y="4285349"/>
          <a:ext cx="1097417" cy="57239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3175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36000" tIns="36000" rIns="36000" bIns="3600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01.01.2009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0.6209</cdr:x>
      <cdr:y>0.88216</cdr:y>
    </cdr:from>
    <cdr:to>
      <cdr:x>0.75425</cdr:x>
      <cdr:y>1</cdr:y>
    </cdr:to>
    <cdr:sp macro="" textlink="">
      <cdr:nvSpPr>
        <cdr:cNvPr id="10" name="Стрелка вправо 9"/>
        <cdr:cNvSpPr/>
      </cdr:nvSpPr>
      <cdr:spPr>
        <a:xfrm xmlns:a="http://schemas.openxmlformats.org/drawingml/2006/main">
          <a:off x="5109759" y="4301329"/>
          <a:ext cx="1097417" cy="57239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 w="3175">
          <a:solidFill>
            <a:schemeClr val="bg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36000" tIns="36000" rIns="36000" bIns="3600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400" b="1" i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01.01.2017</a:t>
          </a:r>
          <a:endParaRPr lang="ru-RU" sz="1400" b="1" i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0.57</cdr:x>
      <cdr:y>0.77087</cdr:y>
    </cdr:from>
    <cdr:to>
      <cdr:x>0.73625</cdr:x>
      <cdr:y>0.88946</cdr:y>
    </cdr:to>
    <cdr:sp macro="" textlink="">
      <cdr:nvSpPr>
        <cdr:cNvPr id="2" name="Кольцо 1"/>
        <cdr:cNvSpPr/>
      </cdr:nvSpPr>
      <cdr:spPr>
        <a:xfrm xmlns:a="http://schemas.openxmlformats.org/drawingml/2006/main">
          <a:off x="4690864" y="3744416"/>
          <a:ext cx="1368152" cy="576064"/>
        </a:xfrm>
        <a:prstGeom xmlns:a="http://schemas.openxmlformats.org/drawingml/2006/main" prst="donut">
          <a:avLst>
            <a:gd name="adj" fmla="val 2091"/>
          </a:avLst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76F7-E0B7-4FAB-8544-27A3DF2AD0C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7D288-FB4F-4B5B-B154-97E47D02F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01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9A73286-7599-4B44-90D1-403B436D3539}" type="slidenum">
              <a:rPr lang="ru-RU" altLang="ru-RU" sz="1200" smtClean="0">
                <a:solidFill>
                  <a:srgbClr val="000000"/>
                </a:solidFill>
                <a:latin typeface="Arial Black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ru-RU" altLang="ru-RU" sz="1200" dirty="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124" name="Содержимое 2"/>
          <p:cNvSpPr>
            <a:spLocks noGrp="1"/>
          </p:cNvSpPr>
          <p:nvPr>
            <p:ph idx="4294967295"/>
          </p:nvPr>
        </p:nvSpPr>
        <p:spPr>
          <a:xfrm>
            <a:off x="451338" y="764704"/>
            <a:ext cx="8235462" cy="5617046"/>
          </a:xfrm>
          <a:blipFill>
            <a:blip r:embed="rId3"/>
            <a:tile tx="0" ty="0" sx="100000" sy="100000" flip="none" algn="tl"/>
          </a:blipFill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z="1800" b="1" i="1" dirty="0" smtClean="0">
              <a:latin typeface="Arial Cyr" pitchFamily="34" charset="0"/>
            </a:endParaRP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ru-RU" altLang="ru-RU" b="1" dirty="0">
                <a:latin typeface="Arial Cyr" pitchFamily="34" charset="0"/>
              </a:rPr>
              <a:t> </a:t>
            </a:r>
            <a:endParaRPr lang="ru-RU" altLang="ru-RU" sz="2000" b="1" dirty="0" smtClean="0">
              <a:latin typeface="Arial Cyr" pitchFamily="34" charset="0"/>
            </a:endParaRPr>
          </a:p>
          <a:p>
            <a:pPr algn="ctr" eaLnBrk="1" hangingPunct="1">
              <a:buNone/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 Cyr" pitchFamily="34" charset="0"/>
              </a:rPr>
              <a:t>                                       </a:t>
            </a:r>
            <a:r>
              <a:rPr lang="ru-RU" altLang="ru-RU" sz="2000" b="1" dirty="0" smtClean="0">
                <a:solidFill>
                  <a:schemeClr val="tx1"/>
                </a:solidFill>
                <a:latin typeface="Arial Cyr" pitchFamily="34" charset="0"/>
              </a:rPr>
              <a:t>Александр Хандруев</a:t>
            </a:r>
          </a:p>
          <a:p>
            <a:pPr algn="ctr" eaLnBrk="1" hangingPunct="1">
              <a:buNone/>
              <a:defRPr/>
            </a:pPr>
            <a:endParaRPr lang="ru-RU" altLang="ru-RU" sz="2400" b="1" dirty="0">
              <a:latin typeface="Arial Cyr" pitchFamily="34" charset="0"/>
            </a:endParaRPr>
          </a:p>
          <a:p>
            <a:pPr algn="ctr" eaLnBrk="1" hangingPunct="1">
              <a:buNone/>
              <a:defRPr/>
            </a:pPr>
            <a:endParaRPr lang="ru-RU" altLang="ru-RU" sz="2400" b="1" dirty="0" smtClean="0">
              <a:solidFill>
                <a:schemeClr val="tx1"/>
              </a:solidFill>
              <a:latin typeface="Arial Cyr" pitchFamily="34" charset="0"/>
            </a:endParaRPr>
          </a:p>
          <a:p>
            <a:pPr algn="ctr" eaLnBrk="1" hangingPunct="1">
              <a:buNone/>
              <a:defRPr/>
            </a:pPr>
            <a:endParaRPr lang="ru-RU" altLang="ru-RU" b="1" dirty="0">
              <a:solidFill>
                <a:schemeClr val="tx1"/>
              </a:solidFill>
              <a:latin typeface="Arial Cyr" pitchFamily="34" charset="0"/>
            </a:endParaRPr>
          </a:p>
          <a:p>
            <a:pPr algn="ctr" eaLnBrk="1" hangingPunct="1">
              <a:buNone/>
              <a:defRPr/>
            </a:pPr>
            <a:r>
              <a:rPr lang="ru-RU" altLang="ru-RU" sz="2400" b="1" dirty="0" smtClean="0">
                <a:solidFill>
                  <a:schemeClr val="tx1"/>
                </a:solidFill>
                <a:latin typeface="Arial Cyr" pitchFamily="34" charset="0"/>
              </a:rPr>
              <a:t>Банковская система России 2017: доходность, риски, регулирование</a:t>
            </a:r>
          </a:p>
          <a:p>
            <a:pPr algn="ctr" eaLnBrk="1" hangingPunct="1">
              <a:buNone/>
              <a:defRPr/>
            </a:pPr>
            <a:endParaRPr lang="ru-RU" altLang="ru-RU" sz="2400" b="1" dirty="0" smtClean="0">
              <a:solidFill>
                <a:schemeClr val="tx1"/>
              </a:solidFill>
              <a:latin typeface="Arial Cyr" pitchFamily="34" charset="0"/>
            </a:endParaRPr>
          </a:p>
          <a:p>
            <a:pPr algn="ctr" eaLnBrk="1" hangingPunct="1">
              <a:buNone/>
              <a:defRPr/>
            </a:pPr>
            <a:endParaRPr lang="ru-RU" altLang="ru-RU" sz="2400" b="1" dirty="0">
              <a:solidFill>
                <a:schemeClr val="tx1"/>
              </a:solidFill>
              <a:latin typeface="Arial Cyr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b="1" dirty="0" smtClean="0">
              <a:solidFill>
                <a:schemeClr val="tx1"/>
              </a:solidFill>
              <a:latin typeface="Arial Cyr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b="1" dirty="0" smtClean="0">
                <a:solidFill>
                  <a:schemeClr val="tx1"/>
                </a:solidFill>
              </a:rPr>
              <a:t>Март 2017</a:t>
            </a:r>
            <a:endParaRPr lang="ru-RU" altLang="ru-RU" sz="2000" b="1" dirty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0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000" b="1" dirty="0"/>
              <a:t/>
            </a:r>
            <a:br>
              <a:rPr lang="ru-RU" altLang="ru-RU" sz="2000" b="1" dirty="0"/>
            </a:br>
            <a:endParaRPr lang="ru-RU" altLang="ru-RU" sz="2000" b="1" dirty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dirty="0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Концентрация активов </a:t>
            </a:r>
            <a:r>
              <a:rPr lang="ru-RU" sz="2000" b="1" dirty="0" smtClean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2000" b="1" dirty="0">
                <a:solidFill>
                  <a:prstClr val="black"/>
                </a:solidFill>
                <a:effectLst/>
                <a:latin typeface="Arial Black" panose="020B0A04020102020204" pitchFamily="34" charset="0"/>
              </a:rPr>
              <a:t>российском банковском секторе, %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81765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06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720840"/>
            <a:ext cx="784887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«Изменение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условий банковского бизнеса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объективно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определяет общую тенденцию 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консолидации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банковского сектора. Консолидация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российского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банковского сектора не является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непосредственной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задачей банковского надзора. В рамках осуществления функций по банковскому регулированию и банковскому надзору Банк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не будет ни подгонять, ни тормозить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указанный процесс»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 smtClean="0"/>
              <a:t>/</a:t>
            </a:r>
            <a:r>
              <a:rPr lang="ru-RU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Основные направления развития финансового рынка Российской Федерации на период  2016-2018 годов, с. 62/</a:t>
            </a:r>
            <a:endParaRPr lang="ru-RU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31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финансового результата в российской банковской системе, млрд руб.</a:t>
            </a:r>
            <a:endParaRPr lang="ru-RU" sz="2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762307"/>
              </p:ext>
            </p:extLst>
          </p:nvPr>
        </p:nvGraphicFramePr>
        <p:xfrm>
          <a:off x="457200" y="1268760"/>
          <a:ext cx="8229600" cy="485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499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02521119"/>
              </p:ext>
            </p:extLst>
          </p:nvPr>
        </p:nvGraphicFramePr>
        <p:xfrm>
          <a:off x="755576" y="116632"/>
          <a:ext cx="8136904" cy="6372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H="1" flipV="1">
            <a:off x="8172400" y="2276872"/>
            <a:ext cx="36004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7668344" y="2852936"/>
            <a:ext cx="86409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812360" y="2852936"/>
            <a:ext cx="756084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2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tx1"/>
                </a:solidFill>
                <a:effectLst/>
              </a:rPr>
              <a:t>Распределение прибыли банковского сектора РФ по итогам 2016 года, млрд руб.</a:t>
            </a:r>
            <a:endParaRPr lang="ru-RU" sz="2000" b="1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867645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578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и доля убыточных кредитных организаций</a:t>
            </a:r>
            <a:endParaRPr lang="ru-RU" sz="2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532931"/>
              </p:ext>
            </p:extLst>
          </p:nvPr>
        </p:nvGraphicFramePr>
        <p:xfrm>
          <a:off x="611560" y="620688"/>
          <a:ext cx="82296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97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272569"/>
              </p:ext>
            </p:extLst>
          </p:nvPr>
        </p:nvGraphicFramePr>
        <p:xfrm>
          <a:off x="467545" y="332657"/>
          <a:ext cx="8219255" cy="60486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439"/>
                <a:gridCol w="1440160"/>
                <a:gridCol w="1368152"/>
                <a:gridCol w="1450504"/>
              </a:tblGrid>
              <a:tr h="110956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Процентные   доходы/расходы </a:t>
                      </a:r>
                    </a:p>
                    <a:p>
                      <a:pPr algn="just"/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(кроме операций с ценными бумагами)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01.01.2016</a:t>
                      </a:r>
                    </a:p>
                    <a:p>
                      <a:r>
                        <a:rPr lang="ru-RU" b="1" dirty="0" smtClean="0"/>
                        <a:t>млрд</a:t>
                      </a:r>
                      <a:r>
                        <a:rPr lang="ru-RU" b="1" baseline="0" dirty="0" smtClean="0"/>
                        <a:t> 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01.01.2017</a:t>
                      </a:r>
                    </a:p>
                    <a:p>
                      <a:r>
                        <a:rPr lang="ru-RU" b="1" dirty="0" smtClean="0"/>
                        <a:t>млрд руб.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Изменения,</a:t>
                      </a:r>
                    </a:p>
                    <a:p>
                      <a:pPr algn="just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млрд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руб.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09564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Процентные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доходы (кроме операций с ценными бумагами) по операциям с юридическими лицами</a:t>
                      </a:r>
                      <a:endParaRPr lang="ru-RU" sz="16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3992,2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4022,5</a:t>
                      </a:r>
                      <a:endParaRPr lang="ru-RU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endParaRPr lang="ru-RU" sz="2000" b="1" dirty="0" smtClean="0"/>
                    </a:p>
                    <a:p>
                      <a:pPr lvl="1"/>
                      <a:r>
                        <a:rPr lang="ru-RU" sz="2000" b="1" dirty="0" smtClean="0"/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30,3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4465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расходы (кроме операций с ценными бумагами) по операциям с юридическими лицами</a:t>
                      </a:r>
                    </a:p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  2711,6</a:t>
                      </a:r>
                      <a:endParaRPr lang="ru-RU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2522,0</a:t>
                      </a:r>
                      <a:endParaRPr lang="ru-RU" sz="20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-189,6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1924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доходы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 с физическими лицами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  1791,6</a:t>
                      </a:r>
                      <a:endParaRPr lang="ru-RU" sz="2000" b="1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1759,2</a:t>
                      </a:r>
                      <a:endParaRPr lang="ru-RU" sz="2000" b="1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-32,4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1EAA4"/>
                    </a:solidFill>
                  </a:tcPr>
                </a:tc>
              </a:tr>
              <a:tr h="119053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расходы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 операциям с физическими лицами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  1451,2</a:t>
                      </a:r>
                      <a:endParaRPr lang="ru-RU" sz="2000" b="1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1636,0</a:t>
                      </a:r>
                      <a:endParaRPr lang="ru-RU" sz="2000" b="1" dirty="0"/>
                    </a:p>
                  </a:txBody>
                  <a:tcPr>
                    <a:solidFill>
                      <a:srgbClr val="D1EAA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 smtClean="0"/>
                    </a:p>
                    <a:p>
                      <a:r>
                        <a:rPr lang="ru-RU" sz="2000" b="1" dirty="0" smtClean="0"/>
                        <a:t>        </a:t>
                      </a:r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184,8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1EAA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1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565445"/>
              </p:ext>
            </p:extLst>
          </p:nvPr>
        </p:nvGraphicFramePr>
        <p:xfrm>
          <a:off x="457200" y="692697"/>
          <a:ext cx="8229600" cy="43924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8696"/>
                <a:gridCol w="1512168"/>
                <a:gridCol w="1728192"/>
                <a:gridCol w="1810544"/>
              </a:tblGrid>
              <a:tr h="9361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01.01.2015</a:t>
                      </a:r>
                    </a:p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руб.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01.01.2016</a:t>
                      </a:r>
                    </a:p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руб.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01.01.2017</a:t>
                      </a:r>
                    </a:p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млрд руб.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Организационные</a:t>
                      </a:r>
                      <a:r>
                        <a:rPr lang="ru-RU" sz="1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   управленческие расходы(включая затраты на заработную плату)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1246,1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1239,9</a:t>
                      </a: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(-6,2)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1455,6</a:t>
                      </a: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(+215,7)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728192">
                <a:tc>
                  <a:txBody>
                    <a:bodyPr/>
                    <a:lstStyle/>
                    <a:p>
                      <a:endPara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расходы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5105,3</a:t>
                      </a:r>
                      <a:endParaRPr lang="ru-RU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5665,2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(+559,9)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2113,3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(-3551,9)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4857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260648"/>
            <a:ext cx="4040188" cy="1008112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Структура доходов кредитных организаций</a:t>
            </a:r>
            <a:b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</a:rPr>
              <a:t>по состоянию на 01.01.2017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4041775" cy="648072"/>
          </a:xfrm>
        </p:spPr>
        <p:txBody>
          <a:bodyPr/>
          <a:lstStyle/>
          <a:p>
            <a:pPr lvl="0"/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Структура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расходов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кредитных организаций</a:t>
            </a:r>
            <a:b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</a:rPr>
              <a:t>по состоянию на 01.01.2017</a:t>
            </a:r>
            <a:endParaRPr lang="ru-RU" sz="1800" b="1" dirty="0">
              <a:solidFill>
                <a:prstClr val="black"/>
              </a:solidFill>
            </a:endParaRPr>
          </a:p>
          <a:p>
            <a:pPr lvl="0"/>
            <a:endParaRPr lang="ru-RU" sz="1800" b="1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412776"/>
            <a:ext cx="3960440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Объект 14"/>
          <p:cNvPicPr>
            <a:picLocks noGrp="1"/>
          </p:cNvPicPr>
          <p:nvPr>
            <p:ph sz="quarter" idx="1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1484784"/>
            <a:ext cx="38884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7377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Концентрация активов и капитала в российском банковском секторе, %</a:t>
            </a:r>
            <a:endParaRPr lang="ru-RU" sz="2000" b="1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152524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6516216" y="3429000"/>
            <a:ext cx="648072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7524328" y="2060848"/>
            <a:ext cx="360040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04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185</TotalTime>
  <Words>334</Words>
  <Application>Microsoft Office PowerPoint</Application>
  <PresentationFormat>Экран (4:3)</PresentationFormat>
  <Paragraphs>124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Динамика финансового результата в российской банковской системе, млрд руб.</vt:lpstr>
      <vt:lpstr>Презентация PowerPoint</vt:lpstr>
      <vt:lpstr>Распределение прибыли банковского сектора РФ по итогам 2016 года, млрд руб.</vt:lpstr>
      <vt:lpstr>Динамика и доля убыточных кредитных организаций</vt:lpstr>
      <vt:lpstr>Презентация PowerPoint</vt:lpstr>
      <vt:lpstr>Презентация PowerPoint</vt:lpstr>
      <vt:lpstr>Презентация PowerPoint</vt:lpstr>
      <vt:lpstr>Концентрация активов и капитала в российском банковском секторе, %</vt:lpstr>
      <vt:lpstr>Концентрация активов в российском банковском секторе, %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21</cp:revision>
  <dcterms:created xsi:type="dcterms:W3CDTF">2017-03-16T20:18:48Z</dcterms:created>
  <dcterms:modified xsi:type="dcterms:W3CDTF">2017-03-16T23:51:56Z</dcterms:modified>
</cp:coreProperties>
</file>