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75" r:id="rId3"/>
    <p:sldId id="257" r:id="rId4"/>
    <p:sldId id="258" r:id="rId5"/>
    <p:sldId id="276" r:id="rId6"/>
    <p:sldId id="277" r:id="rId7"/>
    <p:sldId id="278" r:id="rId8"/>
    <p:sldId id="27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356" y="-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67590-C9D4-45F6-B2F3-DFF33C879573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9CC99-C6C7-4177-B6B4-28321DF90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0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9CC99-C6C7-4177-B6B4-28321DF9051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017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8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0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84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72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27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39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25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23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34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68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9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A74FA-3446-47C2-BF6F-4C404B0F64A9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F7133-ABEC-4365-9FC4-AC55149B9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94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rtemenkov@inbox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rtemenkov@inbo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34" y="289034"/>
            <a:ext cx="9402834" cy="1699254"/>
          </a:xfrm>
        </p:spPr>
        <p:txBody>
          <a:bodyPr anchor="ctr"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Проблемы оценки залогового </a:t>
            </a:r>
            <a:r>
              <a:rPr lang="ru-RU" sz="4000" b="1" dirty="0" smtClean="0">
                <a:solidFill>
                  <a:srgbClr val="FF0000"/>
                </a:solidFill>
              </a:rPr>
              <a:t>обеспечения</a:t>
            </a:r>
            <a:endParaRPr lang="ru-RU" altLang="ru-RU" sz="40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4931" y="2243471"/>
            <a:ext cx="7447537" cy="1871329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ru-RU" altLang="ru-RU" sz="3600" dirty="0">
                <a:solidFill>
                  <a:srgbClr val="00B050"/>
                </a:solidFill>
              </a:rPr>
              <a:t>И.Л. Артеменков, </a:t>
            </a:r>
            <a:r>
              <a:rPr lang="en-US" altLang="ru-RU" sz="3600" dirty="0">
                <a:solidFill>
                  <a:srgbClr val="00B050"/>
                </a:solidFill>
              </a:rPr>
              <a:t>FRICS, CCIM, </a:t>
            </a:r>
            <a:r>
              <a:rPr lang="en-US" altLang="ru-RU" sz="3600" dirty="0" smtClean="0">
                <a:solidFill>
                  <a:srgbClr val="00B050"/>
                </a:solidFill>
              </a:rPr>
              <a:t>REV</a:t>
            </a:r>
            <a:r>
              <a:rPr lang="ru-RU" altLang="ru-RU" sz="3600" dirty="0" smtClean="0">
                <a:solidFill>
                  <a:srgbClr val="00B050"/>
                </a:solidFill>
              </a:rPr>
              <a:t>, </a:t>
            </a:r>
            <a:r>
              <a:rPr lang="en-US" altLang="ru-RU" sz="3600" dirty="0" smtClean="0">
                <a:solidFill>
                  <a:srgbClr val="00B050"/>
                </a:solidFill>
              </a:rPr>
              <a:t>HRSA</a:t>
            </a:r>
            <a:endParaRPr lang="en-US" altLang="ru-RU" sz="3600" dirty="0">
              <a:solidFill>
                <a:srgbClr val="00B050"/>
              </a:solidFill>
            </a:endParaRPr>
          </a:p>
          <a:p>
            <a:pPr eaLnBrk="1" hangingPunct="1"/>
            <a:r>
              <a:rPr lang="ru-RU" altLang="ru-RU" sz="3300" dirty="0" smtClean="0">
                <a:solidFill>
                  <a:schemeClr val="accent5">
                    <a:lumMod val="75000"/>
                  </a:schemeClr>
                </a:solidFill>
              </a:rPr>
              <a:t>Вице-президент Российского общества оценщиков </a:t>
            </a:r>
            <a:endParaRPr lang="ru-RU" altLang="ru-RU" sz="3300" dirty="0">
              <a:solidFill>
                <a:schemeClr val="accent5">
                  <a:lumMod val="75000"/>
                </a:schemeClr>
              </a:solidFill>
            </a:endParaRPr>
          </a:p>
          <a:p>
            <a:pPr eaLnBrk="1" hangingPunct="1"/>
            <a:r>
              <a:rPr lang="ru-RU" altLang="ru-RU" sz="3300" dirty="0">
                <a:solidFill>
                  <a:schemeClr val="accent5">
                    <a:lumMod val="75000"/>
                  </a:schemeClr>
                </a:solidFill>
              </a:rPr>
              <a:t>Генеральный директор ЗАО «Международный центр оценки»</a:t>
            </a:r>
          </a:p>
          <a:p>
            <a:pPr eaLnBrk="1" hangingPunct="1"/>
            <a:r>
              <a:rPr lang="en-US" altLang="ru-RU" sz="3200" dirty="0">
                <a:solidFill>
                  <a:schemeClr val="accent2"/>
                </a:solidFill>
                <a:hlinkClick r:id="rId2"/>
              </a:rPr>
              <a:t>artemenkov@inbox.ru</a:t>
            </a:r>
            <a:r>
              <a:rPr lang="en-US" altLang="ru-RU" sz="3200" dirty="0">
                <a:solidFill>
                  <a:schemeClr val="accent2"/>
                </a:solidFill>
              </a:rPr>
              <a:t> </a:t>
            </a:r>
            <a:endParaRPr lang="ru-RU" altLang="ru-RU" sz="3200" dirty="0">
              <a:solidFill>
                <a:schemeClr val="accent2"/>
              </a:solidFill>
            </a:endParaRPr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5924550"/>
            <a:ext cx="6811962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1669312" y="4274288"/>
            <a:ext cx="9303488" cy="14428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dirty="0"/>
              <a:t>XVIII Всероссийская банковская конференция </a:t>
            </a:r>
            <a:endParaRPr lang="ru-RU" dirty="0" smtClean="0"/>
          </a:p>
          <a:p>
            <a:pPr algn="ctr"/>
            <a:r>
              <a:rPr lang="ru-RU" dirty="0" smtClean="0"/>
              <a:t>"</a:t>
            </a:r>
            <a:r>
              <a:rPr lang="ru-RU" dirty="0"/>
              <a:t>Банковская система России 2016: практические вопросы надзора и регулирования"</a:t>
            </a:r>
          </a:p>
          <a:p>
            <a:pPr algn="ctr"/>
            <a:r>
              <a:rPr lang="ru-RU" altLang="ru-RU" dirty="0" smtClean="0"/>
              <a:t>Москва  </a:t>
            </a:r>
            <a:endParaRPr lang="ru-RU" altLang="ru-RU" dirty="0"/>
          </a:p>
          <a:p>
            <a:pPr algn="ctr" eaLnBrk="1" hangingPunct="1"/>
            <a:r>
              <a:rPr lang="ru-RU" altLang="ru-RU" dirty="0" smtClean="0"/>
              <a:t>24 марта  2016 </a:t>
            </a:r>
            <a:r>
              <a:rPr lang="ru-RU" altLang="ru-RU" dirty="0"/>
              <a:t>г. </a:t>
            </a:r>
          </a:p>
        </p:txBody>
      </p:sp>
    </p:spTree>
    <p:extLst>
      <p:ext uri="{BB962C8B-B14F-4D97-AF65-F5344CB8AC3E}">
        <p14:creationId xmlns:p14="http://schemas.microsoft.com/office/powerpoint/2010/main" val="228620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3337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Существующая нормативная база по оценке залога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9972"/>
            <a:ext cx="12192000" cy="5913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>
                <a:solidFill>
                  <a:srgbClr val="00B050"/>
                </a:solidFill>
              </a:rPr>
              <a:t>      </a:t>
            </a:r>
          </a:p>
          <a:p>
            <a:pPr lvl="1"/>
            <a:r>
              <a:rPr lang="ru-RU" sz="3600" dirty="0" smtClean="0"/>
              <a:t>ФЗ № 135 «Об оценочной деятельности в Российской федерации».</a:t>
            </a:r>
          </a:p>
          <a:p>
            <a:pPr lvl="1"/>
            <a:r>
              <a:rPr lang="ru-RU" sz="3600" dirty="0" smtClean="0"/>
              <a:t>Федеральные стандарты оценки</a:t>
            </a:r>
            <a:r>
              <a:rPr lang="ru-RU" sz="3600" dirty="0" smtClean="0"/>
              <a:t>. (ФСО 1,2,3,7,9)</a:t>
            </a:r>
            <a:endParaRPr lang="ru-RU" sz="3600" dirty="0" smtClean="0"/>
          </a:p>
          <a:p>
            <a:pPr lvl="1"/>
            <a:r>
              <a:rPr lang="ru-RU" sz="3600" dirty="0" smtClean="0"/>
              <a:t>Методические рекомендации Ассоциации Российских </a:t>
            </a:r>
            <a:r>
              <a:rPr lang="ru-RU" sz="3600" dirty="0" smtClean="0"/>
              <a:t>банков. («Общие вопросы оценки имущественных активов для целей залога», «Оценка АЗС для целей залога».</a:t>
            </a:r>
          </a:p>
          <a:p>
            <a:pPr lvl="1"/>
            <a:r>
              <a:rPr lang="ru-RU" sz="3600" dirty="0" smtClean="0"/>
              <a:t>Инструкция Банка России №139-И</a:t>
            </a:r>
            <a:endParaRPr lang="ru-RU" sz="3600" dirty="0" smtClean="0"/>
          </a:p>
          <a:p>
            <a:pPr lvl="1"/>
            <a:r>
              <a:rPr lang="ru-RU" sz="3600" dirty="0" smtClean="0"/>
              <a:t>Положение Банка России  №254-П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5769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587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Основные требования ФСО </a:t>
            </a:r>
            <a:r>
              <a:rPr lang="ru-RU" sz="2800" b="1" dirty="0" smtClean="0">
                <a:solidFill>
                  <a:srgbClr val="FF0000"/>
                </a:solidFill>
              </a:rPr>
              <a:t>9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«</a:t>
            </a:r>
            <a:r>
              <a:rPr lang="ru-RU" sz="2800" b="1" dirty="0">
                <a:solidFill>
                  <a:srgbClr val="FF0000"/>
                </a:solidFill>
              </a:rPr>
              <a:t>О</a:t>
            </a:r>
            <a:r>
              <a:rPr lang="ru-RU" sz="2800" b="1" dirty="0" smtClean="0">
                <a:solidFill>
                  <a:srgbClr val="FF0000"/>
                </a:solidFill>
              </a:rPr>
              <a:t>ценка для целей залога»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41991"/>
            <a:ext cx="12192000" cy="5711920"/>
          </a:xfrm>
        </p:spPr>
        <p:txBody>
          <a:bodyPr>
            <a:normAutofit/>
          </a:bodyPr>
          <a:lstStyle/>
          <a:p>
            <a:pPr lvl="1"/>
            <a:r>
              <a:rPr lang="ru-RU" sz="3200" dirty="0" smtClean="0"/>
              <a:t>Впервые </a:t>
            </a:r>
            <a:r>
              <a:rPr lang="ru-RU" sz="3200" dirty="0"/>
              <a:t>изложены федеральные «правила игры» по оценке залогов;</a:t>
            </a:r>
          </a:p>
          <a:p>
            <a:pPr lvl="1"/>
            <a:r>
              <a:rPr lang="ru-RU" sz="3200" dirty="0" smtClean="0"/>
              <a:t>Принцип </a:t>
            </a:r>
            <a:r>
              <a:rPr lang="ru-RU" sz="3200" dirty="0"/>
              <a:t>соответствия содержания отчета об оценке заданию на </a:t>
            </a:r>
            <a:r>
              <a:rPr lang="ru-RU" sz="3200" dirty="0" smtClean="0"/>
              <a:t>оценку;</a:t>
            </a:r>
          </a:p>
          <a:p>
            <a:pPr lvl="1"/>
            <a:r>
              <a:rPr lang="ru-RU" sz="3200" dirty="0" smtClean="0"/>
              <a:t>Требования к заданию на оценку;</a:t>
            </a:r>
          </a:p>
          <a:p>
            <a:pPr lvl="1"/>
            <a:r>
              <a:rPr lang="ru-RU" sz="3200" dirty="0" smtClean="0"/>
              <a:t>Определяется рыночная, ликвидационная и инвестиционная стоимость;</a:t>
            </a:r>
          </a:p>
          <a:p>
            <a:pPr lvl="1"/>
            <a:r>
              <a:rPr lang="ru-RU" sz="3200" dirty="0" smtClean="0"/>
              <a:t>Обязательность указания типичного (расчетного) периода экспозиции при определении рыночной стоимости;</a:t>
            </a:r>
          </a:p>
          <a:p>
            <a:pPr marL="457200" lvl="1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779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427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Основные недостатки ФСО 9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82503"/>
            <a:ext cx="12192000" cy="597549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ФСО 9 </a:t>
            </a:r>
            <a:r>
              <a:rPr lang="ru-RU" sz="2400" b="1" dirty="0" smtClean="0"/>
              <a:t>не дифференцирует </a:t>
            </a:r>
            <a:r>
              <a:rPr lang="ru-RU" sz="2400" dirty="0" smtClean="0"/>
              <a:t>требования к допущениям оценки залогов по </a:t>
            </a:r>
            <a:r>
              <a:rPr lang="ru-RU" sz="2400" b="1" i="1" dirty="0" smtClean="0"/>
              <a:t>типам </a:t>
            </a:r>
            <a:r>
              <a:rPr lang="ru-RU" sz="2400" dirty="0" smtClean="0"/>
              <a:t>оцениваемого </a:t>
            </a:r>
            <a:r>
              <a:rPr lang="ru-RU" sz="2400" b="1" i="1" dirty="0" smtClean="0"/>
              <a:t>недвижимого имущества;</a:t>
            </a:r>
          </a:p>
          <a:p>
            <a:r>
              <a:rPr lang="ru-RU" sz="2400" dirty="0" smtClean="0"/>
              <a:t>Стандарт </a:t>
            </a:r>
            <a:r>
              <a:rPr lang="ru-RU" sz="2400" dirty="0"/>
              <a:t>написан </a:t>
            </a:r>
            <a:r>
              <a:rPr lang="ru-RU" sz="2400" b="1" dirty="0"/>
              <a:t>с позиции оценщиков и для оценщиков, а также исходя из терминологии, принятой в ФСО </a:t>
            </a:r>
            <a:r>
              <a:rPr lang="ru-RU" sz="2400" dirty="0"/>
              <a:t>– в этом его главное достоинство для оценочного сообщества и главный недостаток «для публичного интереса»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r>
              <a:rPr lang="ru-RU" sz="2400" dirty="0" smtClean="0"/>
              <a:t>Стандарт </a:t>
            </a:r>
            <a:r>
              <a:rPr lang="ru-RU" sz="2400" dirty="0">
                <a:solidFill>
                  <a:srgbClr val="FF0000"/>
                </a:solidFill>
              </a:rPr>
              <a:t>не касается ни назначения, ни функций банковской оценки</a:t>
            </a:r>
            <a:r>
              <a:rPr lang="ru-RU" sz="2400" dirty="0"/>
              <a:t>, а также ни терминологически, ни по смыслу не увязан с банковскими практиками использования </a:t>
            </a:r>
            <a:r>
              <a:rPr lang="ru-RU" sz="2400" dirty="0" smtClean="0"/>
              <a:t>оценок; 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ФСО 9 не ясны конкретные цели оценки залогов, для которых он применяется, помимо первичной оценки имущества для целей залогового (ипотечного) кредитования при выдаче </a:t>
            </a:r>
            <a:r>
              <a:rPr lang="ru-RU" sz="2400" dirty="0" smtClean="0"/>
              <a:t>кредита;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Не проработан механизм </a:t>
            </a:r>
            <a:r>
              <a:rPr lang="ru-RU" sz="2400" dirty="0"/>
              <a:t>(отсутствует методологическая база)</a:t>
            </a:r>
            <a:r>
              <a:rPr lang="ru-RU" sz="2400" b="1" dirty="0"/>
              <a:t> определения </a:t>
            </a:r>
            <a:r>
              <a:rPr lang="ru-RU" sz="2400" b="1" dirty="0">
                <a:solidFill>
                  <a:srgbClr val="FF0000"/>
                </a:solidFill>
              </a:rPr>
              <a:t>ликвидности объектов залога </a:t>
            </a:r>
            <a:r>
              <a:rPr lang="ru-RU" sz="2400" dirty="0"/>
              <a:t>(их типичного периода экспозиции на открытом рынке), обязательно требуемого в отчете, соответствующем ФСО </a:t>
            </a:r>
            <a:r>
              <a:rPr lang="ru-RU" sz="2400" dirty="0" smtClean="0"/>
              <a:t>9;  </a:t>
            </a:r>
            <a:endParaRPr lang="ru-RU" sz="2400" dirty="0"/>
          </a:p>
          <a:p>
            <a:r>
              <a:rPr lang="ru-RU" sz="2400" dirty="0"/>
              <a:t>В Положениях 139 и 254 –П банковский регулятор использует понятие </a:t>
            </a:r>
            <a:r>
              <a:rPr lang="ru-RU" sz="2400" b="1" dirty="0"/>
              <a:t>«справедливой стоимости» </a:t>
            </a:r>
            <a:r>
              <a:rPr lang="ru-RU" sz="2400" dirty="0"/>
              <a:t>(т.е. стоимости-в-обмене в допущении продажи объекта залога </a:t>
            </a:r>
            <a:r>
              <a:rPr lang="ru-RU" sz="2400" i="1" dirty="0"/>
              <a:t>залогодателем </a:t>
            </a:r>
            <a:r>
              <a:rPr lang="ru-RU" sz="2400" dirty="0"/>
              <a:t>при периоде экспозиции не более 180 дней) </a:t>
            </a:r>
          </a:p>
          <a:p>
            <a:endParaRPr lang="ru-RU" sz="2400" dirty="0"/>
          </a:p>
          <a:p>
            <a:endParaRPr lang="ru-RU" dirty="0" smtClean="0"/>
          </a:p>
          <a:p>
            <a:endParaRPr lang="ru-RU" dirty="0"/>
          </a:p>
          <a:p>
            <a:endParaRPr lang="ru-RU" b="1" i="1" dirty="0" smtClean="0"/>
          </a:p>
          <a:p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352980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3337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Институциональные проблемы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9972"/>
            <a:ext cx="12192000" cy="5913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>
                <a:solidFill>
                  <a:srgbClr val="00B050"/>
                </a:solidFill>
              </a:rPr>
              <a:t>      </a:t>
            </a:r>
          </a:p>
          <a:p>
            <a:pPr lvl="1"/>
            <a:r>
              <a:rPr lang="ru-RU" sz="3600" dirty="0" smtClean="0"/>
              <a:t>Независимость оценщика.</a:t>
            </a:r>
          </a:p>
          <a:p>
            <a:pPr lvl="1"/>
            <a:r>
              <a:rPr lang="ru-RU" sz="3600" dirty="0" smtClean="0"/>
              <a:t>Ответственность оценщика.</a:t>
            </a:r>
          </a:p>
          <a:p>
            <a:pPr lvl="1"/>
            <a:r>
              <a:rPr lang="ru-RU" sz="3600" dirty="0" smtClean="0"/>
              <a:t>Внутренние банковские оценки.</a:t>
            </a:r>
          </a:p>
          <a:p>
            <a:pPr lvl="1"/>
            <a:r>
              <a:rPr lang="ru-RU" sz="3600" dirty="0" smtClean="0"/>
              <a:t>Низкий барьер вхождения в профессию.</a:t>
            </a:r>
          </a:p>
          <a:p>
            <a:pPr lvl="1"/>
            <a:r>
              <a:rPr lang="ru-RU" sz="3600" dirty="0" smtClean="0"/>
              <a:t>Ценовой демпинг.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0755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3337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Методологические  проблемы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9972"/>
            <a:ext cx="12192000" cy="5913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>
                <a:solidFill>
                  <a:srgbClr val="00B050"/>
                </a:solidFill>
              </a:rPr>
              <a:t>      </a:t>
            </a:r>
            <a:endParaRPr lang="ru-RU" u="sng" dirty="0" smtClean="0"/>
          </a:p>
          <a:p>
            <a:pPr lvl="1"/>
            <a:r>
              <a:rPr lang="ru-RU" sz="3600" dirty="0"/>
              <a:t> </a:t>
            </a:r>
            <a:r>
              <a:rPr lang="ru-RU" sz="3600" dirty="0" smtClean="0"/>
              <a:t>Недостаточная детализация существующих стандартов оценки.</a:t>
            </a:r>
          </a:p>
          <a:p>
            <a:pPr lvl="1"/>
            <a:r>
              <a:rPr lang="ru-RU" sz="3600" dirty="0"/>
              <a:t> </a:t>
            </a:r>
            <a:r>
              <a:rPr lang="ru-RU" sz="3600" dirty="0" smtClean="0"/>
              <a:t>Отсутствие единых типовых форм отчетов.</a:t>
            </a:r>
          </a:p>
          <a:p>
            <a:pPr lvl="1"/>
            <a:r>
              <a:rPr lang="ru-RU" sz="3600" dirty="0" smtClean="0"/>
              <a:t> Отсутствие надежной рыночной информации.</a:t>
            </a:r>
          </a:p>
          <a:p>
            <a:pPr lvl="1"/>
            <a:r>
              <a:rPr lang="ru-RU" sz="3600" dirty="0" smtClean="0"/>
              <a:t>Отсутствие механизмов </a:t>
            </a:r>
            <a:r>
              <a:rPr lang="ru-RU" sz="3600" dirty="0" err="1" smtClean="0"/>
              <a:t>антициклического</a:t>
            </a:r>
            <a:r>
              <a:rPr lang="ru-RU" sz="3600" dirty="0" smtClean="0"/>
              <a:t> регулирования.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5168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3337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Пути решения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9972"/>
            <a:ext cx="12192000" cy="5913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>
                <a:solidFill>
                  <a:srgbClr val="00B050"/>
                </a:solidFill>
              </a:rPr>
              <a:t>      </a:t>
            </a:r>
          </a:p>
          <a:p>
            <a:pPr lvl="1"/>
            <a:r>
              <a:rPr lang="ru-RU" sz="3600" dirty="0"/>
              <a:t> </a:t>
            </a:r>
            <a:r>
              <a:rPr lang="ru-RU" sz="3600" dirty="0" smtClean="0"/>
              <a:t>Создание единых баз данных.</a:t>
            </a:r>
          </a:p>
          <a:p>
            <a:pPr lvl="1"/>
            <a:r>
              <a:rPr lang="ru-RU" sz="3600" dirty="0" smtClean="0"/>
              <a:t> Саморегулирование юридических лиц, оказывающих услуги по оценке в финансовом секторе.</a:t>
            </a:r>
          </a:p>
          <a:p>
            <a:pPr lvl="1"/>
            <a:r>
              <a:rPr lang="ru-RU" sz="3600" dirty="0" smtClean="0"/>
              <a:t> Аккредитация оценочных фирм ЦБ РФ. </a:t>
            </a:r>
          </a:p>
          <a:p>
            <a:pPr lvl="1"/>
            <a:r>
              <a:rPr lang="ru-RU" sz="3600" dirty="0"/>
              <a:t> </a:t>
            </a:r>
            <a:r>
              <a:rPr lang="ru-RU" sz="3600" dirty="0" smtClean="0"/>
              <a:t>Разработка типовых форм отчетов.</a:t>
            </a:r>
          </a:p>
          <a:p>
            <a:pPr lvl="1"/>
            <a:r>
              <a:rPr lang="ru-RU" sz="3600" dirty="0" smtClean="0"/>
              <a:t> Отказ от внутренних оценок.</a:t>
            </a:r>
          </a:p>
          <a:p>
            <a:pPr lvl="1"/>
            <a:r>
              <a:rPr lang="ru-RU" sz="3600" dirty="0" smtClean="0"/>
              <a:t>Тарификация стандартных оценок.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32435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8631"/>
            <a:ext cx="12192000" cy="835878"/>
          </a:xfrm>
        </p:spPr>
        <p:txBody>
          <a:bodyPr>
            <a:normAutofit/>
          </a:bodyPr>
          <a:lstStyle/>
          <a:p>
            <a:pPr algn="ctr"/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5544"/>
            <a:ext cx="12191999" cy="609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600" dirty="0" smtClean="0"/>
          </a:p>
          <a:p>
            <a:pPr marL="0" indent="0" algn="ctr">
              <a:buNone/>
            </a:pPr>
            <a:endParaRPr lang="en-GB" sz="3600" dirty="0"/>
          </a:p>
          <a:p>
            <a:pPr marL="0" indent="0" algn="ctr">
              <a:buNone/>
            </a:pPr>
            <a:endParaRPr lang="en-GB" sz="3600" dirty="0" smtClean="0"/>
          </a:p>
          <a:p>
            <a:pPr marL="0" indent="0" algn="ctr">
              <a:buNone/>
            </a:pPr>
            <a:r>
              <a:rPr lang="ru-RU" sz="3600" dirty="0" smtClean="0"/>
              <a:t>Благодарю за внимание!</a:t>
            </a:r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en-US" sz="3600" dirty="0" smtClean="0">
                <a:hlinkClick r:id="rId3"/>
              </a:rPr>
              <a:t>artemenkov@inbox.ru</a:t>
            </a:r>
            <a:endParaRPr lang="en-US" sz="3600" dirty="0" smtClean="0"/>
          </a:p>
          <a:p>
            <a:pPr marL="0" indent="0" algn="ctr">
              <a:buNone/>
            </a:pPr>
            <a:r>
              <a:rPr lang="en-GB" sz="3600" dirty="0" smtClean="0"/>
              <a:t>+79037244984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7659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439</Words>
  <Application>Microsoft Office PowerPoint</Application>
  <PresentationFormat>Произвольный</PresentationFormat>
  <Paragraphs>61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Проблемы оценки залогового обеспечения</vt:lpstr>
      <vt:lpstr>Существующая нормативная база по оценке залога</vt:lpstr>
      <vt:lpstr>Основные требования ФСО 9 «Оценка для целей залога»</vt:lpstr>
      <vt:lpstr>Основные недостатки ФСО 9 </vt:lpstr>
      <vt:lpstr>Институциональные проблемы</vt:lpstr>
      <vt:lpstr>Методологические  проблемы</vt:lpstr>
      <vt:lpstr>Пути решения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ФСО -9: новые стандарты оценки для залога</dc:title>
  <dc:creator>Петр Колобков</dc:creator>
  <cp:lastModifiedBy>ila</cp:lastModifiedBy>
  <cp:revision>60</cp:revision>
  <cp:lastPrinted>2016-03-25T09:34:00Z</cp:lastPrinted>
  <dcterms:created xsi:type="dcterms:W3CDTF">2015-10-03T14:54:13Z</dcterms:created>
  <dcterms:modified xsi:type="dcterms:W3CDTF">2016-03-25T10:32:13Z</dcterms:modified>
</cp:coreProperties>
</file>