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5" r:id="rId3"/>
    <p:sldId id="326" r:id="rId4"/>
    <p:sldId id="323" r:id="rId5"/>
    <p:sldId id="331" r:id="rId6"/>
    <p:sldId id="317" r:id="rId7"/>
    <p:sldId id="319" r:id="rId8"/>
    <p:sldId id="321" r:id="rId9"/>
    <p:sldId id="318" r:id="rId10"/>
    <p:sldId id="324" r:id="rId11"/>
    <p:sldId id="327" r:id="rId12"/>
    <p:sldId id="328" r:id="rId13"/>
    <p:sldId id="329" r:id="rId14"/>
    <p:sldId id="330" r:id="rId15"/>
    <p:sldId id="332" r:id="rId16"/>
    <p:sldId id="333" r:id="rId17"/>
    <p:sldId id="334" r:id="rId18"/>
    <p:sldId id="335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9E2A"/>
    <a:srgbClr val="82C836"/>
    <a:srgbClr val="FFCC00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58" autoAdjust="0"/>
  </p:normalViewPr>
  <p:slideViewPr>
    <p:cSldViewPr>
      <p:cViewPr varScale="1">
        <p:scale>
          <a:sx n="78" d="100"/>
          <a:sy n="78" d="100"/>
        </p:scale>
        <p:origin x="94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1EFFA4-7C82-4892-B824-4350EAFE4F7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BCBBCF6-A501-43CA-94EE-222918061888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Стандартный договор</a:t>
          </a:r>
          <a:endParaRPr lang="ru-RU" dirty="0"/>
        </a:p>
      </dgm:t>
    </dgm:pt>
    <dgm:pt modelId="{EBFB78AE-0AC0-4E6C-9AF2-4FE695852364}" type="parTrans" cxnId="{B9B8B195-9610-49D5-BBF5-EC9163DC7A6D}">
      <dgm:prSet/>
      <dgm:spPr/>
      <dgm:t>
        <a:bodyPr/>
        <a:lstStyle/>
        <a:p>
          <a:endParaRPr lang="ru-RU"/>
        </a:p>
      </dgm:t>
    </dgm:pt>
    <dgm:pt modelId="{69D180CE-94A3-47D5-8B63-AD273EAAB1AD}" type="sibTrans" cxnId="{B9B8B195-9610-49D5-BBF5-EC9163DC7A6D}">
      <dgm:prSet/>
      <dgm:spPr/>
      <dgm:t>
        <a:bodyPr/>
        <a:lstStyle/>
        <a:p>
          <a:endParaRPr lang="ru-RU"/>
        </a:p>
      </dgm:t>
    </dgm:pt>
    <dgm:pt modelId="{A8F61088-B15D-4F04-8AF7-5E9D2DBAA24F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 smtClean="0"/>
            <a:t>Подзаконные акты;</a:t>
          </a:r>
        </a:p>
        <a:p>
          <a:r>
            <a:rPr lang="ru-RU" sz="1400" dirty="0" smtClean="0"/>
            <a:t>Правовые позиции судов</a:t>
          </a:r>
          <a:endParaRPr lang="ru-RU" sz="1400" dirty="0"/>
        </a:p>
      </dgm:t>
    </dgm:pt>
    <dgm:pt modelId="{5FC7704B-5210-4E10-AEAE-45279E0C7752}" type="parTrans" cxnId="{BFBA9C3D-2FEE-431A-9B46-27EC6D7229FF}">
      <dgm:prSet/>
      <dgm:spPr/>
      <dgm:t>
        <a:bodyPr/>
        <a:lstStyle/>
        <a:p>
          <a:endParaRPr lang="ru-RU"/>
        </a:p>
      </dgm:t>
    </dgm:pt>
    <dgm:pt modelId="{D92E861F-8056-49FB-904B-74FEE2CB229A}" type="sibTrans" cxnId="{BFBA9C3D-2FEE-431A-9B46-27EC6D7229FF}">
      <dgm:prSet/>
      <dgm:spPr/>
      <dgm:t>
        <a:bodyPr/>
        <a:lstStyle/>
        <a:p>
          <a:endParaRPr lang="ru-RU"/>
        </a:p>
      </dgm:t>
    </dgm:pt>
    <dgm:pt modelId="{5F49F24D-4B3E-4063-9B64-065CEAC1C3FF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400" dirty="0" smtClean="0"/>
            <a:t>Закон</a:t>
          </a:r>
          <a:endParaRPr lang="ru-RU" sz="1400" dirty="0"/>
        </a:p>
      </dgm:t>
    </dgm:pt>
    <dgm:pt modelId="{7E0CD0D5-5EC8-4C2B-BFAA-73003F5E9109}" type="parTrans" cxnId="{B3032570-41F0-474E-A326-96C5627D58E5}">
      <dgm:prSet/>
      <dgm:spPr/>
      <dgm:t>
        <a:bodyPr/>
        <a:lstStyle/>
        <a:p>
          <a:endParaRPr lang="ru-RU"/>
        </a:p>
      </dgm:t>
    </dgm:pt>
    <dgm:pt modelId="{2B861E30-4721-42E5-A12A-D212014EBCA8}" type="sibTrans" cxnId="{B3032570-41F0-474E-A326-96C5627D58E5}">
      <dgm:prSet/>
      <dgm:spPr/>
      <dgm:t>
        <a:bodyPr/>
        <a:lstStyle/>
        <a:p>
          <a:endParaRPr lang="ru-RU"/>
        </a:p>
      </dgm:t>
    </dgm:pt>
    <dgm:pt modelId="{1CE46616-58C8-4F67-8A5C-BC2652A1CF8E}" type="pres">
      <dgm:prSet presAssocID="{761EFFA4-7C82-4892-B824-4350EAFE4F76}" presName="Name0" presStyleCnt="0">
        <dgm:presLayoutVars>
          <dgm:dir/>
          <dgm:animLvl val="lvl"/>
          <dgm:resizeHandles val="exact"/>
        </dgm:presLayoutVars>
      </dgm:prSet>
      <dgm:spPr/>
    </dgm:pt>
    <dgm:pt modelId="{2418F812-BE17-480A-9C7E-7811D125B24B}" type="pres">
      <dgm:prSet presAssocID="{FBCBBCF6-A501-43CA-94EE-222918061888}" presName="Name8" presStyleCnt="0"/>
      <dgm:spPr/>
    </dgm:pt>
    <dgm:pt modelId="{772E3145-5298-4B7F-8A53-3BF8ADD0C708}" type="pres">
      <dgm:prSet presAssocID="{FBCBBCF6-A501-43CA-94EE-22291806188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80D9E3-BB6C-43A1-845E-F9EFC28AA6CB}" type="pres">
      <dgm:prSet presAssocID="{FBCBBCF6-A501-43CA-94EE-2229180618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FBDC8-C868-4958-9863-5435222B59AC}" type="pres">
      <dgm:prSet presAssocID="{A8F61088-B15D-4F04-8AF7-5E9D2DBAA24F}" presName="Name8" presStyleCnt="0"/>
      <dgm:spPr/>
    </dgm:pt>
    <dgm:pt modelId="{27095A6B-C0A8-487A-8ABC-9F5D5EFA4C72}" type="pres">
      <dgm:prSet presAssocID="{A8F61088-B15D-4F04-8AF7-5E9D2DBAA24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6AA75-2DEB-4D6C-8F45-B88D3870B9CA}" type="pres">
      <dgm:prSet presAssocID="{A8F61088-B15D-4F04-8AF7-5E9D2DBAA24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20BDA-EAC3-468C-9BB0-672D267D500A}" type="pres">
      <dgm:prSet presAssocID="{5F49F24D-4B3E-4063-9B64-065CEAC1C3FF}" presName="Name8" presStyleCnt="0"/>
      <dgm:spPr/>
    </dgm:pt>
    <dgm:pt modelId="{A6E7933A-6210-4020-B1ED-4B219C31A58F}" type="pres">
      <dgm:prSet presAssocID="{5F49F24D-4B3E-4063-9B64-065CEAC1C3F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0AB90-E44E-4BE4-B169-F0621E587FEC}" type="pres">
      <dgm:prSet presAssocID="{5F49F24D-4B3E-4063-9B64-065CEAC1C3F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6326A2-A5E6-4FA4-B92D-C4D12A79FD61}" type="presOf" srcId="{FBCBBCF6-A501-43CA-94EE-222918061888}" destId="{7880D9E3-BB6C-43A1-845E-F9EFC28AA6CB}" srcOrd="1" destOrd="0" presId="urn:microsoft.com/office/officeart/2005/8/layout/pyramid1"/>
    <dgm:cxn modelId="{C5FB8ED2-AA87-430E-ADBC-892367986C11}" type="presOf" srcId="{5F49F24D-4B3E-4063-9B64-065CEAC1C3FF}" destId="{A6E7933A-6210-4020-B1ED-4B219C31A58F}" srcOrd="0" destOrd="0" presId="urn:microsoft.com/office/officeart/2005/8/layout/pyramid1"/>
    <dgm:cxn modelId="{BFBA9C3D-2FEE-431A-9B46-27EC6D7229FF}" srcId="{761EFFA4-7C82-4892-B824-4350EAFE4F76}" destId="{A8F61088-B15D-4F04-8AF7-5E9D2DBAA24F}" srcOrd="1" destOrd="0" parTransId="{5FC7704B-5210-4E10-AEAE-45279E0C7752}" sibTransId="{D92E861F-8056-49FB-904B-74FEE2CB229A}"/>
    <dgm:cxn modelId="{08954B5E-4AD6-4FE4-90FD-3F7B8D5CAC5E}" type="presOf" srcId="{761EFFA4-7C82-4892-B824-4350EAFE4F76}" destId="{1CE46616-58C8-4F67-8A5C-BC2652A1CF8E}" srcOrd="0" destOrd="0" presId="urn:microsoft.com/office/officeart/2005/8/layout/pyramid1"/>
    <dgm:cxn modelId="{107361AE-E0EF-4CF3-9E44-CB9074F1BE9E}" type="presOf" srcId="{FBCBBCF6-A501-43CA-94EE-222918061888}" destId="{772E3145-5298-4B7F-8A53-3BF8ADD0C708}" srcOrd="0" destOrd="0" presId="urn:microsoft.com/office/officeart/2005/8/layout/pyramid1"/>
    <dgm:cxn modelId="{8214FC01-9E71-4370-AD41-9AF1B7DD79D8}" type="presOf" srcId="{5F49F24D-4B3E-4063-9B64-065CEAC1C3FF}" destId="{1B40AB90-E44E-4BE4-B169-F0621E587FEC}" srcOrd="1" destOrd="0" presId="urn:microsoft.com/office/officeart/2005/8/layout/pyramid1"/>
    <dgm:cxn modelId="{B3032570-41F0-474E-A326-96C5627D58E5}" srcId="{761EFFA4-7C82-4892-B824-4350EAFE4F76}" destId="{5F49F24D-4B3E-4063-9B64-065CEAC1C3FF}" srcOrd="2" destOrd="0" parTransId="{7E0CD0D5-5EC8-4C2B-BFAA-73003F5E9109}" sibTransId="{2B861E30-4721-42E5-A12A-D212014EBCA8}"/>
    <dgm:cxn modelId="{3BCCFCD8-3768-46FD-8E37-0633AD9B93B0}" type="presOf" srcId="{A8F61088-B15D-4F04-8AF7-5E9D2DBAA24F}" destId="{27095A6B-C0A8-487A-8ABC-9F5D5EFA4C72}" srcOrd="0" destOrd="0" presId="urn:microsoft.com/office/officeart/2005/8/layout/pyramid1"/>
    <dgm:cxn modelId="{6EC19163-A03D-4B25-BA7E-21B276562EDE}" type="presOf" srcId="{A8F61088-B15D-4F04-8AF7-5E9D2DBAA24F}" destId="{A006AA75-2DEB-4D6C-8F45-B88D3870B9CA}" srcOrd="1" destOrd="0" presId="urn:microsoft.com/office/officeart/2005/8/layout/pyramid1"/>
    <dgm:cxn modelId="{B9B8B195-9610-49D5-BBF5-EC9163DC7A6D}" srcId="{761EFFA4-7C82-4892-B824-4350EAFE4F76}" destId="{FBCBBCF6-A501-43CA-94EE-222918061888}" srcOrd="0" destOrd="0" parTransId="{EBFB78AE-0AC0-4E6C-9AF2-4FE695852364}" sibTransId="{69D180CE-94A3-47D5-8B63-AD273EAAB1AD}"/>
    <dgm:cxn modelId="{DD9AB5B2-6772-41E0-9C33-5CE1ECD23A1A}" type="presParOf" srcId="{1CE46616-58C8-4F67-8A5C-BC2652A1CF8E}" destId="{2418F812-BE17-480A-9C7E-7811D125B24B}" srcOrd="0" destOrd="0" presId="urn:microsoft.com/office/officeart/2005/8/layout/pyramid1"/>
    <dgm:cxn modelId="{BB4803DD-6E40-4388-8C27-24F261A29FD3}" type="presParOf" srcId="{2418F812-BE17-480A-9C7E-7811D125B24B}" destId="{772E3145-5298-4B7F-8A53-3BF8ADD0C708}" srcOrd="0" destOrd="0" presId="urn:microsoft.com/office/officeart/2005/8/layout/pyramid1"/>
    <dgm:cxn modelId="{63CCD323-D783-4ADE-B3E3-9905C1331EF7}" type="presParOf" srcId="{2418F812-BE17-480A-9C7E-7811D125B24B}" destId="{7880D9E3-BB6C-43A1-845E-F9EFC28AA6CB}" srcOrd="1" destOrd="0" presId="urn:microsoft.com/office/officeart/2005/8/layout/pyramid1"/>
    <dgm:cxn modelId="{9909C573-C7A0-430E-9C27-2BF351E643EE}" type="presParOf" srcId="{1CE46616-58C8-4F67-8A5C-BC2652A1CF8E}" destId="{2E3FBDC8-C868-4958-9863-5435222B59AC}" srcOrd="1" destOrd="0" presId="urn:microsoft.com/office/officeart/2005/8/layout/pyramid1"/>
    <dgm:cxn modelId="{52BE3020-B31A-456C-9868-F8787E9CE6D7}" type="presParOf" srcId="{2E3FBDC8-C868-4958-9863-5435222B59AC}" destId="{27095A6B-C0A8-487A-8ABC-9F5D5EFA4C72}" srcOrd="0" destOrd="0" presId="urn:microsoft.com/office/officeart/2005/8/layout/pyramid1"/>
    <dgm:cxn modelId="{4DFD8E93-6D5B-481B-9781-44D8ED3E1457}" type="presParOf" srcId="{2E3FBDC8-C868-4958-9863-5435222B59AC}" destId="{A006AA75-2DEB-4D6C-8F45-B88D3870B9CA}" srcOrd="1" destOrd="0" presId="urn:microsoft.com/office/officeart/2005/8/layout/pyramid1"/>
    <dgm:cxn modelId="{5C5D3371-6D82-4642-9E0E-375E28984BD9}" type="presParOf" srcId="{1CE46616-58C8-4F67-8A5C-BC2652A1CF8E}" destId="{AC320BDA-EAC3-468C-9BB0-672D267D500A}" srcOrd="2" destOrd="0" presId="urn:microsoft.com/office/officeart/2005/8/layout/pyramid1"/>
    <dgm:cxn modelId="{F1C819FA-A85A-4DE8-9375-D1C7496A59BE}" type="presParOf" srcId="{AC320BDA-EAC3-468C-9BB0-672D267D500A}" destId="{A6E7933A-6210-4020-B1ED-4B219C31A58F}" srcOrd="0" destOrd="0" presId="urn:microsoft.com/office/officeart/2005/8/layout/pyramid1"/>
    <dgm:cxn modelId="{8DC42536-79A9-4346-9EE8-7C240119B6F2}" type="presParOf" srcId="{AC320BDA-EAC3-468C-9BB0-672D267D500A}" destId="{1B40AB90-E44E-4BE4-B169-F0621E587FE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1EFFA4-7C82-4892-B824-4350EAFE4F76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FBCBBCF6-A501-43CA-94EE-222918061888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Стандартный договор</a:t>
          </a:r>
          <a:endParaRPr lang="ru-RU" dirty="0"/>
        </a:p>
      </dgm:t>
    </dgm:pt>
    <dgm:pt modelId="{EBFB78AE-0AC0-4E6C-9AF2-4FE695852364}" type="parTrans" cxnId="{B9B8B195-9610-49D5-BBF5-EC9163DC7A6D}">
      <dgm:prSet/>
      <dgm:spPr/>
      <dgm:t>
        <a:bodyPr/>
        <a:lstStyle/>
        <a:p>
          <a:endParaRPr lang="ru-RU"/>
        </a:p>
      </dgm:t>
    </dgm:pt>
    <dgm:pt modelId="{69D180CE-94A3-47D5-8B63-AD273EAAB1AD}" type="sibTrans" cxnId="{B9B8B195-9610-49D5-BBF5-EC9163DC7A6D}">
      <dgm:prSet/>
      <dgm:spPr/>
      <dgm:t>
        <a:bodyPr/>
        <a:lstStyle/>
        <a:p>
          <a:endParaRPr lang="ru-RU"/>
        </a:p>
      </dgm:t>
    </dgm:pt>
    <dgm:pt modelId="{A8F61088-B15D-4F04-8AF7-5E9D2DBAA24F}">
      <dgm:prSet phldrT="[Текст]"/>
      <dgm:spPr>
        <a:solidFill>
          <a:srgbClr val="FFFF00"/>
        </a:solidFill>
      </dgm:spPr>
      <dgm:t>
        <a:bodyPr/>
        <a:lstStyle/>
        <a:p>
          <a:r>
            <a:rPr lang="ru-RU" dirty="0" smtClean="0"/>
            <a:t>Подзаконные акты;</a:t>
          </a:r>
        </a:p>
        <a:p>
          <a:r>
            <a:rPr lang="ru-RU" dirty="0" smtClean="0"/>
            <a:t>Правовые позиции судов</a:t>
          </a:r>
          <a:endParaRPr lang="ru-RU" dirty="0"/>
        </a:p>
      </dgm:t>
    </dgm:pt>
    <dgm:pt modelId="{5FC7704B-5210-4E10-AEAE-45279E0C7752}" type="parTrans" cxnId="{BFBA9C3D-2FEE-431A-9B46-27EC6D7229FF}">
      <dgm:prSet/>
      <dgm:spPr/>
      <dgm:t>
        <a:bodyPr/>
        <a:lstStyle/>
        <a:p>
          <a:endParaRPr lang="ru-RU"/>
        </a:p>
      </dgm:t>
    </dgm:pt>
    <dgm:pt modelId="{D92E861F-8056-49FB-904B-74FEE2CB229A}" type="sibTrans" cxnId="{BFBA9C3D-2FEE-431A-9B46-27EC6D7229FF}">
      <dgm:prSet/>
      <dgm:spPr/>
      <dgm:t>
        <a:bodyPr/>
        <a:lstStyle/>
        <a:p>
          <a:endParaRPr lang="ru-RU"/>
        </a:p>
      </dgm:t>
    </dgm:pt>
    <dgm:pt modelId="{5F49F24D-4B3E-4063-9B64-065CEAC1C3FF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Закон</a:t>
          </a:r>
          <a:endParaRPr lang="ru-RU" dirty="0"/>
        </a:p>
      </dgm:t>
    </dgm:pt>
    <dgm:pt modelId="{7E0CD0D5-5EC8-4C2B-BFAA-73003F5E9109}" type="parTrans" cxnId="{B3032570-41F0-474E-A326-96C5627D58E5}">
      <dgm:prSet/>
      <dgm:spPr/>
      <dgm:t>
        <a:bodyPr/>
        <a:lstStyle/>
        <a:p>
          <a:endParaRPr lang="ru-RU"/>
        </a:p>
      </dgm:t>
    </dgm:pt>
    <dgm:pt modelId="{2B861E30-4721-42E5-A12A-D212014EBCA8}" type="sibTrans" cxnId="{B3032570-41F0-474E-A326-96C5627D58E5}">
      <dgm:prSet/>
      <dgm:spPr/>
      <dgm:t>
        <a:bodyPr/>
        <a:lstStyle/>
        <a:p>
          <a:endParaRPr lang="ru-RU"/>
        </a:p>
      </dgm:t>
    </dgm:pt>
    <dgm:pt modelId="{A56CFAE4-538C-4811-9E38-3FB7CFFC6B84}" type="pres">
      <dgm:prSet presAssocID="{761EFFA4-7C82-4892-B824-4350EAFE4F76}" presName="Name0" presStyleCnt="0">
        <dgm:presLayoutVars>
          <dgm:dir/>
          <dgm:animLvl val="lvl"/>
          <dgm:resizeHandles val="exact"/>
        </dgm:presLayoutVars>
      </dgm:prSet>
      <dgm:spPr/>
    </dgm:pt>
    <dgm:pt modelId="{BCCFC253-B360-401F-8ECE-FD965A998240}" type="pres">
      <dgm:prSet presAssocID="{FBCBBCF6-A501-43CA-94EE-222918061888}" presName="Name8" presStyleCnt="0"/>
      <dgm:spPr/>
    </dgm:pt>
    <dgm:pt modelId="{F16FD7FA-D883-46B1-869C-0FF6E63CEC9B}" type="pres">
      <dgm:prSet presAssocID="{FBCBBCF6-A501-43CA-94EE-22291806188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9D4642-4F78-4FA3-975F-72FB1E0E45DC}" type="pres">
      <dgm:prSet presAssocID="{FBCBBCF6-A501-43CA-94EE-2229180618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7F24D-EA02-4B8F-A026-CE5DAE6D938A}" type="pres">
      <dgm:prSet presAssocID="{A8F61088-B15D-4F04-8AF7-5E9D2DBAA24F}" presName="Name8" presStyleCnt="0"/>
      <dgm:spPr/>
    </dgm:pt>
    <dgm:pt modelId="{064D3BB2-E24C-42DD-B172-7B80D1F899D5}" type="pres">
      <dgm:prSet presAssocID="{A8F61088-B15D-4F04-8AF7-5E9D2DBAA24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B33FC-899A-4D02-B03C-DE68EB494E05}" type="pres">
      <dgm:prSet presAssocID="{A8F61088-B15D-4F04-8AF7-5E9D2DBAA24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8E051-BEB8-429A-ADCC-6F40617D52B7}" type="pres">
      <dgm:prSet presAssocID="{5F49F24D-4B3E-4063-9B64-065CEAC1C3FF}" presName="Name8" presStyleCnt="0"/>
      <dgm:spPr/>
    </dgm:pt>
    <dgm:pt modelId="{1EE96556-3B5E-4151-8D6D-6894162E8D84}" type="pres">
      <dgm:prSet presAssocID="{5F49F24D-4B3E-4063-9B64-065CEAC1C3F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FD1C7-2C9B-426D-9ABE-087AFD91B420}" type="pres">
      <dgm:prSet presAssocID="{5F49F24D-4B3E-4063-9B64-065CEAC1C3F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FCB76C-0073-4515-8DB5-EA7AB805F353}" type="presOf" srcId="{A8F61088-B15D-4F04-8AF7-5E9D2DBAA24F}" destId="{064D3BB2-E24C-42DD-B172-7B80D1F899D5}" srcOrd="0" destOrd="0" presId="urn:microsoft.com/office/officeart/2005/8/layout/pyramid3"/>
    <dgm:cxn modelId="{BFBA9C3D-2FEE-431A-9B46-27EC6D7229FF}" srcId="{761EFFA4-7C82-4892-B824-4350EAFE4F76}" destId="{A8F61088-B15D-4F04-8AF7-5E9D2DBAA24F}" srcOrd="1" destOrd="0" parTransId="{5FC7704B-5210-4E10-AEAE-45279E0C7752}" sibTransId="{D92E861F-8056-49FB-904B-74FEE2CB229A}"/>
    <dgm:cxn modelId="{57BD6AFC-BF3B-4699-A518-BE1AB660B418}" type="presOf" srcId="{5F49F24D-4B3E-4063-9B64-065CEAC1C3FF}" destId="{785FD1C7-2C9B-426D-9ABE-087AFD91B420}" srcOrd="1" destOrd="0" presId="urn:microsoft.com/office/officeart/2005/8/layout/pyramid3"/>
    <dgm:cxn modelId="{7AE82D1C-3892-4CE9-A345-B0C4A02F2EA7}" type="presOf" srcId="{FBCBBCF6-A501-43CA-94EE-222918061888}" destId="{799D4642-4F78-4FA3-975F-72FB1E0E45DC}" srcOrd="1" destOrd="0" presId="urn:microsoft.com/office/officeart/2005/8/layout/pyramid3"/>
    <dgm:cxn modelId="{B3032570-41F0-474E-A326-96C5627D58E5}" srcId="{761EFFA4-7C82-4892-B824-4350EAFE4F76}" destId="{5F49F24D-4B3E-4063-9B64-065CEAC1C3FF}" srcOrd="2" destOrd="0" parTransId="{7E0CD0D5-5EC8-4C2B-BFAA-73003F5E9109}" sibTransId="{2B861E30-4721-42E5-A12A-D212014EBCA8}"/>
    <dgm:cxn modelId="{3A2FB7A4-3E39-441B-A0C6-089AF9C6CED9}" type="presOf" srcId="{5F49F24D-4B3E-4063-9B64-065CEAC1C3FF}" destId="{1EE96556-3B5E-4151-8D6D-6894162E8D84}" srcOrd="0" destOrd="0" presId="urn:microsoft.com/office/officeart/2005/8/layout/pyramid3"/>
    <dgm:cxn modelId="{A1DFE6E9-7ED7-42E1-A998-D64B25F5F874}" type="presOf" srcId="{A8F61088-B15D-4F04-8AF7-5E9D2DBAA24F}" destId="{FACB33FC-899A-4D02-B03C-DE68EB494E05}" srcOrd="1" destOrd="0" presId="urn:microsoft.com/office/officeart/2005/8/layout/pyramid3"/>
    <dgm:cxn modelId="{5C9D22A7-D9C9-433F-937A-1E1A253112AA}" type="presOf" srcId="{FBCBBCF6-A501-43CA-94EE-222918061888}" destId="{F16FD7FA-D883-46B1-869C-0FF6E63CEC9B}" srcOrd="0" destOrd="0" presId="urn:microsoft.com/office/officeart/2005/8/layout/pyramid3"/>
    <dgm:cxn modelId="{B9B8B195-9610-49D5-BBF5-EC9163DC7A6D}" srcId="{761EFFA4-7C82-4892-B824-4350EAFE4F76}" destId="{FBCBBCF6-A501-43CA-94EE-222918061888}" srcOrd="0" destOrd="0" parTransId="{EBFB78AE-0AC0-4E6C-9AF2-4FE695852364}" sibTransId="{69D180CE-94A3-47D5-8B63-AD273EAAB1AD}"/>
    <dgm:cxn modelId="{774AA549-7378-450D-91DE-F5BD60BCBE6F}" type="presOf" srcId="{761EFFA4-7C82-4892-B824-4350EAFE4F76}" destId="{A56CFAE4-538C-4811-9E38-3FB7CFFC6B84}" srcOrd="0" destOrd="0" presId="urn:microsoft.com/office/officeart/2005/8/layout/pyramid3"/>
    <dgm:cxn modelId="{25FAFC67-445E-4DFE-86AC-D0EDFB1A31C2}" type="presParOf" srcId="{A56CFAE4-538C-4811-9E38-3FB7CFFC6B84}" destId="{BCCFC253-B360-401F-8ECE-FD965A998240}" srcOrd="0" destOrd="0" presId="urn:microsoft.com/office/officeart/2005/8/layout/pyramid3"/>
    <dgm:cxn modelId="{570C1ED7-AE78-4B8A-945B-00DE1E7A2C55}" type="presParOf" srcId="{BCCFC253-B360-401F-8ECE-FD965A998240}" destId="{F16FD7FA-D883-46B1-869C-0FF6E63CEC9B}" srcOrd="0" destOrd="0" presId="urn:microsoft.com/office/officeart/2005/8/layout/pyramid3"/>
    <dgm:cxn modelId="{7B892429-4463-4B3B-8F74-937CC5795F78}" type="presParOf" srcId="{BCCFC253-B360-401F-8ECE-FD965A998240}" destId="{799D4642-4F78-4FA3-975F-72FB1E0E45DC}" srcOrd="1" destOrd="0" presId="urn:microsoft.com/office/officeart/2005/8/layout/pyramid3"/>
    <dgm:cxn modelId="{87033D3F-9649-42AD-A27C-6D5B0F62A1D6}" type="presParOf" srcId="{A56CFAE4-538C-4811-9E38-3FB7CFFC6B84}" destId="{92D7F24D-EA02-4B8F-A026-CE5DAE6D938A}" srcOrd="1" destOrd="0" presId="urn:microsoft.com/office/officeart/2005/8/layout/pyramid3"/>
    <dgm:cxn modelId="{0A5BC90D-B622-4698-B445-198F8E253AC4}" type="presParOf" srcId="{92D7F24D-EA02-4B8F-A026-CE5DAE6D938A}" destId="{064D3BB2-E24C-42DD-B172-7B80D1F899D5}" srcOrd="0" destOrd="0" presId="urn:microsoft.com/office/officeart/2005/8/layout/pyramid3"/>
    <dgm:cxn modelId="{05924258-E935-413A-B7F0-D3FD3CF6DD99}" type="presParOf" srcId="{92D7F24D-EA02-4B8F-A026-CE5DAE6D938A}" destId="{FACB33FC-899A-4D02-B03C-DE68EB494E05}" srcOrd="1" destOrd="0" presId="urn:microsoft.com/office/officeart/2005/8/layout/pyramid3"/>
    <dgm:cxn modelId="{F7978CBD-A821-4B04-9B99-D26678FF379B}" type="presParOf" srcId="{A56CFAE4-538C-4811-9E38-3FB7CFFC6B84}" destId="{4428E051-BEB8-429A-ADCC-6F40617D52B7}" srcOrd="2" destOrd="0" presId="urn:microsoft.com/office/officeart/2005/8/layout/pyramid3"/>
    <dgm:cxn modelId="{8F97DE3C-3E3F-4141-8EEA-ED0CBA4BD49F}" type="presParOf" srcId="{4428E051-BEB8-429A-ADCC-6F40617D52B7}" destId="{1EE96556-3B5E-4151-8D6D-6894162E8D84}" srcOrd="0" destOrd="0" presId="urn:microsoft.com/office/officeart/2005/8/layout/pyramid3"/>
    <dgm:cxn modelId="{B2B40101-07A6-4800-AD75-4AA0C8258DDA}" type="presParOf" srcId="{4428E051-BEB8-429A-ADCC-6F40617D52B7}" destId="{785FD1C7-2C9B-426D-9ABE-087AFD91B420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E3145-5298-4B7F-8A53-3BF8ADD0C708}">
      <dsp:nvSpPr>
        <dsp:cNvPr id="0" name=""/>
        <dsp:cNvSpPr/>
      </dsp:nvSpPr>
      <dsp:spPr>
        <a:xfrm>
          <a:off x="1106487" y="0"/>
          <a:ext cx="1106487" cy="1117600"/>
        </a:xfrm>
        <a:prstGeom prst="trapezoid">
          <a:avLst>
            <a:gd name="adj" fmla="val 5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Стандартный договор</a:t>
          </a:r>
          <a:endParaRPr lang="ru-RU" sz="1200" kern="1200" dirty="0"/>
        </a:p>
      </dsp:txBody>
      <dsp:txXfrm>
        <a:off x="1106487" y="0"/>
        <a:ext cx="1106487" cy="1117600"/>
      </dsp:txXfrm>
    </dsp:sp>
    <dsp:sp modelId="{27095A6B-C0A8-487A-8ABC-9F5D5EFA4C72}">
      <dsp:nvSpPr>
        <dsp:cNvPr id="0" name=""/>
        <dsp:cNvSpPr/>
      </dsp:nvSpPr>
      <dsp:spPr>
        <a:xfrm>
          <a:off x="553243" y="1117600"/>
          <a:ext cx="2212974" cy="1117600"/>
        </a:xfrm>
        <a:prstGeom prst="trapezoid">
          <a:avLst>
            <a:gd name="adj" fmla="val 49503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Подзаконные акты;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Правовые позиции судов</a:t>
          </a:r>
          <a:endParaRPr lang="ru-RU" sz="1400" kern="1200" dirty="0"/>
        </a:p>
      </dsp:txBody>
      <dsp:txXfrm>
        <a:off x="940514" y="1117600"/>
        <a:ext cx="1438433" cy="1117600"/>
      </dsp:txXfrm>
    </dsp:sp>
    <dsp:sp modelId="{A6E7933A-6210-4020-B1ED-4B219C31A58F}">
      <dsp:nvSpPr>
        <dsp:cNvPr id="0" name=""/>
        <dsp:cNvSpPr/>
      </dsp:nvSpPr>
      <dsp:spPr>
        <a:xfrm>
          <a:off x="0" y="2235200"/>
          <a:ext cx="3319462" cy="1117600"/>
        </a:xfrm>
        <a:prstGeom prst="trapezoid">
          <a:avLst>
            <a:gd name="adj" fmla="val 49503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Закон</a:t>
          </a:r>
          <a:endParaRPr lang="ru-RU" sz="1400" kern="1200" dirty="0"/>
        </a:p>
      </dsp:txBody>
      <dsp:txXfrm>
        <a:off x="580905" y="2235200"/>
        <a:ext cx="2157650" cy="1117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FD7FA-D883-46B1-869C-0FF6E63CEC9B}">
      <dsp:nvSpPr>
        <dsp:cNvPr id="0" name=""/>
        <dsp:cNvSpPr/>
      </dsp:nvSpPr>
      <dsp:spPr>
        <a:xfrm rot="10800000">
          <a:off x="0" y="0"/>
          <a:ext cx="3319462" cy="1117600"/>
        </a:xfrm>
        <a:prstGeom prst="trapezoid">
          <a:avLst>
            <a:gd name="adj" fmla="val 49503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Стандартный договор</a:t>
          </a:r>
          <a:endParaRPr lang="ru-RU" sz="1400" kern="1200" dirty="0"/>
        </a:p>
      </dsp:txBody>
      <dsp:txXfrm rot="-10800000">
        <a:off x="580905" y="0"/>
        <a:ext cx="2157650" cy="1117600"/>
      </dsp:txXfrm>
    </dsp:sp>
    <dsp:sp modelId="{064D3BB2-E24C-42DD-B172-7B80D1F899D5}">
      <dsp:nvSpPr>
        <dsp:cNvPr id="0" name=""/>
        <dsp:cNvSpPr/>
      </dsp:nvSpPr>
      <dsp:spPr>
        <a:xfrm rot="10800000">
          <a:off x="553243" y="1117600"/>
          <a:ext cx="2212974" cy="1117600"/>
        </a:xfrm>
        <a:prstGeom prst="trapezoid">
          <a:avLst>
            <a:gd name="adj" fmla="val 49503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Подзаконные акты;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Правовые позиции судов</a:t>
          </a:r>
          <a:endParaRPr lang="ru-RU" sz="1400" kern="1200" dirty="0"/>
        </a:p>
      </dsp:txBody>
      <dsp:txXfrm rot="-10800000">
        <a:off x="940514" y="1117600"/>
        <a:ext cx="1438433" cy="1117600"/>
      </dsp:txXfrm>
    </dsp:sp>
    <dsp:sp modelId="{1EE96556-3B5E-4151-8D6D-6894162E8D84}">
      <dsp:nvSpPr>
        <dsp:cNvPr id="0" name=""/>
        <dsp:cNvSpPr/>
      </dsp:nvSpPr>
      <dsp:spPr>
        <a:xfrm rot="10800000">
          <a:off x="1106487" y="2235200"/>
          <a:ext cx="1106487" cy="1117600"/>
        </a:xfrm>
        <a:prstGeom prst="trapezoid">
          <a:avLst>
            <a:gd name="adj" fmla="val 5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Закон</a:t>
          </a:r>
          <a:endParaRPr lang="ru-RU" sz="1400" kern="1200" dirty="0"/>
        </a:p>
      </dsp:txBody>
      <dsp:txXfrm rot="-10800000">
        <a:off x="1106487" y="2235200"/>
        <a:ext cx="1106487" cy="1117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6F0BA85-0C1E-468B-966A-F059CBD29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37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F710245-1636-4CD0-B154-84119EEB6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334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ED7C7F-1165-4258-B82C-AAAB6E90308E}" type="slidenum">
              <a:rPr lang="ru-RU"/>
              <a:pPr/>
              <a:t>1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4179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012408-8F25-4D04-85A7-01E0966EEE13}" type="datetime1">
              <a:rPr lang="ru-RU" smtClean="0"/>
              <a:t>04.09.2015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CEFCF-6C1D-4FB4-A920-C72F7179D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79700-8AF5-42DA-8E85-9581D8DAFB0F}" type="datetime1">
              <a:rPr lang="ru-RU" smtClean="0"/>
              <a:t>04.09.2015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BFD3E-776F-4FCE-8B1F-F9E55C6C0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4457B-8709-4252-A91E-4B2DE3C43378}" type="datetime1">
              <a:rPr lang="ru-RU" smtClean="0"/>
              <a:t>04.09.2015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7868E-9978-44A4-9733-29B4802FD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E05F9-3A9E-42F4-B80B-44973A98897A}" type="datetime1">
              <a:rPr lang="ru-RU" smtClean="0"/>
              <a:t>04.09.2015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EEA0-0E8E-4115-B499-B9FB2B9D9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E4A26-0769-4ECC-9A95-F00215F18AE2}" type="datetime1">
              <a:rPr lang="ru-RU" smtClean="0"/>
              <a:t>04.09.2015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FA6D0-1078-42F3-B25A-6465D682F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EBD6-1317-482A-BA5D-9AA414E264D0}" type="datetime1">
              <a:rPr lang="ru-RU" smtClean="0"/>
              <a:t>04.09.2015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0C00F-971D-46A8-BF86-9804B37CD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C5700-88F6-4340-AB2D-5905978D3D81}" type="datetime1">
              <a:rPr lang="ru-RU" smtClean="0"/>
              <a:t>04.09.2015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0989-647E-4D90-A78D-E9AE8F9322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AF214-E636-4A37-B186-8F010E240295}" type="datetime1">
              <a:rPr lang="ru-RU" smtClean="0"/>
              <a:t>04.09.2015</a:t>
            </a:fld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79903-3B5F-4DA1-A61B-547E317147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80C56-B133-4ED3-9F13-57103505FAE7}" type="datetime1">
              <a:rPr lang="ru-RU" smtClean="0"/>
              <a:t>04.09.2015</a:t>
            </a:fld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6CAB-F9E5-44B8-82BC-238EA17EF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33076-8637-4596-9E58-B23F8CDF00CA}" type="datetime1">
              <a:rPr lang="ru-RU" smtClean="0"/>
              <a:t>04.09.2015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F34B-6BC8-4A3C-8D54-AA630F89BB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1D74F-9824-4E6A-BAEA-2B86386FBC48}" type="datetime1">
              <a:rPr lang="ru-RU" smtClean="0"/>
              <a:t>04.09.2015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44FED-8D60-4B39-BCED-71274F9E0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090D2F6C-4777-4A55-9DB8-8B964F1F88D0}" type="datetime1">
              <a:rPr lang="ru-RU" smtClean="0"/>
              <a:t>04.09.2015</a:t>
            </a:fld>
            <a:endParaRPr lang="ru-RU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CEEFDE8-4699-4399-B8AB-C812E2CCF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143000" y="6248400"/>
            <a:ext cx="6172200" cy="457200"/>
          </a:xfrm>
          <a:noFill/>
        </p:spPr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 сентября 2015 </a:t>
            </a:r>
            <a:r>
              <a:rPr lang="ru-RU" dirty="0" smtClean="0"/>
              <a:t>года</a:t>
            </a:r>
            <a:endParaRPr lang="ru-RU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3600" dirty="0" smtClean="0"/>
              <a:t>Стандарты финансирования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малого и среднего бизнеса</a:t>
            </a:r>
            <a:endParaRPr lang="ru-RU" sz="3600" dirty="0" smtClean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3429000"/>
            <a:ext cx="4572000" cy="1600200"/>
          </a:xfrm>
        </p:spPr>
        <p:txBody>
          <a:bodyPr/>
          <a:lstStyle/>
          <a:p>
            <a:pPr algn="r" eaLnBrk="1" hangingPunct="1"/>
            <a:r>
              <a:rPr lang="ru-RU" i="1" dirty="0" smtClean="0"/>
              <a:t>Олег </a:t>
            </a:r>
            <a:r>
              <a:rPr lang="ru-RU" i="1" dirty="0" smtClean="0"/>
              <a:t>Иванов</a:t>
            </a:r>
            <a:endParaRPr lang="ru-RU" i="1" dirty="0" smtClean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71800"/>
            <a:ext cx="2514600" cy="249346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Cov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44000" cy="5578324"/>
          </a:xfrm>
        </p:spPr>
      </p:pic>
      <p:sp>
        <p:nvSpPr>
          <p:cNvPr id="7" name="TextBox 6"/>
          <p:cNvSpPr txBox="1"/>
          <p:nvPr/>
        </p:nvSpPr>
        <p:spPr>
          <a:xfrm>
            <a:off x="1143000" y="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http://asros.ru/ru/activities/standards/stnsnd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4 сентября 2015 года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966258"/>
      </p:ext>
    </p:extLst>
  </p:cSld>
  <p:clrMapOvr>
    <a:masterClrMapping/>
  </p:clrMapOvr>
  <p:transition advTm="6692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r>
              <a:rPr lang="ru-RU" sz="3200" dirty="0" smtClean="0"/>
              <a:t>Стандартный договор синдицированного кредита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3581400" cy="3352800"/>
          </a:xfr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47625">
            <a:solidFill>
              <a:srgbClr val="FFC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1600" b="1" i="1" dirty="0" smtClean="0"/>
              <a:t>Координационный совет</a:t>
            </a:r>
            <a:endParaRPr lang="en-US" sz="1600" b="1" i="1" dirty="0" smtClean="0"/>
          </a:p>
          <a:p>
            <a:pPr marL="0" indent="0">
              <a:buNone/>
            </a:pPr>
            <a:r>
              <a:rPr lang="ru-RU" sz="1600" b="1" i="1" dirty="0" smtClean="0"/>
              <a:t> </a:t>
            </a:r>
          </a:p>
          <a:p>
            <a:pPr algn="ctr">
              <a:buNone/>
            </a:pPr>
            <a:r>
              <a:rPr lang="ru-RU" sz="1600" i="1" dirty="0" smtClean="0"/>
              <a:t>БНП </a:t>
            </a:r>
            <a:r>
              <a:rPr lang="ru-RU" sz="1600" i="1" dirty="0" err="1" smtClean="0"/>
              <a:t>Париба</a:t>
            </a:r>
            <a:endParaRPr lang="ru-RU" sz="1600" i="1" dirty="0" smtClean="0"/>
          </a:p>
          <a:p>
            <a:pPr algn="ctr">
              <a:buNone/>
            </a:pPr>
            <a:r>
              <a:rPr lang="ru-RU" sz="1600" i="1" dirty="0" smtClean="0"/>
              <a:t>ВТБ</a:t>
            </a:r>
          </a:p>
          <a:p>
            <a:pPr algn="ctr">
              <a:buNone/>
            </a:pPr>
            <a:r>
              <a:rPr lang="ru-RU" sz="1600" i="1" dirty="0" err="1" smtClean="0"/>
              <a:t>Газпромбанк</a:t>
            </a:r>
            <a:endParaRPr lang="ru-RU" sz="1600" i="1" dirty="0" smtClean="0"/>
          </a:p>
          <a:p>
            <a:pPr algn="ctr">
              <a:buNone/>
            </a:pPr>
            <a:r>
              <a:rPr lang="ru-RU" sz="1600" i="1" dirty="0" err="1" smtClean="0"/>
              <a:t>Дойче</a:t>
            </a:r>
            <a:r>
              <a:rPr lang="ru-RU" sz="1600" i="1" dirty="0" smtClean="0"/>
              <a:t> банк </a:t>
            </a:r>
          </a:p>
          <a:p>
            <a:pPr algn="ctr">
              <a:buNone/>
            </a:pPr>
            <a:r>
              <a:rPr lang="ru-RU" sz="1600" i="1" dirty="0" smtClean="0"/>
              <a:t>ЕБРР</a:t>
            </a:r>
            <a:endParaRPr lang="ru-RU" sz="1600" i="1" dirty="0"/>
          </a:p>
          <a:p>
            <a:pPr algn="ctr">
              <a:buNone/>
            </a:pPr>
            <a:r>
              <a:rPr lang="ru-RU" sz="1600" i="1" dirty="0" err="1" smtClean="0"/>
              <a:t>Промсвязьбанк</a:t>
            </a:r>
            <a:endParaRPr lang="ru-RU" sz="1600" i="1" dirty="0" smtClean="0"/>
          </a:p>
          <a:p>
            <a:pPr algn="ctr">
              <a:buNone/>
            </a:pPr>
            <a:r>
              <a:rPr lang="ru-RU" sz="1600" i="1" dirty="0" err="1" smtClean="0"/>
              <a:t>Райффайзенбанк</a:t>
            </a:r>
            <a:endParaRPr lang="ru-RU" sz="1600" i="1" dirty="0" smtClean="0"/>
          </a:p>
          <a:p>
            <a:pPr algn="ctr">
              <a:buNone/>
            </a:pPr>
            <a:r>
              <a:rPr lang="ru-RU" sz="1600" i="1" dirty="0" smtClean="0"/>
              <a:t>Сбербанк </a:t>
            </a:r>
          </a:p>
          <a:p>
            <a:pPr algn="ctr">
              <a:buNone/>
            </a:pPr>
            <a:r>
              <a:rPr lang="ru-RU" sz="1600" i="1" dirty="0" err="1" smtClean="0"/>
              <a:t>ЮниКредит</a:t>
            </a:r>
            <a:r>
              <a:rPr lang="ru-RU" sz="1600" i="1" dirty="0" smtClean="0"/>
              <a:t> Банк </a:t>
            </a:r>
          </a:p>
          <a:p>
            <a:pPr>
              <a:buNone/>
            </a:pPr>
            <a:endParaRPr lang="ru-RU" sz="24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8 июня 2015 года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648200" y="1752600"/>
            <a:ext cx="3733800" cy="434340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476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ru-RU" sz="1600" b="1" i="1" dirty="0" smtClean="0"/>
              <a:t>Юридическая </a:t>
            </a:r>
            <a:endParaRPr lang="en-US" sz="1600" b="1" i="1" dirty="0" smtClean="0"/>
          </a:p>
          <a:p>
            <a:pPr marL="0" indent="0" algn="ctr">
              <a:buFont typeface="Wingdings" pitchFamily="2" charset="2"/>
              <a:buNone/>
            </a:pPr>
            <a:r>
              <a:rPr lang="ru-RU" sz="1600" b="1" i="1" dirty="0" smtClean="0"/>
              <a:t>экспертная группа</a:t>
            </a:r>
          </a:p>
          <a:p>
            <a:pPr marL="0" indent="0" algn="ctr">
              <a:buFont typeface="Wingdings" pitchFamily="2" charset="2"/>
              <a:buNone/>
            </a:pPr>
            <a:endParaRPr lang="ru-RU" sz="1600" b="1" i="1" dirty="0" smtClean="0"/>
          </a:p>
          <a:p>
            <a:pPr algn="ctr">
              <a:buNone/>
            </a:pPr>
            <a:r>
              <a:rPr lang="en-US" sz="1600" i="1" dirty="0" smtClean="0"/>
              <a:t>Allen &amp; </a:t>
            </a:r>
            <a:r>
              <a:rPr lang="en-US" sz="1600" i="1" dirty="0" err="1" smtClean="0"/>
              <a:t>Overy</a:t>
            </a:r>
            <a:endParaRPr lang="ru-RU" sz="1600" i="1" dirty="0" smtClean="0"/>
          </a:p>
          <a:p>
            <a:pPr algn="ctr">
              <a:buNone/>
            </a:pPr>
            <a:r>
              <a:rPr lang="en-US" sz="1600" i="1" dirty="0" smtClean="0"/>
              <a:t>Backer &amp; McKenzie</a:t>
            </a:r>
          </a:p>
          <a:p>
            <a:pPr algn="ctr">
              <a:buNone/>
            </a:pPr>
            <a:r>
              <a:rPr lang="en-US" sz="1600" i="1" dirty="0" smtClean="0"/>
              <a:t>Clifford Chance</a:t>
            </a:r>
            <a:endParaRPr lang="ru-RU" sz="1600" i="1" dirty="0" smtClean="0"/>
          </a:p>
          <a:p>
            <a:pPr algn="ctr">
              <a:buNone/>
            </a:pPr>
            <a:r>
              <a:rPr lang="en-US" sz="1600" i="1" dirty="0"/>
              <a:t>DLA Piper </a:t>
            </a:r>
          </a:p>
          <a:p>
            <a:pPr algn="ctr">
              <a:buNone/>
            </a:pPr>
            <a:r>
              <a:rPr lang="en-US" sz="1600" i="1" dirty="0" err="1" smtClean="0"/>
              <a:t>Freshfields</a:t>
            </a:r>
            <a:r>
              <a:rPr lang="en-US" sz="1600" i="1" dirty="0" smtClean="0"/>
              <a:t> Bruckhaus</a:t>
            </a:r>
            <a:r>
              <a:rPr lang="ru-RU" sz="1600" i="1" dirty="0" smtClean="0"/>
              <a:t> </a:t>
            </a:r>
            <a:r>
              <a:rPr lang="en-US" sz="1600" i="1" dirty="0" err="1" smtClean="0"/>
              <a:t>Deringer</a:t>
            </a:r>
            <a:r>
              <a:rPr lang="en-US" sz="1600" i="1" dirty="0" smtClean="0"/>
              <a:t> </a:t>
            </a:r>
            <a:endParaRPr lang="en-US" sz="1600" i="1" dirty="0"/>
          </a:p>
          <a:p>
            <a:pPr algn="ctr">
              <a:buNone/>
            </a:pPr>
            <a:r>
              <a:rPr lang="en-US" sz="1600" i="1" dirty="0" err="1" smtClean="0"/>
              <a:t>Goltsblat</a:t>
            </a:r>
            <a:r>
              <a:rPr lang="en-US" sz="1600" i="1" dirty="0" smtClean="0"/>
              <a:t> </a:t>
            </a:r>
            <a:r>
              <a:rPr lang="en-US" sz="1600" i="1" dirty="0"/>
              <a:t>BLP 	</a:t>
            </a:r>
          </a:p>
          <a:p>
            <a:pPr algn="ctr">
              <a:buNone/>
            </a:pPr>
            <a:r>
              <a:rPr lang="en-US" sz="1600" i="1" dirty="0" err="1" smtClean="0"/>
              <a:t>Linklaters</a:t>
            </a:r>
            <a:endParaRPr lang="en-US" sz="1600" i="1" dirty="0" smtClean="0"/>
          </a:p>
          <a:p>
            <a:pPr algn="ctr">
              <a:buNone/>
            </a:pPr>
            <a:r>
              <a:rPr lang="en-US" sz="1600" i="1" dirty="0" smtClean="0"/>
              <a:t>Orrick</a:t>
            </a:r>
          </a:p>
          <a:p>
            <a:pPr algn="ctr">
              <a:buNone/>
            </a:pPr>
            <a:r>
              <a:rPr lang="en-US" sz="1600" i="1" dirty="0" smtClean="0"/>
              <a:t>PricewaterhouseCoopers</a:t>
            </a:r>
          </a:p>
          <a:p>
            <a:pPr algn="ctr">
              <a:buNone/>
            </a:pPr>
            <a:r>
              <a:rPr lang="en-US" sz="1600" i="1" dirty="0" smtClean="0"/>
              <a:t>White &amp; Case</a:t>
            </a:r>
          </a:p>
          <a:p>
            <a:endParaRPr lang="ru-RU" sz="1800" dirty="0" smtClean="0"/>
          </a:p>
          <a:p>
            <a:pPr>
              <a:buFont typeface="Wingdings" pitchFamily="2" charset="2"/>
              <a:buNone/>
            </a:pPr>
            <a:endParaRPr lang="ru-RU" sz="2400" dirty="0" smtClean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57200" y="5410200"/>
            <a:ext cx="3581400" cy="68580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476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Финансовый</a:t>
            </a:r>
            <a:r>
              <a:rPr kumimoji="0" lang="ru-RU" sz="16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консультант</a:t>
            </a:r>
            <a:endParaRPr kumimoji="0" lang="ru-RU" sz="1600" b="1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buNone/>
            </a:pPr>
            <a:r>
              <a:rPr lang="en-US" sz="1600" i="1" dirty="0" smtClean="0"/>
              <a:t>Ernst &amp; Young</a:t>
            </a:r>
          </a:p>
          <a:p>
            <a:pPr marL="469900" marR="0" lvl="0" indent="-469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328366"/>
      </p:ext>
    </p:extLst>
  </p:cSld>
  <p:clrMapOvr>
    <a:masterClrMapping/>
  </p:clrMapOvr>
  <p:transition advTm="8409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495800"/>
          </a:xfrm>
        </p:spPr>
        <p:txBody>
          <a:bodyPr/>
          <a:lstStyle/>
          <a:p>
            <a:endParaRPr lang="ru-RU" sz="1400" dirty="0" smtClean="0"/>
          </a:p>
          <a:p>
            <a:r>
              <a:rPr lang="ru-RU" sz="1400" dirty="0" smtClean="0"/>
              <a:t>Май 2011 – Формирование Координационного совета и Юридической экспертной группы </a:t>
            </a:r>
          </a:p>
          <a:p>
            <a:r>
              <a:rPr lang="ru-RU" sz="1400" dirty="0" smtClean="0"/>
              <a:t>Май 2012 – Опубликован доклад «Стандартная документация в сделках синдицированного кредитования»</a:t>
            </a:r>
          </a:p>
          <a:p>
            <a:r>
              <a:rPr lang="ru-RU" sz="1400" dirty="0" smtClean="0"/>
              <a:t>Сентябрь 2012 – Выбор </a:t>
            </a:r>
            <a:r>
              <a:rPr lang="ru-RU" sz="1400" dirty="0"/>
              <a:t>компании </a:t>
            </a:r>
            <a:r>
              <a:rPr lang="en-US" sz="1400" dirty="0"/>
              <a:t>Allen &amp; </a:t>
            </a:r>
            <a:r>
              <a:rPr lang="en-US" sz="1400" dirty="0" err="1"/>
              <a:t>Overy</a:t>
            </a:r>
            <a:r>
              <a:rPr lang="ru-RU" sz="1400" dirty="0"/>
              <a:t> </a:t>
            </a:r>
            <a:r>
              <a:rPr lang="ru-RU" sz="1400" dirty="0" smtClean="0"/>
              <a:t>в качестве главного юридического консультанта</a:t>
            </a:r>
          </a:p>
          <a:p>
            <a:r>
              <a:rPr lang="ru-RU" sz="1400" dirty="0" smtClean="0"/>
              <a:t>Декабрь 2012 – Подготовлена первая редакция  стандартного договора и начато ее обсуждение</a:t>
            </a:r>
          </a:p>
          <a:p>
            <a:r>
              <a:rPr lang="ru-RU" sz="1400" dirty="0" smtClean="0"/>
              <a:t>Октябрь 2013 – </a:t>
            </a:r>
            <a:r>
              <a:rPr lang="ru-RU" sz="1400" dirty="0"/>
              <a:t>Выбор компании </a:t>
            </a:r>
            <a:r>
              <a:rPr lang="en-US" sz="1400" dirty="0" smtClean="0"/>
              <a:t>Ernst &amp; Young </a:t>
            </a:r>
            <a:r>
              <a:rPr lang="ru-RU" sz="1400" dirty="0" smtClean="0"/>
              <a:t>в </a:t>
            </a:r>
            <a:r>
              <a:rPr lang="ru-RU" sz="1400" dirty="0"/>
              <a:t>качестве главного </a:t>
            </a:r>
            <a:r>
              <a:rPr lang="ru-RU" sz="1400" dirty="0" smtClean="0"/>
              <a:t>финансового консультанта</a:t>
            </a:r>
          </a:p>
          <a:p>
            <a:r>
              <a:rPr lang="ru-RU" sz="1400" dirty="0" smtClean="0"/>
              <a:t>Август 2014 – Подготовка Рекомендаций по расчету финансовых показателей и отражению в бухгалтерском учете операций, связанных с предоставление и обслуживанием синдицированных кредитов</a:t>
            </a:r>
          </a:p>
          <a:p>
            <a:r>
              <a:rPr lang="ru-RU" sz="1400" dirty="0" smtClean="0"/>
              <a:t>Август 2014 – Подготовка предложений по изменению законодательства</a:t>
            </a:r>
          </a:p>
          <a:p>
            <a:r>
              <a:rPr lang="ru-RU" sz="1400" dirty="0" smtClean="0"/>
              <a:t>Февраль 2015 –Финальная </a:t>
            </a:r>
            <a:r>
              <a:rPr lang="ru-RU" sz="1400" dirty="0" smtClean="0"/>
              <a:t>редакция </a:t>
            </a:r>
            <a:r>
              <a:rPr lang="ru-RU" sz="1400" dirty="0" smtClean="0"/>
              <a:t>стандартной документации представлена банковскому сообществу </a:t>
            </a:r>
            <a:endParaRPr lang="ru-RU" sz="14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8 июня 2015 года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21899"/>
      </p:ext>
    </p:extLst>
  </p:cSld>
  <p:clrMapOvr>
    <a:masterClrMapping/>
  </p:clrMapOvr>
  <p:transition advTm="931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рыночного стандарта: </a:t>
            </a:r>
            <a:br>
              <a:rPr lang="ru-RU" dirty="0" smtClean="0"/>
            </a:br>
            <a:r>
              <a:rPr lang="en-GB" dirty="0" smtClean="0"/>
              <a:t>LMA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62950" cy="4687888"/>
          </a:xfrm>
        </p:spPr>
        <p:txBody>
          <a:bodyPr/>
          <a:lstStyle/>
          <a:p>
            <a:pPr marL="342900" indent="-342900" defTabSz="1073150">
              <a:buFont typeface="Wingdings" pitchFamily="2" charset="2"/>
              <a:buChar char="q"/>
            </a:pPr>
            <a:r>
              <a:rPr lang="ru-RU" sz="1400" b="1" dirty="0" smtClean="0"/>
              <a:t>Стандартные формы документации (договоров)</a:t>
            </a:r>
            <a:endParaRPr lang="en-GB" sz="1400" b="1" dirty="0" smtClean="0"/>
          </a:p>
          <a:p>
            <a:pPr marL="342900" indent="-342900" defTabSz="1073150">
              <a:buFont typeface="Wingdings" pitchFamily="2" charset="2"/>
              <a:buChar char="q"/>
            </a:pPr>
            <a:endParaRPr lang="en-GB" sz="1200" dirty="0" smtClean="0"/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Investment Grade Primary Documents (6)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Leveraged Finance Facility Agreement (1)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Secondary Trading Documents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err="1" smtClean="0"/>
              <a:t>Intercreditor</a:t>
            </a:r>
            <a:r>
              <a:rPr lang="en-GB" sz="1200" dirty="0" smtClean="0"/>
              <a:t> Agreement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French and German law Primary Documents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Ancillary documents – term sheet, mandate letters, release and reliance letters, co-ordinating committee letters, confidentiality undertakings, non-public information papers etc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The LMA will be researching the possibility of extending its documentation beyond the existing general finance concept to more specific debt sectors – currently real estate and commodity finance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endParaRPr lang="en-GB" sz="1200" dirty="0" smtClean="0"/>
          </a:p>
          <a:p>
            <a:pPr marL="342900" indent="-342900" defTabSz="1073150">
              <a:buFont typeface="Wingdings" pitchFamily="2" charset="2"/>
              <a:buChar char="q"/>
            </a:pPr>
            <a:r>
              <a:rPr lang="ru-RU" sz="1400" b="1" dirty="0" smtClean="0"/>
              <a:t>Обобщение рыночной практики и руководства</a:t>
            </a:r>
            <a:endParaRPr lang="en-GB" sz="1400" b="1" dirty="0" smtClean="0"/>
          </a:p>
          <a:p>
            <a:pPr marL="342900" indent="-342900" defTabSz="1073150">
              <a:buFont typeface="Wingdings" pitchFamily="2" charset="2"/>
              <a:buChar char="q"/>
            </a:pPr>
            <a:endParaRPr lang="en-GB" sz="1200" dirty="0" smtClean="0"/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User Guide for Secondary Trading Documentation 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Guidelines on "Transparency and the use of information"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Checklist  of pre/post trade issues</a:t>
            </a:r>
          </a:p>
          <a:p>
            <a:pPr marL="525463" lvl="1" indent="-304800" defTabSz="1073150">
              <a:buFont typeface="Wingdings" pitchFamily="2" charset="2"/>
              <a:buChar char="q"/>
            </a:pPr>
            <a:r>
              <a:rPr lang="en-GB" sz="1200" dirty="0" smtClean="0"/>
              <a:t>Glossary of terms for Syndicated Loans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8 июня 2015 года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88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 по </a:t>
            </a:r>
            <a:br>
              <a:rPr lang="ru-RU" dirty="0" smtClean="0"/>
            </a:br>
            <a:r>
              <a:rPr lang="ru-RU" dirty="0" smtClean="0"/>
              <a:t>изменению законодательства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Включение определения синдицированного кредита в главу 42 Гражданского кодекса РФ</a:t>
            </a:r>
          </a:p>
          <a:p>
            <a:r>
              <a:rPr lang="ru-RU" sz="1800" dirty="0" smtClean="0"/>
              <a:t>Изменение банковского законодательства, направленные на закрепление права банков на взимание комиссий при корпоративном кредитовании </a:t>
            </a:r>
          </a:p>
          <a:p>
            <a:r>
              <a:rPr lang="ru-RU" sz="1800" dirty="0" smtClean="0"/>
              <a:t>Определение в банковском законодательстве новых видов банковских сделок:</a:t>
            </a:r>
          </a:p>
          <a:p>
            <a:pPr lvl="1"/>
            <a:r>
              <a:rPr lang="ru-RU" sz="1400" dirty="0" smtClean="0"/>
              <a:t>Организация синдицированного кредита</a:t>
            </a:r>
          </a:p>
          <a:p>
            <a:pPr lvl="1"/>
            <a:r>
              <a:rPr lang="ru-RU" sz="1400" dirty="0" smtClean="0"/>
              <a:t>Управление залогом</a:t>
            </a:r>
          </a:p>
          <a:p>
            <a:r>
              <a:rPr lang="ru-RU" sz="1800" dirty="0" smtClean="0"/>
              <a:t>Определение порядка взаимодействия управляющего залогом с ЕГРП, реестром залогов движимого имущества (Федеральная нотариальная палата), учетной системой на рынке ценных бумаг и пр.</a:t>
            </a:r>
          </a:p>
          <a:p>
            <a:r>
              <a:rPr lang="ru-RU" sz="1800" dirty="0" smtClean="0"/>
              <a:t>Анализ целесообразности внесения изменений в Налоговый кодекс РФ (исключение риска взимания НДС)</a:t>
            </a:r>
          </a:p>
          <a:p>
            <a:pPr lvl="1"/>
            <a:endParaRPr lang="ru-RU" sz="1400" dirty="0" smtClean="0"/>
          </a:p>
          <a:p>
            <a:pPr lvl="1"/>
            <a:endParaRPr lang="ru-RU" sz="14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8 июня 2015 года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67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352656" y="3095382"/>
            <a:ext cx="2304157" cy="523220"/>
          </a:xfrm>
          <a:prstGeom prst="rect">
            <a:avLst/>
          </a:prstGeom>
          <a:solidFill>
            <a:schemeClr val="bg1">
              <a:lumMod val="50000"/>
            </a:schemeClr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ahoma" pitchFamily="34" charset="0"/>
              </a:rPr>
              <a:t>Инициатор проекта – среднее предприятие</a:t>
            </a:r>
            <a:endParaRPr lang="ru-RU" sz="1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Проектное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финансирование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среднего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бизнеса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4788024" y="4804203"/>
            <a:ext cx="1440334" cy="523220"/>
          </a:xfrm>
          <a:prstGeom prst="rect">
            <a:avLst/>
          </a:prstGeom>
          <a:solidFill>
            <a:schemeClr val="hlink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ahoma" pitchFamily="34" charset="0"/>
              </a:rPr>
              <a:t>Банки - кредиторы</a:t>
            </a:r>
            <a:endParaRPr lang="ru-RU" sz="1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5148064" y="2913004"/>
            <a:ext cx="2160588" cy="830997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200" b="1" dirty="0" smtClean="0">
                <a:latin typeface="Tahoma" pitchFamily="34" charset="0"/>
              </a:rPr>
              <a:t>Специализированное общество проектного финансирования  (СОПФ)</a:t>
            </a:r>
            <a:endParaRPr lang="ru-RU" sz="1200" b="1" dirty="0">
              <a:latin typeface="Tahoma" pitchFamily="34" charset="0"/>
            </a:endParaRPr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2790221" y="3356992"/>
            <a:ext cx="22320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844602" y="2806646"/>
            <a:ext cx="23764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AutoNum type="arabicPeriod"/>
            </a:pPr>
            <a:r>
              <a:rPr lang="ru-RU" sz="1600" i="1" dirty="0" smtClean="0">
                <a:latin typeface="Tahoma" pitchFamily="34" charset="0"/>
              </a:rPr>
              <a:t>Создание проектной компании</a:t>
            </a: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7019727" y="3776604"/>
            <a:ext cx="0" cy="60613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135686" y="2019652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600" i="1" dirty="0">
                <a:latin typeface="Tahoma" pitchFamily="34" charset="0"/>
              </a:rPr>
              <a:t>7</a:t>
            </a:r>
            <a:r>
              <a:rPr lang="ru-RU" sz="1600" i="1" dirty="0" smtClean="0">
                <a:latin typeface="Tahoma" pitchFamily="34" charset="0"/>
              </a:rPr>
              <a:t>. Гарантия цены</a:t>
            </a:r>
            <a:endParaRPr lang="ru-RU" sz="1600" i="1" dirty="0">
              <a:latin typeface="Tahoma" pitchFamily="34" charset="0"/>
            </a:endParaRP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6519665" y="5367228"/>
            <a:ext cx="2160588" cy="454025"/>
          </a:xfrm>
          <a:prstGeom prst="rect">
            <a:avLst/>
          </a:prstGeom>
          <a:solidFill>
            <a:srgbClr val="FF99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>
                <a:solidFill>
                  <a:schemeClr val="bg1"/>
                </a:solidFill>
                <a:latin typeface="Tahoma" pitchFamily="34" charset="0"/>
              </a:rPr>
              <a:t>Инвесторы</a:t>
            </a: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4860032" y="2121966"/>
            <a:ext cx="1080120" cy="6414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4078396" y="1699284"/>
            <a:ext cx="1419256" cy="261610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Поставщик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1430267" y="4669036"/>
            <a:ext cx="1531953" cy="523220"/>
          </a:xfrm>
          <a:prstGeom prst="rect">
            <a:avLst/>
          </a:prstGeom>
          <a:solidFill>
            <a:srgbClr val="00B05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 b="1" dirty="0" smtClean="0">
                <a:latin typeface="Tahoma" pitchFamily="34" charset="0"/>
              </a:rPr>
              <a:t>Институт развития</a:t>
            </a:r>
            <a:endParaRPr lang="ru-RU" sz="1400" b="1" dirty="0">
              <a:latin typeface="Tahoma" pitchFamily="34" charset="0"/>
            </a:endParaRP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 flipV="1">
            <a:off x="6597272" y="2198909"/>
            <a:ext cx="855048" cy="5513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7019727" y="1610179"/>
            <a:ext cx="1419256" cy="430887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Покупатель продукции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 flipV="1">
            <a:off x="3111445" y="3906752"/>
            <a:ext cx="2109645" cy="93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7724744" y="3613804"/>
            <a:ext cx="1419256" cy="430887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Технический консультант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H="1">
            <a:off x="7378446" y="3095382"/>
            <a:ext cx="289898" cy="233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6622829" y="4840953"/>
            <a:ext cx="1905000" cy="430887"/>
          </a:xfrm>
          <a:prstGeom prst="rect">
            <a:avLst/>
          </a:prstGeom>
          <a:solidFill>
            <a:srgbClr val="FFC00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Представитель владельцев облигаций</a:t>
            </a:r>
            <a:endParaRPr lang="ru-RU" sz="1100" b="1" dirty="0">
              <a:latin typeface="Tahoma" pitchFamily="34" charset="0"/>
            </a:endParaRP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079" y="5430404"/>
            <a:ext cx="1208106" cy="869836"/>
          </a:xfrm>
          <a:prstGeom prst="rect">
            <a:avLst/>
          </a:prstGeom>
        </p:spPr>
      </p:pic>
      <p:cxnSp>
        <p:nvCxnSpPr>
          <p:cNvPr id="46" name="Соединительная линия уступом 45"/>
          <p:cNvCxnSpPr/>
          <p:nvPr/>
        </p:nvCxnSpPr>
        <p:spPr>
          <a:xfrm flipV="1">
            <a:off x="4442791" y="5631990"/>
            <a:ext cx="2017217" cy="121821"/>
          </a:xfrm>
          <a:prstGeom prst="bentConnector3">
            <a:avLst>
              <a:gd name="adj1" fmla="val 50000"/>
            </a:avLst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597334" y="6118461"/>
            <a:ext cx="2350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6. Рефинансирование</a:t>
            </a:r>
            <a:endParaRPr lang="ru-RU" sz="1600" i="1" dirty="0"/>
          </a:p>
        </p:txBody>
      </p:sp>
      <p:sp>
        <p:nvSpPr>
          <p:cNvPr id="53" name="Line 15"/>
          <p:cNvSpPr>
            <a:spLocks noChangeShapeType="1"/>
          </p:cNvSpPr>
          <p:nvPr/>
        </p:nvSpPr>
        <p:spPr bwMode="auto">
          <a:xfrm flipV="1">
            <a:off x="5724127" y="3787235"/>
            <a:ext cx="1" cy="54166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4442791" y="4435419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600" i="1" dirty="0">
                <a:latin typeface="Tahoma" pitchFamily="34" charset="0"/>
              </a:rPr>
              <a:t>2</a:t>
            </a:r>
            <a:r>
              <a:rPr lang="ru-RU" sz="1600" i="1" dirty="0" smtClean="0">
                <a:latin typeface="Tahoma" pitchFamily="34" charset="0"/>
              </a:rPr>
              <a:t>. Кредит</a:t>
            </a:r>
            <a:endParaRPr lang="ru-RU" sz="1600" i="1" dirty="0">
              <a:latin typeface="Tahoma" pitchFamily="34" charset="0"/>
            </a:endParaRPr>
          </a:p>
        </p:txBody>
      </p:sp>
      <p:cxnSp>
        <p:nvCxnSpPr>
          <p:cNvPr id="63" name="Соединительная линия уступом 62"/>
          <p:cNvCxnSpPr>
            <a:stCxn id="45" idx="0"/>
          </p:cNvCxnSpPr>
          <p:nvPr/>
        </p:nvCxnSpPr>
        <p:spPr>
          <a:xfrm rot="5400000" flipH="1" flipV="1">
            <a:off x="4015585" y="4707875"/>
            <a:ext cx="464076" cy="980982"/>
          </a:xfrm>
          <a:prstGeom prst="bentConnector2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6495035" y="4441593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600" i="1" dirty="0">
                <a:latin typeface="Tahoma" pitchFamily="34" charset="0"/>
              </a:rPr>
              <a:t>3</a:t>
            </a:r>
            <a:r>
              <a:rPr lang="ru-RU" sz="1600" i="1" dirty="0" smtClean="0">
                <a:latin typeface="Tahoma" pitchFamily="34" charset="0"/>
              </a:rPr>
              <a:t>. Выпуск облигаций</a:t>
            </a:r>
            <a:endParaRPr lang="ru-RU" sz="1600" i="1" dirty="0">
              <a:latin typeface="Tahoma" pitchFamily="34" charset="0"/>
            </a:endParaRP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1615792" y="4195928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600" i="1" dirty="0">
                <a:latin typeface="Tahoma" pitchFamily="34" charset="0"/>
              </a:rPr>
              <a:t>5</a:t>
            </a:r>
            <a:r>
              <a:rPr lang="ru-RU" sz="1600" i="1" dirty="0" smtClean="0">
                <a:latin typeface="Tahoma" pitchFamily="34" charset="0"/>
              </a:rPr>
              <a:t>. Гарантия</a:t>
            </a:r>
            <a:endParaRPr lang="ru-RU" sz="1600" i="1" dirty="0">
              <a:latin typeface="Tahoma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749269" y="2806646"/>
            <a:ext cx="1419256" cy="600164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Оператор проекта (при необходимости)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 flipH="1" flipV="1">
            <a:off x="7434468" y="3637641"/>
            <a:ext cx="233875" cy="1669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45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27" grpId="0" animBg="1"/>
      <p:bldP spid="32" grpId="0" animBg="1"/>
      <p:bldP spid="33" grpId="0" animBg="1"/>
      <p:bldP spid="35" grpId="0"/>
      <p:bldP spid="38" grpId="0" animBg="1"/>
      <p:bldP spid="39" grpId="0"/>
      <p:bldP spid="43" grpId="0" animBg="1"/>
      <p:bldP spid="47" grpId="0" animBg="1"/>
      <p:bldP spid="48" grpId="0" animBg="1"/>
      <p:bldP spid="50" grpId="0" animBg="1"/>
      <p:bldP spid="51" grpId="0" animBg="1"/>
      <p:bldP spid="54" grpId="0" animBg="1"/>
      <p:bldP spid="56" grpId="0" animBg="1"/>
      <p:bldP spid="57" grpId="0" animBg="1"/>
      <p:bldP spid="42" grpId="0" animBg="1"/>
      <p:bldP spid="53" grpId="0" animBg="1"/>
      <p:bldP spid="62" grpId="0"/>
      <p:bldP spid="64" grpId="0"/>
      <p:bldP spid="65" grpId="0"/>
      <p:bldP spid="28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Предложения по изменению законодательства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267200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dirty="0"/>
              <a:t>Разработка стандарта проектного финансирования в соответствии с Законом № 379-ФЗ для финансирования производственных проектов средних предприятий,</a:t>
            </a:r>
          </a:p>
          <a:p>
            <a:pPr lvl="0" algn="just"/>
            <a:r>
              <a:rPr lang="ru-RU" dirty="0" smtClean="0"/>
              <a:t>Внесение </a:t>
            </a:r>
            <a:r>
              <a:rPr lang="ru-RU" dirty="0"/>
              <a:t>изменений в Закон № </a:t>
            </a:r>
            <a:r>
              <a:rPr lang="ru-RU" dirty="0" smtClean="0"/>
              <a:t>379-ФЗ, обеспечивающих </a:t>
            </a:r>
            <a:r>
              <a:rPr lang="ru-RU" dirty="0"/>
              <a:t>возможность привлечения кредитов на этапе строительства и  отложенный выпуск проектных облигаций после того, как новое производство начнет генерировать денежный поток,</a:t>
            </a:r>
          </a:p>
          <a:p>
            <a:pPr lvl="0" algn="just"/>
            <a:r>
              <a:rPr lang="ru-RU" dirty="0"/>
              <a:t>Внесение в Закон № 379-ФЗ, обеспечивающие изменение юридического статуса специального общества проектного финансирования (СОПФ) после исполнения всех обязательств по проектным облигациям. В этот момент СОПФ должно «превращаться» в обычное хозяйственное общество (АО, ООО</a:t>
            </a:r>
            <a:r>
              <a:rPr lang="ru-RU" dirty="0" smtClean="0"/>
              <a:t>)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Предложения по развитию </a:t>
            </a:r>
            <a:r>
              <a:rPr lang="ru-RU" dirty="0" smtClean="0"/>
              <a:t>рынка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Определение «точек» поддержки проектного финансирования со стороны института развития, обеспечивающих максимальную эффективность (поручительство, рефинансирование),</a:t>
            </a:r>
          </a:p>
          <a:p>
            <a:pPr lvl="0" algn="just"/>
            <a:r>
              <a:rPr lang="ru-RU" dirty="0" smtClean="0"/>
              <a:t>Учет </a:t>
            </a:r>
            <a:r>
              <a:rPr lang="ru-RU" dirty="0"/>
              <a:t>особенностей кредитов, предоставленных для финансирования СОПФ на этапе строительства, при расчете достаточности капитала и расчета резервов на возможные потери по ссудам (СОПФ является недавно созданной компанией, не имеющей истории, что влечет повышенные требования к резервам). Потребуется внесение изменений в Инструкцию № 139-И и  Положение № 254-П,</a:t>
            </a:r>
          </a:p>
          <a:p>
            <a:pPr lvl="0" algn="just"/>
            <a:r>
              <a:rPr lang="ru-RU" dirty="0"/>
              <a:t>Внесение изменение в Положение № 312-П для возможности рефинансирования кредитов СОПФ на этапе строительства,</a:t>
            </a:r>
          </a:p>
          <a:p>
            <a:pPr algn="just"/>
            <a:r>
              <a:rPr lang="ru-RU" dirty="0"/>
              <a:t>Изменение инвестиционных деклараций НПФ для включения в него облигаций СОПФ, выпущенных в соответствии со стандартами </a:t>
            </a:r>
            <a:r>
              <a:rPr lang="ru-RU" dirty="0" smtClean="0"/>
              <a:t>качества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2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1781132"/>
            <a:ext cx="8001000" cy="4267200"/>
          </a:xfrm>
        </p:spPr>
        <p:txBody>
          <a:bodyPr/>
          <a:lstStyle/>
          <a:p>
            <a:r>
              <a:rPr lang="ru-RU" sz="1600" dirty="0" smtClean="0"/>
              <a:t>Внедрение новых инструментов финансирования на российском финансовом рынке происходит медленно и сталкивается с расхождениями в позиции различных органов даже при наличии прямого законодательного регулирования</a:t>
            </a:r>
          </a:p>
          <a:p>
            <a:r>
              <a:rPr lang="ru-RU" sz="1600" dirty="0" smtClean="0"/>
              <a:t>Принятие Стратегии развития МСП до 2030 </a:t>
            </a:r>
            <a:r>
              <a:rPr lang="ru-RU" sz="1600" dirty="0"/>
              <a:t>г</a:t>
            </a:r>
            <a:r>
              <a:rPr lang="ru-RU" sz="1600" dirty="0" smtClean="0"/>
              <a:t>ода создает предпосылки для более детальной проработки инструментов финансирования МСП</a:t>
            </a:r>
          </a:p>
          <a:p>
            <a:r>
              <a:rPr lang="ru-RU" sz="1600" dirty="0" smtClean="0"/>
              <a:t>Стандартизации документации упрощает внедрение новых и сложных инструментов, а также повышает эффективность господдержки при их использовании</a:t>
            </a:r>
          </a:p>
          <a:p>
            <a:r>
              <a:rPr lang="ru-RU" sz="1600" dirty="0" smtClean="0"/>
              <a:t>Участие в разработке стандартов (включая базовые стандарты СРО) должны принимать  банковские ассоциации, </a:t>
            </a:r>
            <a:r>
              <a:rPr lang="ru-RU" sz="1600" dirty="0"/>
              <a:t>институты </a:t>
            </a:r>
            <a:r>
              <a:rPr lang="ru-RU" sz="1600" dirty="0" smtClean="0"/>
              <a:t>развития, банки-лидеры рынка, юридические компании</a:t>
            </a:r>
          </a:p>
          <a:p>
            <a:r>
              <a:rPr lang="ru-RU" sz="1600" dirty="0" smtClean="0"/>
              <a:t>Работа по подготовке стандартной документации вскрывает несовершенства и неполноту нормативной базы, позволяет аргументировать предложений по ее изменению</a:t>
            </a: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4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 финансирования в Стратегии развития</a:t>
            </a:r>
            <a:r>
              <a:rPr lang="en-US" dirty="0" smtClean="0"/>
              <a:t> </a:t>
            </a:r>
            <a:r>
              <a:rPr lang="ru-RU" dirty="0" smtClean="0"/>
              <a:t>МСП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350" y="1828800"/>
            <a:ext cx="4378325" cy="4267200"/>
          </a:xfrm>
        </p:spPr>
        <p:txBody>
          <a:bodyPr/>
          <a:lstStyle/>
          <a:p>
            <a:r>
              <a:rPr lang="ru-RU" sz="1800" dirty="0" smtClean="0"/>
              <a:t>Долговое финансирование</a:t>
            </a:r>
          </a:p>
          <a:p>
            <a:pPr lvl="1"/>
            <a:r>
              <a:rPr lang="ru-RU" sz="1600" dirty="0" smtClean="0"/>
              <a:t>Банковский кредит МСП</a:t>
            </a:r>
          </a:p>
          <a:p>
            <a:pPr lvl="1"/>
            <a:r>
              <a:rPr lang="ru-RU" sz="1600" dirty="0" smtClean="0"/>
              <a:t>Синдицированный кредит</a:t>
            </a:r>
          </a:p>
          <a:p>
            <a:pPr lvl="1"/>
            <a:r>
              <a:rPr lang="ru-RU" sz="1600" dirty="0" smtClean="0"/>
              <a:t>Проектное финансирование</a:t>
            </a:r>
          </a:p>
          <a:p>
            <a:pPr lvl="1"/>
            <a:r>
              <a:rPr lang="ru-RU" sz="1600" dirty="0" err="1" smtClean="0"/>
              <a:t>Микрофинансовый</a:t>
            </a:r>
            <a:r>
              <a:rPr lang="ru-RU" sz="1600" dirty="0" smtClean="0"/>
              <a:t> заем</a:t>
            </a:r>
          </a:p>
          <a:p>
            <a:endParaRPr lang="ru-RU" sz="1800" dirty="0" smtClean="0"/>
          </a:p>
          <a:p>
            <a:r>
              <a:rPr lang="ru-RU" sz="1800" dirty="0" smtClean="0"/>
              <a:t>Факторинг</a:t>
            </a:r>
          </a:p>
          <a:p>
            <a:pPr lvl="1"/>
            <a:endParaRPr lang="ru-RU" sz="1600" dirty="0" smtClean="0"/>
          </a:p>
          <a:p>
            <a:pPr lvl="1"/>
            <a:endParaRPr lang="ru-RU" sz="1600" dirty="0" smtClean="0"/>
          </a:p>
          <a:p>
            <a:pPr lvl="1"/>
            <a:endParaRPr lang="ru-RU" sz="1600" dirty="0" smtClean="0"/>
          </a:p>
          <a:p>
            <a:pPr lvl="1"/>
            <a:endParaRPr lang="ru-RU" sz="1600" dirty="0" smtClean="0"/>
          </a:p>
          <a:p>
            <a:endParaRPr lang="ru-RU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765675" y="1828800"/>
            <a:ext cx="437832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800" kern="0" dirty="0" smtClean="0"/>
              <a:t>Капитал</a:t>
            </a:r>
          </a:p>
          <a:p>
            <a:pPr lvl="1"/>
            <a:r>
              <a:rPr lang="ru-RU" sz="1600" kern="0" dirty="0" smtClean="0"/>
              <a:t>Прямые инвестиции</a:t>
            </a:r>
          </a:p>
          <a:p>
            <a:pPr lvl="1"/>
            <a:r>
              <a:rPr lang="ru-RU" sz="1600" kern="0" dirty="0" smtClean="0"/>
              <a:t>Венчурное финансирование</a:t>
            </a:r>
          </a:p>
          <a:p>
            <a:pPr marL="0" indent="0">
              <a:buNone/>
            </a:pPr>
            <a:endParaRPr lang="en-US" sz="1800" kern="0" dirty="0" smtClean="0"/>
          </a:p>
          <a:p>
            <a:r>
              <a:rPr lang="ru-RU" sz="1800" kern="0" dirty="0" smtClean="0"/>
              <a:t>Субсидии и гранды</a:t>
            </a:r>
          </a:p>
          <a:p>
            <a:endParaRPr lang="en-US" sz="1800" kern="0" dirty="0" smtClean="0"/>
          </a:p>
          <a:p>
            <a:r>
              <a:rPr lang="ru-RU" sz="1800" kern="0" dirty="0" smtClean="0"/>
              <a:t>Лизинг</a:t>
            </a:r>
          </a:p>
          <a:p>
            <a:endParaRPr lang="en-US" sz="1800" kern="0" dirty="0" smtClean="0"/>
          </a:p>
          <a:p>
            <a:r>
              <a:rPr lang="ru-RU" sz="1800" kern="0" dirty="0" smtClean="0"/>
              <a:t>Распределение кредитного риска</a:t>
            </a:r>
          </a:p>
          <a:p>
            <a:pPr lvl="1"/>
            <a:r>
              <a:rPr lang="ru-RU" sz="1600" kern="0" dirty="0" smtClean="0"/>
              <a:t>Поручительства и гарантии</a:t>
            </a:r>
          </a:p>
          <a:p>
            <a:endParaRPr lang="en-US" sz="1800" kern="0" dirty="0" smtClean="0"/>
          </a:p>
          <a:p>
            <a:r>
              <a:rPr lang="ru-RU" sz="1800" kern="0" dirty="0" smtClean="0"/>
              <a:t>Рефинансирование </a:t>
            </a:r>
          </a:p>
          <a:p>
            <a:pPr lvl="1"/>
            <a:r>
              <a:rPr lang="ru-RU" sz="1400" kern="0" dirty="0" err="1" smtClean="0"/>
              <a:t>Секьюритизация</a:t>
            </a:r>
            <a:endParaRPr lang="ru-RU" sz="1400" kern="0" dirty="0" smtClean="0"/>
          </a:p>
          <a:p>
            <a:pPr lvl="1"/>
            <a:endParaRPr lang="ru-RU" sz="1600" kern="0" dirty="0" smtClean="0"/>
          </a:p>
          <a:p>
            <a:pPr lvl="1"/>
            <a:endParaRPr lang="ru-RU" sz="1600" kern="0" dirty="0" smtClean="0"/>
          </a:p>
          <a:p>
            <a:pPr lvl="1"/>
            <a:endParaRPr lang="ru-RU" sz="1600" kern="0" dirty="0" smtClean="0"/>
          </a:p>
          <a:p>
            <a:pPr lvl="1"/>
            <a:endParaRPr lang="ru-RU" sz="1600" kern="0" dirty="0" smtClean="0"/>
          </a:p>
          <a:p>
            <a:endParaRPr lang="ru-RU" sz="1800" kern="0" dirty="0"/>
          </a:p>
        </p:txBody>
      </p:sp>
    </p:spTree>
    <p:extLst>
      <p:ext uri="{BB962C8B-B14F-4D97-AF65-F5344CB8AC3E}">
        <p14:creationId xmlns:p14="http://schemas.microsoft.com/office/powerpoint/2010/main" val="5806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Преимущества стандартизации инструментов поддержки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675" y="1828800"/>
            <a:ext cx="8001000" cy="4267200"/>
          </a:xfrm>
        </p:spPr>
        <p:txBody>
          <a:bodyPr/>
          <a:lstStyle/>
          <a:p>
            <a:r>
              <a:rPr lang="ru-RU" sz="1600" dirty="0" smtClean="0"/>
              <a:t>Снижение затрат банков и заемщиков на разработку новых инструментов</a:t>
            </a:r>
          </a:p>
          <a:p>
            <a:r>
              <a:rPr lang="ru-RU" sz="1600" dirty="0" smtClean="0"/>
              <a:t>Ускоренное внедрение новых схем финансирования (</a:t>
            </a:r>
            <a:r>
              <a:rPr lang="ru-RU" sz="1600" dirty="0" err="1" smtClean="0"/>
              <a:t>секьюритизация</a:t>
            </a:r>
            <a:r>
              <a:rPr lang="ru-RU" sz="1600" dirty="0" smtClean="0"/>
              <a:t>, синдицированный кредита, проектное финансирование)</a:t>
            </a:r>
          </a:p>
          <a:p>
            <a:r>
              <a:rPr lang="ru-RU" sz="1600" dirty="0" smtClean="0"/>
              <a:t>Упрощение правил государственной поддержки новых инструментов финансирования</a:t>
            </a:r>
            <a:endParaRPr lang="ru-RU" sz="1600" dirty="0"/>
          </a:p>
          <a:p>
            <a:r>
              <a:rPr lang="ru-RU" sz="1600" dirty="0" smtClean="0"/>
              <a:t>Уменьшение правового (операционного) риска при разработке и внедрении стандартных договоров (документации)</a:t>
            </a:r>
          </a:p>
          <a:p>
            <a:r>
              <a:rPr lang="ru-RU" sz="1600" dirty="0" smtClean="0"/>
              <a:t>Повышение кредитного качества долговых инструментов</a:t>
            </a:r>
          </a:p>
          <a:p>
            <a:r>
              <a:rPr lang="ru-RU" sz="1600" dirty="0" smtClean="0"/>
              <a:t>Расширение возможностей для рефинансирования в Банке России </a:t>
            </a:r>
          </a:p>
          <a:p>
            <a:r>
              <a:rPr lang="ru-RU" sz="1600" dirty="0" smtClean="0"/>
              <a:t>Выявление и устранение  законодательных пробелов</a:t>
            </a:r>
          </a:p>
          <a:p>
            <a:r>
              <a:rPr lang="ru-RU" sz="1600" dirty="0" smtClean="0"/>
              <a:t>Предварительное согласование новых инструментов с Банком России и иными регуляторами</a:t>
            </a: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 сентября 2015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70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F:\Комитет секьюритизация\21 мая 2015 года\Публикация\Cover_Book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144000" cy="582844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66800" y="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http://asros.ru/ru/activities/standards/stnsme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4 сентября 2015 года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491432"/>
      </p:ext>
    </p:extLst>
  </p:cSld>
  <p:clrMapOvr>
    <a:masterClrMapping/>
  </p:clrMapOvr>
  <p:transition advTm="669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Место стандартного договора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66738" y="2667000"/>
          <a:ext cx="3319462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8 июня 2015 года</a:t>
            </a:r>
            <a:endParaRPr lang="ru-RU"/>
          </a:p>
        </p:txBody>
      </p:sp>
      <p:graphicFrame>
        <p:nvGraphicFramePr>
          <p:cNvPr id="7" name="Содержимое 5"/>
          <p:cNvGraphicFramePr>
            <a:graphicFrameLocks/>
          </p:cNvGraphicFramePr>
          <p:nvPr/>
        </p:nvGraphicFramePr>
        <p:xfrm>
          <a:off x="4953000" y="2667000"/>
          <a:ext cx="3319462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1905000"/>
            <a:ext cx="3352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иерархии источников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1905000"/>
            <a:ext cx="3352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 объему правил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15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Базовый </a:t>
            </a:r>
            <a:r>
              <a:rPr lang="ru-RU" dirty="0" smtClean="0"/>
              <a:t>стандарт</a:t>
            </a:r>
            <a:br>
              <a:rPr lang="ru-RU" dirty="0" smtClean="0"/>
            </a:br>
            <a:r>
              <a:rPr lang="ru-RU" dirty="0" smtClean="0"/>
              <a:t>МСП-</a:t>
            </a:r>
            <a:r>
              <a:rPr lang="ru-RU" dirty="0" err="1" smtClean="0"/>
              <a:t>секьюритизации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4081462" cy="4267200"/>
          </a:xfrm>
        </p:spPr>
        <p:txBody>
          <a:bodyPr/>
          <a:lstStyle/>
          <a:p>
            <a:r>
              <a:rPr lang="ru-RU" sz="2400" dirty="0" smtClean="0"/>
              <a:t>Подготовлен Комитетом </a:t>
            </a:r>
            <a:r>
              <a:rPr lang="ru-RU" sz="2400" dirty="0"/>
              <a:t>Ассоциации «Россия</a:t>
            </a:r>
            <a:r>
              <a:rPr lang="ru-RU" sz="2400" dirty="0" smtClean="0"/>
              <a:t>» и </a:t>
            </a:r>
            <a:r>
              <a:rPr lang="ru-RU" sz="2400" dirty="0" smtClean="0"/>
              <a:t>НФА </a:t>
            </a:r>
            <a:endParaRPr lang="ru-RU" sz="2400" dirty="0"/>
          </a:p>
          <a:p>
            <a:r>
              <a:rPr lang="ru-RU" sz="2400" dirty="0" smtClean="0"/>
              <a:t>Поддержан </a:t>
            </a:r>
            <a:r>
              <a:rPr lang="ru-RU" sz="2400" dirty="0" smtClean="0"/>
              <a:t>Банком России</a:t>
            </a:r>
          </a:p>
          <a:p>
            <a:r>
              <a:rPr lang="ru-RU" sz="2400" dirty="0" smtClean="0"/>
              <a:t>Включает требования с активам и структуре сделки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530333"/>
            <a:ext cx="3562376" cy="470538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931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активам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1676400"/>
            <a:ext cx="8267700" cy="4267200"/>
          </a:xfrm>
        </p:spPr>
        <p:txBody>
          <a:bodyPr/>
          <a:lstStyle/>
          <a:p>
            <a:pPr lvl="0"/>
            <a:r>
              <a:rPr lang="ru-RU" sz="1300" dirty="0" smtClean="0"/>
              <a:t>Должниками </a:t>
            </a:r>
            <a:r>
              <a:rPr lang="ru-RU" sz="1300" dirty="0"/>
              <a:t>по кредитам (займам) являются субъекты малого и среднего предпринимательства, </a:t>
            </a:r>
          </a:p>
          <a:p>
            <a:pPr lvl="0"/>
            <a:r>
              <a:rPr lang="ru-RU" sz="1300" dirty="0" smtClean="0"/>
              <a:t>На </a:t>
            </a:r>
            <a:r>
              <a:rPr lang="ru-RU" sz="1300" dirty="0"/>
              <a:t>дату закрытия сделки общий размер задолженности одного должника (группы должников) не должен превышать 0,75</a:t>
            </a:r>
            <a:r>
              <a:rPr lang="ru-RU" sz="1300" dirty="0" smtClean="0"/>
              <a:t>% </a:t>
            </a:r>
            <a:r>
              <a:rPr lang="ru-RU" sz="1300" dirty="0"/>
              <a:t>от совокупного объема требований по пулу активов,</a:t>
            </a:r>
          </a:p>
          <a:p>
            <a:pPr lvl="0"/>
            <a:r>
              <a:rPr lang="ru-RU" sz="1300" dirty="0" smtClean="0"/>
              <a:t>В </a:t>
            </a:r>
            <a:r>
              <a:rPr lang="ru-RU" sz="1300" dirty="0" err="1"/>
              <a:t>секьюритизируемых</a:t>
            </a:r>
            <a:r>
              <a:rPr lang="ru-RU" sz="1300" dirty="0"/>
              <a:t> ссудах отсутствуют кредиты (займы), по которым имеется текущий платеж, просроченный на дату формирования пула банковских ссуд </a:t>
            </a:r>
            <a:r>
              <a:rPr lang="ru-RU" sz="1300" dirty="0" err="1"/>
              <a:t>оригинатором</a:t>
            </a:r>
            <a:r>
              <a:rPr lang="ru-RU" sz="1300" dirty="0"/>
              <a:t>,</a:t>
            </a:r>
          </a:p>
          <a:p>
            <a:pPr lvl="0"/>
            <a:r>
              <a:rPr lang="ru-RU" sz="1300" dirty="0" smtClean="0"/>
              <a:t>На </a:t>
            </a:r>
            <a:r>
              <a:rPr lang="ru-RU" sz="1300" dirty="0"/>
              <a:t>дату закрытия сделки каждый должник по </a:t>
            </a:r>
            <a:r>
              <a:rPr lang="ru-RU" sz="1300" dirty="0" err="1"/>
              <a:t>секьюритизируемой</a:t>
            </a:r>
            <a:r>
              <a:rPr lang="ru-RU" sz="1300" dirty="0"/>
              <a:t> ссуде совершил хотя бы один платеж в соответствии с графиком платежей, </a:t>
            </a:r>
          </a:p>
          <a:p>
            <a:pPr lvl="0"/>
            <a:r>
              <a:rPr lang="ru-RU" sz="1300" dirty="0" smtClean="0"/>
              <a:t>На </a:t>
            </a:r>
            <a:r>
              <a:rPr lang="ru-RU" sz="1300" dirty="0"/>
              <a:t>дату закрытия сделки совокупный размер основного долга по пулу банковских ссуд, в отношении которого не определен график возврата основного долга в течение следующих пяти лет, не превышает 25</a:t>
            </a:r>
            <a:r>
              <a:rPr lang="ru-RU" sz="1300" dirty="0" smtClean="0"/>
              <a:t>% </a:t>
            </a:r>
            <a:r>
              <a:rPr lang="ru-RU" sz="1300" dirty="0"/>
              <a:t>от совокупного размера основного долга по всему пулу активов,</a:t>
            </a:r>
          </a:p>
          <a:p>
            <a:pPr lvl="0"/>
            <a:r>
              <a:rPr lang="ru-RU" sz="1300" dirty="0" smtClean="0"/>
              <a:t>На </a:t>
            </a:r>
            <a:r>
              <a:rPr lang="ru-RU" sz="1300" dirty="0"/>
              <a:t>дату закрытия сделки в пуле отсутствуют должники, которые имеют существенную просрочку перед </a:t>
            </a:r>
            <a:r>
              <a:rPr lang="ru-RU" sz="1300" dirty="0" err="1"/>
              <a:t>оригинатором</a:t>
            </a:r>
            <a:r>
              <a:rPr lang="ru-RU" sz="1300" dirty="0"/>
              <a:t> по другим финансовым обязательствам,</a:t>
            </a:r>
          </a:p>
          <a:p>
            <a:pPr lvl="0"/>
            <a:r>
              <a:rPr lang="ru-RU" sz="1300" dirty="0" smtClean="0"/>
              <a:t>В </a:t>
            </a:r>
            <a:r>
              <a:rPr lang="ru-RU" sz="1300" dirty="0"/>
              <a:t>пул банковских ссуд включены ссуды первой и второй категории качества в смысле п. 1.7 Положения Банка России от 26.03.2004 N 254-П «О порядке формирования кредитными организациями резервов на возможные потери по ссудам, по ссудной и приравненной к ней задолженности» (за исключением ссуд, включенных в портфели однородных ссуд).</a:t>
            </a:r>
          </a:p>
          <a:p>
            <a:pPr marL="0" indent="0">
              <a:buNone/>
            </a:pPr>
            <a:endParaRPr lang="ru-RU" sz="13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33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Рисунок 63" descr="netherlands_satin_flag_niderlandy_atlasa_flag_1920x1080.jpg"/>
          <p:cNvPicPr>
            <a:picLocks noChangeAspect="1"/>
          </p:cNvPicPr>
          <p:nvPr/>
        </p:nvPicPr>
        <p:blipFill>
          <a:blip r:embed="rId2" cstate="print">
            <a:lum bright="62000"/>
          </a:blip>
          <a:stretch>
            <a:fillRect/>
          </a:stretch>
        </p:blipFill>
        <p:spPr>
          <a:xfrm>
            <a:off x="5638800" y="1752600"/>
            <a:ext cx="1524000" cy="428625"/>
          </a:xfrm>
          <a:prstGeom prst="rect">
            <a:avLst/>
          </a:prstGeom>
        </p:spPr>
      </p:pic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576262" y="3022600"/>
            <a:ext cx="2160588" cy="41549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050" b="1" dirty="0" smtClean="0">
                <a:latin typeface="Tahoma" pitchFamily="34" charset="0"/>
              </a:rPr>
              <a:t>Резервная обслуживающая компания</a:t>
            </a:r>
            <a:endParaRPr lang="ru-RU" sz="1050" b="1" dirty="0">
              <a:latin typeface="Tahom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Требования к структуре сделки</a:t>
            </a:r>
            <a:endParaRPr lang="ru-RU" sz="3600" dirty="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 flipV="1">
            <a:off x="604838" y="4144267"/>
            <a:ext cx="0" cy="1081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1252538" y="4144267"/>
            <a:ext cx="0" cy="1081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 flipV="1">
            <a:off x="1828800" y="4144267"/>
            <a:ext cx="0" cy="1081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0" y="5195888"/>
            <a:ext cx="2520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200" i="1" dirty="0" smtClean="0">
                <a:latin typeface="Tahoma" pitchFamily="34" charset="0"/>
              </a:rPr>
              <a:t>Погашение </a:t>
            </a:r>
            <a:r>
              <a:rPr lang="ru-RU" sz="1200" i="1" dirty="0">
                <a:latin typeface="Tahoma" pitchFamily="34" charset="0"/>
              </a:rPr>
              <a:t>кредитов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5184775" y="3238500"/>
            <a:ext cx="2160588" cy="646331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200" dirty="0" smtClean="0">
                <a:latin typeface="Tahoma" pitchFamily="34" charset="0"/>
              </a:rPr>
              <a:t>Специализированное финансовое общество </a:t>
            </a:r>
            <a:r>
              <a:rPr lang="en-US" sz="1200" dirty="0" smtClean="0">
                <a:latin typeface="Tahoma" pitchFamily="34" charset="0"/>
              </a:rPr>
              <a:t>(</a:t>
            </a:r>
            <a:r>
              <a:rPr lang="ru-RU" sz="1200" dirty="0" smtClean="0">
                <a:latin typeface="Tahoma" pitchFamily="34" charset="0"/>
              </a:rPr>
              <a:t>СФО</a:t>
            </a:r>
            <a:r>
              <a:rPr lang="en-US" sz="1200" dirty="0" smtClean="0">
                <a:latin typeface="Tahoma" pitchFamily="34" charset="0"/>
              </a:rPr>
              <a:t>)</a:t>
            </a:r>
            <a:endParaRPr lang="ru-RU" sz="1200" dirty="0">
              <a:latin typeface="Tahoma" pitchFamily="34" charset="0"/>
            </a:endParaRPr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2736850" y="3527425"/>
            <a:ext cx="22320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H="1">
            <a:off x="2808288" y="3814763"/>
            <a:ext cx="216058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971800" y="2971800"/>
            <a:ext cx="2376488" cy="50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AutoNum type="arabicPeriod"/>
            </a:pPr>
            <a:r>
              <a:rPr lang="ru-RU" sz="1100" i="1" dirty="0" smtClean="0">
                <a:latin typeface="Tahoma" pitchFamily="34" charset="0"/>
              </a:rPr>
              <a:t>Продажа кредитов</a:t>
            </a:r>
          </a:p>
          <a:p>
            <a:pPr eaLnBrk="1" hangingPunct="1">
              <a:spcBef>
                <a:spcPct val="50000"/>
              </a:spcBef>
            </a:pPr>
            <a:r>
              <a:rPr lang="ru-RU" sz="1050" i="1" dirty="0" smtClean="0">
                <a:latin typeface="Tahoma" pitchFamily="34" charset="0"/>
              </a:rPr>
              <a:t>(залог по облигациям)</a:t>
            </a:r>
            <a:endParaRPr lang="ru-RU" sz="1050" i="1" dirty="0">
              <a:latin typeface="Tahoma" pitchFamily="34" charset="0"/>
            </a:endParaRPr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5545138" y="4102100"/>
            <a:ext cx="0" cy="1009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>
            <a:off x="6337300" y="4102100"/>
            <a:ext cx="0" cy="1009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7056438" y="4102100"/>
            <a:ext cx="0" cy="1009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257800" y="5029200"/>
            <a:ext cx="21605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i="1" dirty="0">
                <a:latin typeface="Tahoma" pitchFamily="34" charset="0"/>
              </a:rPr>
              <a:t>2</a:t>
            </a:r>
            <a:r>
              <a:rPr lang="ru-RU" sz="1100" i="1" dirty="0" smtClean="0">
                <a:latin typeface="Tahoma" pitchFamily="34" charset="0"/>
              </a:rPr>
              <a:t>. Выпуск облигаций</a:t>
            </a:r>
            <a:endParaRPr lang="ru-RU" sz="1100" i="1" dirty="0">
              <a:latin typeface="Tahoma" pitchFamily="34" charset="0"/>
            </a:endParaRP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5410200" y="5791199"/>
            <a:ext cx="1905000" cy="276999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200" dirty="0" smtClean="0">
                <a:latin typeface="Tahoma" pitchFamily="34" charset="0"/>
              </a:rPr>
              <a:t>Старший транш - А</a:t>
            </a:r>
            <a:endParaRPr lang="ru-RU" sz="1200" dirty="0">
              <a:latin typeface="Tahoma" pitchFamily="34" charset="0"/>
            </a:endParaRP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7652657" y="5064368"/>
            <a:ext cx="1419256" cy="51552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>
                <a:latin typeface="Tahoma" pitchFamily="34" charset="0"/>
              </a:rPr>
              <a:t>Рейтинговое </a:t>
            </a:r>
            <a:endParaRPr lang="ru-RU" sz="1100" b="1" dirty="0" smtClean="0"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агентство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323013" y="2394857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2743200" y="3886200"/>
            <a:ext cx="243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i="1" dirty="0">
                <a:latin typeface="Tahoma" pitchFamily="34" charset="0"/>
              </a:rPr>
              <a:t>3</a:t>
            </a:r>
            <a:r>
              <a:rPr lang="ru-RU" sz="1100" i="1" dirty="0" smtClean="0">
                <a:latin typeface="Tahoma" pitchFamily="34" charset="0"/>
              </a:rPr>
              <a:t>. Выплата </a:t>
            </a:r>
            <a:r>
              <a:rPr lang="ru-RU" sz="1100" i="1" dirty="0">
                <a:latin typeface="Tahoma" pitchFamily="34" charset="0"/>
              </a:rPr>
              <a:t>стоимости кредитов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3124200" y="5791200"/>
            <a:ext cx="1531953" cy="52322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 dirty="0" err="1" smtClean="0">
                <a:latin typeface="Tahoma" pitchFamily="34" charset="0"/>
              </a:rPr>
              <a:t>Обеспечитель</a:t>
            </a:r>
            <a:r>
              <a:rPr lang="ru-RU" sz="1400" dirty="0" smtClean="0">
                <a:latin typeface="Tahoma" pitchFamily="34" charset="0"/>
              </a:rPr>
              <a:t> / </a:t>
            </a:r>
            <a:r>
              <a:rPr lang="ru-RU" sz="1400" dirty="0" err="1" smtClean="0">
                <a:latin typeface="Tahoma" pitchFamily="34" charset="0"/>
              </a:rPr>
              <a:t>Гарантор</a:t>
            </a:r>
            <a:endParaRPr lang="ru-RU" sz="1400" dirty="0">
              <a:latin typeface="Tahoma" pitchFamily="34" charset="0"/>
            </a:endParaRP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auto">
          <a:xfrm flipH="1" flipV="1">
            <a:off x="7418384" y="4254784"/>
            <a:ext cx="887415" cy="6982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4890293" y="2394857"/>
            <a:ext cx="1150145" cy="662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3962400" y="1981200"/>
            <a:ext cx="1419256" cy="2616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Бухгалтер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 flipV="1">
            <a:off x="4419600" y="4283073"/>
            <a:ext cx="846915" cy="13557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7375315" y="1837238"/>
            <a:ext cx="1419256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Управляющая компания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H="1">
            <a:off x="6705600" y="2329802"/>
            <a:ext cx="1023257" cy="6927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7772400" y="2590800"/>
            <a:ext cx="1232644" cy="76944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Банк – держатель залогового счета СФО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H="1">
            <a:off x="7391400" y="3581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auto">
          <a:xfrm>
            <a:off x="228600" y="5618189"/>
            <a:ext cx="2160588" cy="46166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200" b="1" dirty="0" smtClean="0">
                <a:latin typeface="Tahoma" pitchFamily="34" charset="0"/>
              </a:rPr>
              <a:t>Малые предприятия  – должники по кредитам</a:t>
            </a:r>
            <a:endParaRPr lang="ru-RU" sz="1200" b="1" dirty="0">
              <a:latin typeface="Tahoma" pitchFamily="34" charset="0"/>
            </a:endParaRP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5410200" y="5334000"/>
            <a:ext cx="1905000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Представитель владельцев облигаций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28600" y="3395533"/>
            <a:ext cx="2160588" cy="30777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 dirty="0" smtClean="0">
                <a:latin typeface="Tahoma" pitchFamily="34" charset="0"/>
              </a:rPr>
              <a:t>Банк - </a:t>
            </a:r>
            <a:r>
              <a:rPr lang="ru-RU" sz="1400" dirty="0" err="1" smtClean="0">
                <a:latin typeface="Tahoma" pitchFamily="34" charset="0"/>
              </a:rPr>
              <a:t>оригинатор</a:t>
            </a:r>
            <a:endParaRPr lang="ru-RU" sz="1400" dirty="0">
              <a:latin typeface="Tahoma" pitchFamily="34" charset="0"/>
            </a:endParaRPr>
          </a:p>
        </p:txBody>
      </p: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5410200" y="6095999"/>
            <a:ext cx="1905000" cy="276999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200" dirty="0" smtClean="0">
                <a:latin typeface="Tahoma" pitchFamily="34" charset="0"/>
              </a:rPr>
              <a:t>Мезонинный транш - </a:t>
            </a:r>
            <a:r>
              <a:rPr lang="en-US" sz="1200" dirty="0" smtClean="0">
                <a:latin typeface="Tahoma" pitchFamily="34" charset="0"/>
              </a:rPr>
              <a:t>B</a:t>
            </a:r>
            <a:endParaRPr lang="ru-RU" sz="1200" dirty="0">
              <a:latin typeface="Tahoma" pitchFamily="34" charset="0"/>
            </a:endParaRPr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410200" y="6400800"/>
            <a:ext cx="1905000" cy="276999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200" dirty="0" smtClean="0">
                <a:latin typeface="Tahoma" pitchFamily="34" charset="0"/>
              </a:rPr>
              <a:t>Младший транш - С</a:t>
            </a:r>
            <a:endParaRPr lang="ru-RU" sz="1200" dirty="0">
              <a:latin typeface="Tahoma" pitchFamily="34" charset="0"/>
            </a:endParaRPr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7772400" y="3429000"/>
            <a:ext cx="1232644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Расчетный агент 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53" name="Text Box 18"/>
          <p:cNvSpPr txBox="1">
            <a:spLocks noChangeArrowheads="1"/>
          </p:cNvSpPr>
          <p:nvPr/>
        </p:nvSpPr>
        <p:spPr bwMode="auto">
          <a:xfrm>
            <a:off x="7772400" y="3962400"/>
            <a:ext cx="1219200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Платежный агент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61" name="Text Box 18"/>
          <p:cNvSpPr txBox="1">
            <a:spLocks noChangeArrowheads="1"/>
          </p:cNvSpPr>
          <p:nvPr/>
        </p:nvSpPr>
        <p:spPr bwMode="auto">
          <a:xfrm>
            <a:off x="3124200" y="4343400"/>
            <a:ext cx="1531953" cy="30777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 dirty="0" smtClean="0">
                <a:latin typeface="Tahoma" pitchFamily="34" charset="0"/>
              </a:rPr>
              <a:t>Организатор</a:t>
            </a:r>
            <a:endParaRPr lang="ru-RU" sz="1400" dirty="0">
              <a:latin typeface="Tahoma" pitchFamily="34" charset="0"/>
            </a:endParaRPr>
          </a:p>
        </p:txBody>
      </p:sp>
      <p:sp>
        <p:nvSpPr>
          <p:cNvPr id="63" name="Text Box 18"/>
          <p:cNvSpPr txBox="1">
            <a:spLocks noChangeArrowheads="1"/>
          </p:cNvSpPr>
          <p:nvPr/>
        </p:nvSpPr>
        <p:spPr bwMode="auto">
          <a:xfrm>
            <a:off x="5638800" y="1828800"/>
            <a:ext cx="1524000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Учредители СФО, </a:t>
            </a:r>
            <a:r>
              <a:rPr lang="ru-RU" sz="1100" b="1" dirty="0" err="1" smtClean="0">
                <a:latin typeface="Tahoma" pitchFamily="34" charset="0"/>
              </a:rPr>
              <a:t>штихтинги</a:t>
            </a:r>
            <a:r>
              <a:rPr lang="ru-RU" sz="1100" b="1" dirty="0" smtClean="0">
                <a:latin typeface="Tahoma" pitchFamily="34" charset="0"/>
              </a:rPr>
              <a:t> 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533400" y="1828800"/>
            <a:ext cx="1419256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Юридический консультант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66" name="Text Box 18"/>
          <p:cNvSpPr txBox="1">
            <a:spLocks noChangeArrowheads="1"/>
          </p:cNvSpPr>
          <p:nvPr/>
        </p:nvSpPr>
        <p:spPr bwMode="auto">
          <a:xfrm>
            <a:off x="2209800" y="1828800"/>
            <a:ext cx="1419256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100" b="1" dirty="0" smtClean="0">
                <a:latin typeface="Tahoma" pitchFamily="34" charset="0"/>
              </a:rPr>
              <a:t>Налоговый консультант</a:t>
            </a:r>
            <a:endParaRPr lang="ru-RU" sz="1100" b="1" dirty="0">
              <a:latin typeface="Tahoma" pitchFamily="34" charset="0"/>
            </a:endParaRPr>
          </a:p>
        </p:txBody>
      </p:sp>
      <p:sp>
        <p:nvSpPr>
          <p:cNvPr id="67" name="Text Box 18"/>
          <p:cNvSpPr txBox="1">
            <a:spLocks noChangeArrowheads="1"/>
          </p:cNvSpPr>
          <p:nvPr/>
        </p:nvSpPr>
        <p:spPr bwMode="auto">
          <a:xfrm>
            <a:off x="3124200" y="4800600"/>
            <a:ext cx="1531953" cy="30777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 dirty="0" smtClean="0">
                <a:latin typeface="Tahoma" pitchFamily="34" charset="0"/>
              </a:rPr>
              <a:t>Аудитор пула</a:t>
            </a:r>
            <a:endParaRPr lang="ru-RU" sz="1400" dirty="0">
              <a:latin typeface="Tahoma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3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/>
      <p:bldP spid="36" grpId="0" animBg="1"/>
      <p:bldP spid="37" grpId="0" animBg="1"/>
      <p:bldP spid="38" grpId="0" animBg="1"/>
      <p:bldP spid="39" grpId="0"/>
      <p:bldP spid="41" grpId="0" animBg="1"/>
      <p:bldP spid="43" grpId="0" animBg="1"/>
      <p:bldP spid="44" grpId="0"/>
      <p:bldP spid="48" grpId="0" animBg="1"/>
      <p:bldP spid="49" grpId="0" animBg="1"/>
      <p:bldP spid="50" grpId="0" animBg="1"/>
      <p:bldP spid="51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42" grpId="0" animBg="1"/>
      <p:bldP spid="27" grpId="0" animBg="1"/>
      <p:bldP spid="52" grpId="0" animBg="1"/>
      <p:bldP spid="53" grpId="0" animBg="1"/>
      <p:bldP spid="61" grpId="0" animBg="1"/>
      <p:bldP spid="63" grpId="0" animBg="1"/>
      <p:bldP spid="65" grpId="0" animBg="1"/>
      <p:bldP spid="66" grpId="0" animBg="1"/>
      <p:bldP spid="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Совершенствование нормативной базы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196262" cy="4267200"/>
          </a:xfrm>
        </p:spPr>
        <p:txBody>
          <a:bodyPr/>
          <a:lstStyle/>
          <a:p>
            <a:r>
              <a:rPr lang="ru-RU" sz="2400" dirty="0" smtClean="0"/>
              <a:t>Адаптация для целей Инструкции № </a:t>
            </a:r>
            <a:r>
              <a:rPr lang="ru-RU" sz="2400" dirty="0" smtClean="0"/>
              <a:t>139-И, Указаний № 3090-У и № 3080-У правил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секьюритизации</a:t>
            </a:r>
            <a:r>
              <a:rPr lang="ru-RU" sz="2400" dirty="0" smtClean="0"/>
              <a:t> Базеля </a:t>
            </a:r>
            <a:r>
              <a:rPr lang="en-US" sz="2400" dirty="0" smtClean="0"/>
              <a:t>II (securitization framework)</a:t>
            </a:r>
          </a:p>
          <a:p>
            <a:r>
              <a:rPr lang="ru-RU" sz="2400" dirty="0" smtClean="0"/>
              <a:t>Требования к сделке </a:t>
            </a:r>
            <a:r>
              <a:rPr lang="ru-RU" sz="2400" dirty="0" err="1" smtClean="0"/>
              <a:t>секьюритизации</a:t>
            </a:r>
            <a:r>
              <a:rPr lang="ru-RU" sz="2400" dirty="0" smtClean="0"/>
              <a:t> для списания активов с баланса банка</a:t>
            </a:r>
            <a:endParaRPr lang="ru-RU" sz="2400" dirty="0" smtClean="0"/>
          </a:p>
          <a:p>
            <a:r>
              <a:rPr lang="ru-RU" sz="2400" dirty="0" smtClean="0"/>
              <a:t>Правила для инвесторов в старшие транши</a:t>
            </a:r>
          </a:p>
          <a:p>
            <a:r>
              <a:rPr lang="ru-RU" sz="2400" dirty="0" smtClean="0"/>
              <a:t>Требования к сделке для включения старшего транша в ломбардный список</a:t>
            </a:r>
          </a:p>
          <a:p>
            <a:r>
              <a:rPr lang="ru-RU" sz="2400" dirty="0" smtClean="0"/>
              <a:t>Влияние инструментов поддержки на </a:t>
            </a:r>
            <a:r>
              <a:rPr lang="ru-RU" sz="2400" dirty="0" smtClean="0"/>
              <a:t>качество старшего/мезонинного транша</a:t>
            </a:r>
            <a:endParaRPr lang="ru-RU" sz="24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 сентября 2015 года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46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1845</TotalTime>
  <Words>1282</Words>
  <Application>Microsoft Office PowerPoint</Application>
  <PresentationFormat>Экран (4:3)</PresentationFormat>
  <Paragraphs>213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Tahoma</vt:lpstr>
      <vt:lpstr>Times New Roman</vt:lpstr>
      <vt:lpstr>Verdana</vt:lpstr>
      <vt:lpstr>Wingdings</vt:lpstr>
      <vt:lpstr>Profile</vt:lpstr>
      <vt:lpstr>Стандарты финансирования  малого и среднего бизнеса</vt:lpstr>
      <vt:lpstr>Инструменты финансирования в Стратегии развития МСП</vt:lpstr>
      <vt:lpstr>Преимущества стандартизации инструментов поддержки</vt:lpstr>
      <vt:lpstr>Презентация PowerPoint</vt:lpstr>
      <vt:lpstr>Место стандартного договора</vt:lpstr>
      <vt:lpstr>Базовый стандарт МСП-секьюритизации </vt:lpstr>
      <vt:lpstr>Требования к активам</vt:lpstr>
      <vt:lpstr>Требования к структуре сделки</vt:lpstr>
      <vt:lpstr>Совершенствование нормативной базы</vt:lpstr>
      <vt:lpstr>Презентация PowerPoint</vt:lpstr>
      <vt:lpstr>Стандартный договор синдицированного кредита </vt:lpstr>
      <vt:lpstr>Этапы проекта</vt:lpstr>
      <vt:lpstr>Пример рыночного стандарта:  LMA Documentation</vt:lpstr>
      <vt:lpstr>Предложения по  изменению законодательства </vt:lpstr>
      <vt:lpstr>Проектное финансирование  среднего бизнеса</vt:lpstr>
      <vt:lpstr>Предложения по изменению законодательства</vt:lpstr>
      <vt:lpstr>Предложения по развитию рынка</vt:lpstr>
      <vt:lpstr>Выводы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Олег</dc:creator>
  <cp:lastModifiedBy>Олег Иванов</cp:lastModifiedBy>
  <cp:revision>264</cp:revision>
  <cp:lastPrinted>1601-01-01T00:00:00Z</cp:lastPrinted>
  <dcterms:created xsi:type="dcterms:W3CDTF">1601-01-01T00:00:00Z</dcterms:created>
  <dcterms:modified xsi:type="dcterms:W3CDTF">2015-09-04T06:44:02Z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