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7"/>
  </p:notesMasterIdLst>
  <p:sldIdLst>
    <p:sldId id="311" r:id="rId2"/>
    <p:sldId id="391" r:id="rId3"/>
    <p:sldId id="407" r:id="rId4"/>
    <p:sldId id="409" r:id="rId5"/>
    <p:sldId id="410" r:id="rId6"/>
  </p:sldIdLst>
  <p:sldSz cx="9144000" cy="6858000" type="screen4x3"/>
  <p:notesSz cx="67246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4"/>
    <a:srgbClr val="005C2A"/>
    <a:srgbClr val="009E47"/>
    <a:srgbClr val="00698E"/>
    <a:srgbClr val="2E0D47"/>
    <a:srgbClr val="00B050"/>
    <a:srgbClr val="F12B4C"/>
    <a:srgbClr val="17375E"/>
    <a:srgbClr val="604A7B"/>
    <a:srgbClr val="AC7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74" autoAdjust="0"/>
  </p:normalViewPr>
  <p:slideViewPr>
    <p:cSldViewPr>
      <p:cViewPr>
        <p:scale>
          <a:sx n="60" d="100"/>
          <a:sy n="60" d="100"/>
        </p:scale>
        <p:origin x="-834" y="-15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3487" cy="488082"/>
          </a:xfrm>
          <a:prstGeom prst="rect">
            <a:avLst/>
          </a:prstGeom>
        </p:spPr>
        <p:txBody>
          <a:bodyPr vert="horz" lIns="90943" tIns="45472" rIns="90943" bIns="4547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9579" y="2"/>
            <a:ext cx="2913487" cy="488082"/>
          </a:xfrm>
          <a:prstGeom prst="rect">
            <a:avLst/>
          </a:prstGeom>
        </p:spPr>
        <p:txBody>
          <a:bodyPr vert="horz" lIns="90943" tIns="45472" rIns="90943" bIns="45472" rtlCol="0"/>
          <a:lstStyle>
            <a:lvl1pPr algn="r">
              <a:defRPr sz="1200"/>
            </a:lvl1pPr>
          </a:lstStyle>
          <a:p>
            <a:fld id="{CC310689-557F-4C24-8548-A608796FD55C}" type="datetimeFigureOut">
              <a:rPr lang="ru-RU" smtClean="0"/>
              <a:t>18.08.2015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3" tIns="45472" rIns="90943" bIns="4547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2465" y="4643080"/>
            <a:ext cx="5379720" cy="4397462"/>
          </a:xfrm>
          <a:prstGeom prst="rect">
            <a:avLst/>
          </a:prstGeom>
        </p:spPr>
        <p:txBody>
          <a:bodyPr vert="horz" lIns="90943" tIns="45472" rIns="90943" bIns="4547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284582"/>
            <a:ext cx="2913487" cy="488082"/>
          </a:xfrm>
          <a:prstGeom prst="rect">
            <a:avLst/>
          </a:prstGeom>
        </p:spPr>
        <p:txBody>
          <a:bodyPr vert="horz" lIns="90943" tIns="45472" rIns="90943" bIns="4547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9579" y="9284582"/>
            <a:ext cx="2913487" cy="488082"/>
          </a:xfrm>
          <a:prstGeom prst="rect">
            <a:avLst/>
          </a:prstGeom>
        </p:spPr>
        <p:txBody>
          <a:bodyPr vert="horz" lIns="90943" tIns="45472" rIns="90943" bIns="45472" rtlCol="0" anchor="b"/>
          <a:lstStyle>
            <a:lvl1pPr algn="r">
              <a:defRPr sz="1200"/>
            </a:lvl1pPr>
          </a:lstStyle>
          <a:p>
            <a:fld id="{B3E721ED-8A73-403F-861A-8C498D11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539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721ED-8A73-403F-861A-8C498D112C8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7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3CA4E1-D103-4428-AAEB-6023E3453D0E}" type="datetimeFigureOut">
              <a:rPr lang="ru-RU" smtClean="0"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1A6B34-3675-4C0F-99AE-6FB362FDF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123015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3CA4E1-D103-4428-AAEB-6023E3453D0E}" type="datetimeFigureOut">
              <a:rPr lang="ru-RU" smtClean="0"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1A6B34-3675-4C0F-99AE-6FB362FDF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01833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3CA4E1-D103-4428-AAEB-6023E3453D0E}" type="datetimeFigureOut">
              <a:rPr lang="ru-RU" smtClean="0"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1A6B34-3675-4C0F-99AE-6FB362FDF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16607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3CA4E1-D103-4428-AAEB-6023E3453D0E}" type="datetimeFigureOut">
              <a:rPr lang="ru-RU" smtClean="0"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1A6B34-3675-4C0F-99AE-6FB362FDF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64252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3CA4E1-D103-4428-AAEB-6023E3453D0E}" type="datetimeFigureOut">
              <a:rPr lang="ru-RU" smtClean="0"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1A6B34-3675-4C0F-99AE-6FB362FDF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17447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3CA4E1-D103-4428-AAEB-6023E3453D0E}" type="datetimeFigureOut">
              <a:rPr lang="ru-RU" smtClean="0"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1A6B34-3675-4C0F-99AE-6FB362FDF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7953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3CA4E1-D103-4428-AAEB-6023E3453D0E}" type="datetimeFigureOut">
              <a:rPr lang="ru-RU" smtClean="0"/>
              <a:t>18.08.2015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1A6B34-3675-4C0F-99AE-6FB362FDF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89392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3CA4E1-D103-4428-AAEB-6023E3453D0E}" type="datetimeFigureOut">
              <a:rPr lang="ru-RU" smtClean="0"/>
              <a:t>18.08.2015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1A6B34-3675-4C0F-99AE-6FB362FDF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150186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3CA4E1-D103-4428-AAEB-6023E3453D0E}" type="datetimeFigureOut">
              <a:rPr lang="ru-RU" smtClean="0"/>
              <a:t>18.08.2015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1A6B34-3675-4C0F-99AE-6FB362FDF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9592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3CA4E1-D103-4428-AAEB-6023E3453D0E}" type="datetimeFigureOut">
              <a:rPr lang="ru-RU" smtClean="0"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1A6B34-3675-4C0F-99AE-6FB362FDF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20414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3CA4E1-D103-4428-AAEB-6023E3453D0E}" type="datetimeFigureOut">
              <a:rPr lang="ru-RU" smtClean="0"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1A6B34-3675-4C0F-99AE-6FB362FDF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42398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103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32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F02043">
                  <a:shade val="30000"/>
                  <a:satMod val="115000"/>
                </a:srgbClr>
              </a:gs>
              <a:gs pos="50000">
                <a:srgbClr val="F02043">
                  <a:shade val="67500"/>
                  <a:satMod val="115000"/>
                </a:srgbClr>
              </a:gs>
              <a:gs pos="100000">
                <a:srgbClr val="F02043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388000" y="147696"/>
            <a:ext cx="1181189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1" name="Picture 3" descr="D:\Work\CFT\Prezentacija\CFT_2014\CF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8" y="243908"/>
            <a:ext cx="1008112" cy="38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24" name="Прямая соединительная линия 1023"/>
          <p:cNvCxnSpPr/>
          <p:nvPr/>
        </p:nvCxnSpPr>
        <p:spPr>
          <a:xfrm>
            <a:off x="388000" y="723760"/>
            <a:ext cx="875123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2"/>
          <p:cNvSpPr>
            <a:spLocks/>
          </p:cNvSpPr>
          <p:nvPr/>
        </p:nvSpPr>
        <p:spPr bwMode="auto">
          <a:xfrm>
            <a:off x="394667" y="981124"/>
            <a:ext cx="8425805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32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АКТУАЛЬНЫЕ НАПРАВЛЕНИЯ МЕЖОТРАСЛЕВОГО ВЗАИМОДЕЙСТВИЯ: </a:t>
            </a:r>
            <a:endParaRPr lang="en-US" altLang="ru-RU" sz="32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32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ИТ И БАНКИНГ В ПОИСКАХ ТОЧЕК РОСТА</a:t>
            </a:r>
          </a:p>
        </p:txBody>
      </p:sp>
      <p:sp>
        <p:nvSpPr>
          <p:cNvPr id="74" name="Rectangle 2"/>
          <p:cNvSpPr>
            <a:spLocks/>
          </p:cNvSpPr>
          <p:nvPr/>
        </p:nvSpPr>
        <p:spPr bwMode="auto">
          <a:xfrm>
            <a:off x="468263" y="4005064"/>
            <a:ext cx="770413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8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Александр ПОГУДИН,</a:t>
            </a:r>
            <a:br>
              <a:rPr lang="ru-RU" altLang="ru-RU" sz="28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</a:br>
            <a:r>
              <a:rPr lang="ru-RU" altLang="ru-RU" sz="2800" dirty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директор по стратегическому развитию, член совета директоров ГК ЦФТ</a:t>
            </a:r>
            <a:endParaRPr lang="ru-RU" altLang="ru-RU" sz="28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2885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4432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chemeClr val="accent1">
                  <a:lumMod val="75000"/>
                </a:schemeClr>
              </a:gs>
              <a:gs pos="100000">
                <a:srgbClr val="F02043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9411320" y="6407750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Rectangle 2"/>
          <p:cNvSpPr>
            <a:spLocks/>
          </p:cNvSpPr>
          <p:nvPr/>
        </p:nvSpPr>
        <p:spPr bwMode="auto">
          <a:xfrm>
            <a:off x="540310" y="-243408"/>
            <a:ext cx="8425805" cy="1767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3200" dirty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БАНКИ И ИТ: </a:t>
            </a:r>
            <a:r>
              <a:rPr lang="ru-RU" altLang="ru-RU" sz="32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ВРЕМЯ </a:t>
            </a:r>
            <a:r>
              <a:rPr lang="ru-RU" altLang="ru-RU" sz="3200" dirty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ДЛЯ КООПЕРАЦИИ</a:t>
            </a:r>
            <a:endParaRPr lang="ru-RU" altLang="ru-RU" sz="32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7504" y="1340768"/>
            <a:ext cx="8928992" cy="1993637"/>
          </a:xfrm>
          <a:prstGeom prst="roundRect">
            <a:avLst>
              <a:gd name="adj" fmla="val 10026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536" y="1196752"/>
            <a:ext cx="2520280" cy="739231"/>
          </a:xfrm>
          <a:prstGeom prst="roundRect">
            <a:avLst/>
          </a:prstGeom>
          <a:solidFill>
            <a:srgbClr val="AC75D5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79520" y="1415855"/>
            <a:ext cx="1552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БАНКИ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52894" y="1210735"/>
            <a:ext cx="2520280" cy="751832"/>
          </a:xfrm>
          <a:prstGeom prst="roundRect">
            <a:avLst/>
          </a:prstGeom>
          <a:solidFill>
            <a:srgbClr val="AC75D5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752644" y="1412095"/>
            <a:ext cx="1552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ИТ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4274" y="226535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КРАТКОСРОЧНЫЕ ПРОЕКТЫ, ДАЮЩИЕ БЫСТРЫЙ РЕЗУЛЬТАТ</a:t>
            </a:r>
          </a:p>
          <a:p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07504" y="5072193"/>
            <a:ext cx="8928992" cy="1673223"/>
          </a:xfrm>
          <a:prstGeom prst="roundRect">
            <a:avLst>
              <a:gd name="adj" fmla="val 10026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18010" y="3363814"/>
            <a:ext cx="8928992" cy="1673223"/>
          </a:xfrm>
          <a:prstGeom prst="roundRect">
            <a:avLst>
              <a:gd name="adj" fmla="val 10026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432048" y="3764330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УДЕРЖАНИЕ КЛИЕНТОВ</a:t>
            </a:r>
          </a:p>
          <a:p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79512" y="5147399"/>
            <a:ext cx="52565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ОПТИМИЗАЦИЯ БИЗНЕСА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СНИЖЕНИЕ ЗАТРАТ НА ИТ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БЫСТРЫЙ ВЫВОД НОВЫХ                   ПРОДУКТОВ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688632" y="2277279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«ТОЧЕЧНЫЕ» РЕШЕНИЯ                    АКТУАЛЬНЫХ ЗАДАЧ </a:t>
            </a:r>
          </a:p>
          <a:p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725144" y="3259808"/>
            <a:ext cx="400644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ИТ, НАЦЕЛЕННЫЕ НА ПОВЫШЕНИЕ КАЧЕСТВА                    КЛИЕНТСКИХ СЕРВИСОВ 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832648" y="5257621"/>
            <a:ext cx="32464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ИТ-АУТСОРСИНГ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Rectangle 2"/>
          <p:cNvSpPr>
            <a:spLocks/>
          </p:cNvSpPr>
          <p:nvPr/>
        </p:nvSpPr>
        <p:spPr bwMode="auto">
          <a:xfrm>
            <a:off x="354191" y="1078920"/>
            <a:ext cx="8425805" cy="1767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400" dirty="0" smtClean="0">
                <a:solidFill>
                  <a:srgbClr val="002060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АКТУАЛЬНЫЕ ТЕМЫ</a:t>
            </a:r>
          </a:p>
        </p:txBody>
      </p:sp>
    </p:spTree>
    <p:extLst>
      <p:ext uri="{BB962C8B-B14F-4D97-AF65-F5344CB8AC3E}">
        <p14:creationId xmlns:p14="http://schemas.microsoft.com/office/powerpoint/2010/main" val="42447219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"/>
          <p:cNvSpPr>
            <a:spLocks/>
          </p:cNvSpPr>
          <p:nvPr/>
        </p:nvSpPr>
        <p:spPr bwMode="auto">
          <a:xfrm>
            <a:off x="611560" y="-76804"/>
            <a:ext cx="8425805" cy="1767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3300" dirty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БАНКИ В ПОИСКАХ ТОЧЕК РОСТА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179512" y="1700808"/>
            <a:ext cx="8856984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30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Развитие бизнеса с минимальными затратами</a:t>
            </a: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30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Возможности межотраслевого взаимодействия</a:t>
            </a: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30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Инфраструктура сторонних компаний</a:t>
            </a: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30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Новые сервисы, технологии цифровой эпохи</a:t>
            </a: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30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Фокусировка на новом поколении клиентов</a:t>
            </a: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30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Аутсорсинг</a:t>
            </a:r>
            <a:endParaRPr lang="ru-RU" altLang="ru-RU" sz="3000" dirty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</p:txBody>
      </p:sp>
      <p:pic>
        <p:nvPicPr>
          <p:cNvPr id="16386" name="Picture 2" descr="http://d26lpennugtm8s.cloudfront.net/stores/032/397/themes/habitus/businessSolutions-f5a530accddd7a4403cd85280d4b3e1e1421463516.jpg?9176878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2" r="23920"/>
          <a:stretch/>
        </p:blipFill>
        <p:spPr bwMode="auto">
          <a:xfrm>
            <a:off x="-36512" y="0"/>
            <a:ext cx="9251091" cy="6877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-36512" y="-27384"/>
            <a:ext cx="9239535" cy="6904762"/>
          </a:xfrm>
          <a:prstGeom prst="roundRect">
            <a:avLst>
              <a:gd name="adj" fmla="val 0"/>
            </a:avLst>
          </a:prstGeom>
          <a:solidFill>
            <a:srgbClr val="00964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979984" y="1773212"/>
            <a:ext cx="7840488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30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Развитие бизнеса с минимальными затратами</a:t>
            </a: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30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Возможности межотраслевого взаимодействия</a:t>
            </a: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30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Инфраструктура сторонних компаний</a:t>
            </a: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30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Новые сервисы, технологии цифровой эпохи</a:t>
            </a: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30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Фокусировка на новом поколении клиентов</a:t>
            </a: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30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Аутсорсинг</a:t>
            </a:r>
            <a:endParaRPr lang="ru-RU" altLang="ru-RU" sz="3000" dirty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467544" y="-354519"/>
            <a:ext cx="8425805" cy="1767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3200" dirty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БАНКИ В ПОИСКАХ ТОЧЕК РОСТА</a:t>
            </a:r>
          </a:p>
        </p:txBody>
      </p:sp>
    </p:spTree>
    <p:extLst>
      <p:ext uri="{BB962C8B-B14F-4D97-AF65-F5344CB8AC3E}">
        <p14:creationId xmlns:p14="http://schemas.microsoft.com/office/powerpoint/2010/main" val="24492126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-2214"/>
            <a:ext cx="9144000" cy="6959605"/>
          </a:xfrm>
          <a:prstGeom prst="rect">
            <a:avLst/>
          </a:prstGeom>
          <a:gradFill flip="none" rotWithShape="1">
            <a:gsLst>
              <a:gs pos="0">
                <a:srgbClr val="2E0D47"/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611560" y="-76804"/>
            <a:ext cx="8425805" cy="1767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8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НОВАЯ РЕАЛЬНОСТЬ </a:t>
            </a:r>
            <a:r>
              <a:rPr lang="ru-RU" altLang="ru-RU" sz="28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В </a:t>
            </a:r>
            <a:r>
              <a:rPr lang="ru-RU" altLang="ru-RU" sz="28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БАНКОВСКОМ СЕКТОРЕ</a:t>
            </a:r>
            <a:endParaRPr lang="ru-RU" altLang="ru-RU" sz="2800" dirty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131441" y="1949264"/>
            <a:ext cx="2939670" cy="2876400"/>
            <a:chOff x="3131441" y="1949264"/>
            <a:chExt cx="2939670" cy="287640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4211960" y="2852936"/>
              <a:ext cx="1008112" cy="216024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3314" name="Picture 2" descr="http://techone3.in/wp-content/uploads/2015/07/HDFC-Apple-Watch-app-800x500_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99" r="21902"/>
            <a:stretch/>
          </p:blipFill>
          <p:spPr bwMode="auto">
            <a:xfrm>
              <a:off x="3131441" y="1949264"/>
              <a:ext cx="2939670" cy="2876400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Прямоугольник 2"/>
            <p:cNvSpPr/>
            <p:nvPr/>
          </p:nvSpPr>
          <p:spPr>
            <a:xfrm>
              <a:off x="4010280" y="2492896"/>
              <a:ext cx="1065776" cy="417418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Rectangle 2"/>
          <p:cNvSpPr>
            <a:spLocks/>
          </p:cNvSpPr>
          <p:nvPr/>
        </p:nvSpPr>
        <p:spPr bwMode="auto">
          <a:xfrm>
            <a:off x="558263" y="4818367"/>
            <a:ext cx="219811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en-US" altLang="ru-RU" sz="2000" b="1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Big Data</a:t>
            </a:r>
            <a:endParaRPr lang="ru-RU" altLang="ru-RU" sz="2000" b="1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</p:txBody>
      </p:sp>
      <p:sp>
        <p:nvSpPr>
          <p:cNvPr id="11" name="Rectangle 2"/>
          <p:cNvSpPr>
            <a:spLocks/>
          </p:cNvSpPr>
          <p:nvPr/>
        </p:nvSpPr>
        <p:spPr bwMode="auto">
          <a:xfrm>
            <a:off x="3275856" y="4818418"/>
            <a:ext cx="2507223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ru-RU" altLang="ru-RU" sz="2000" b="1" dirty="0" err="1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Диджитализация</a:t>
            </a:r>
            <a:endParaRPr lang="ru-RU" altLang="ru-RU" sz="2000" b="1" dirty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</p:txBody>
      </p:sp>
      <p:sp>
        <p:nvSpPr>
          <p:cNvPr id="12" name="Rectangle 2"/>
          <p:cNvSpPr>
            <a:spLocks/>
          </p:cNvSpPr>
          <p:nvPr/>
        </p:nvSpPr>
        <p:spPr bwMode="auto">
          <a:xfrm>
            <a:off x="6183561" y="4825664"/>
            <a:ext cx="285293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ru-RU" altLang="ru-RU" sz="2000" b="1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Облачные технологии</a:t>
            </a:r>
            <a:endParaRPr lang="ru-RU" altLang="ru-RU" sz="2000" b="1" dirty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ru-RU" altLang="ru-RU" sz="11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156176" y="1916832"/>
            <a:ext cx="2876400" cy="2876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http://cdn.business2community.com/wp-content/uploads/2015/06/big-data-cloud-e1383271750410-460x39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499" y="2282113"/>
            <a:ext cx="2385602" cy="2046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s://www.ucl.ac.uk/big-data/bdi/images/data-hea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914595"/>
            <a:ext cx="2811600" cy="287766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059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432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F02043">
                  <a:shade val="30000"/>
                  <a:satMod val="115000"/>
                </a:srgbClr>
              </a:gs>
              <a:gs pos="50000">
                <a:srgbClr val="F02043">
                  <a:shade val="67500"/>
                  <a:satMod val="115000"/>
                </a:srgbClr>
              </a:gs>
              <a:gs pos="100000">
                <a:srgbClr val="F02043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8000" y="147696"/>
            <a:ext cx="1181189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3" descr="D:\Work\CFT\Prezentacija\CFT_2014\CF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8" y="243908"/>
            <a:ext cx="1008112" cy="38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388000" y="723760"/>
            <a:ext cx="875123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>
            <a:spLocks/>
          </p:cNvSpPr>
          <p:nvPr/>
        </p:nvSpPr>
        <p:spPr bwMode="auto">
          <a:xfrm>
            <a:off x="394667" y="981124"/>
            <a:ext cx="8425805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8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СПАСИБО ЗА ВНИМАНИЕ</a:t>
            </a:r>
          </a:p>
        </p:txBody>
      </p:sp>
      <p:sp>
        <p:nvSpPr>
          <p:cNvPr id="15" name="Rectangle 2"/>
          <p:cNvSpPr>
            <a:spLocks/>
          </p:cNvSpPr>
          <p:nvPr/>
        </p:nvSpPr>
        <p:spPr bwMode="auto">
          <a:xfrm>
            <a:off x="468263" y="4005064"/>
            <a:ext cx="770413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8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Александр ПОГУДИН,</a:t>
            </a:r>
            <a:br>
              <a:rPr lang="ru-RU" altLang="ru-RU" sz="2800" dirty="0" smtClean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</a:br>
            <a:r>
              <a:rPr lang="ru-RU" altLang="ru-RU" sz="2800" dirty="0">
                <a:solidFill>
                  <a:schemeClr val="bg1"/>
                </a:solidFill>
                <a:latin typeface="Segoe UI Semibold" panose="020B0702040204020203" pitchFamily="34" charset="0"/>
                <a:ea typeface="+mn-ea"/>
                <a:sym typeface="Helvetica Neue" pitchFamily="-84" charset="0"/>
              </a:rPr>
              <a:t>директор по стратегическому развитию, член совета директоров ГК ЦФТ</a:t>
            </a:r>
            <a:endParaRPr lang="ru-RU" altLang="ru-RU" sz="2800" dirty="0" smtClean="0">
              <a:solidFill>
                <a:schemeClr val="bg1"/>
              </a:solidFill>
              <a:latin typeface="Segoe UI Semibold" panose="020B0702040204020203" pitchFamily="34" charset="0"/>
              <a:ea typeface="+mn-ea"/>
              <a:sym typeface="Helvetica Neue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749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19519</TotalTime>
  <Words>133</Words>
  <Application>Microsoft Office PowerPoint</Application>
  <PresentationFormat>Экран (4:3)</PresentationFormat>
  <Paragraphs>50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1_Специальное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Литвинова Оксана Алексеевна</dc:creator>
  <cp:lastModifiedBy>Роготень Татьяна Викторовна</cp:lastModifiedBy>
  <cp:revision>369</cp:revision>
  <cp:lastPrinted>2014-05-28T07:59:12Z</cp:lastPrinted>
  <dcterms:created xsi:type="dcterms:W3CDTF">2013-04-02T05:46:03Z</dcterms:created>
  <dcterms:modified xsi:type="dcterms:W3CDTF">2015-08-18T10:35:31Z</dcterms:modified>
</cp:coreProperties>
</file>